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MPathead" panose="020B0604020202020204" charset="-34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un Bold" panose="020B0604020202020204" charset="-34"/>
      <p:regular r:id="rId21"/>
    </p:embeddedFont>
    <p:embeddedFont>
      <p:font typeface="Opun Mai Bold" panose="020B0604020202020204" charset="-34"/>
      <p:regular r:id="rId22"/>
    </p:embeddedFont>
    <p:embeddedFont>
      <p:font typeface="TH Sarabun New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CCFF"/>
    <a:srgbClr val="99FFCC"/>
    <a:srgbClr val="F06518"/>
    <a:srgbClr val="D3E7F9"/>
    <a:srgbClr val="CCFFFF"/>
    <a:srgbClr val="000099"/>
    <a:srgbClr val="0099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6" autoAdjust="0"/>
    <p:restoredTop sz="94622" autoAdjust="0"/>
  </p:normalViewPr>
  <p:slideViewPr>
    <p:cSldViewPr>
      <p:cViewPr>
        <p:scale>
          <a:sx n="50" d="100"/>
          <a:sy n="50" d="100"/>
        </p:scale>
        <p:origin x="1626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8FEB-1D2D-4143-B593-3EE362C738E6}" type="datetimeFigureOut">
              <a:rPr lang="th-TH" smtClean="0"/>
              <a:t>10/09/67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E2E96-F1E1-4C03-8571-2673B7A2B90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367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2E96-F1E1-4C03-8571-2673B7A2B90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241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2E96-F1E1-4C03-8571-2673B7A2B90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344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2E96-F1E1-4C03-8571-2673B7A2B90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66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7.svg"/><Relationship Id="rId7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8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10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4.sv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sv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svg"/><Relationship Id="rId7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1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svg"/><Relationship Id="rId7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svg"/><Relationship Id="rId10" Type="http://schemas.openxmlformats.org/officeDocument/2006/relationships/image" Target="../media/image10.sv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" y="-113672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5584" y="5522966"/>
            <a:ext cx="18045956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510738" y="1229961"/>
            <a:ext cx="9087378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918840"/>
            <a:ext cx="12753852" cy="1547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57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หลักศิลปะการขาย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30480" y="221711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71D682-A81C-4882-9A84-0D51A3A24539}"/>
              </a:ext>
            </a:extLst>
          </p:cNvPr>
          <p:cNvSpPr/>
          <p:nvPr/>
        </p:nvSpPr>
        <p:spPr>
          <a:xfrm>
            <a:off x="352548" y="2898008"/>
            <a:ext cx="814517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cs typeface="ARMPathead" panose="02000000000000000000" pitchFamily="2" charset="-34"/>
                <a:sym typeface="Karnchang Bold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4094022" y="1537329"/>
            <a:ext cx="25864121" cy="16158767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8910" y="4947705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CEE55FD-3911-19C4-C402-04CC88C2101D}"/>
              </a:ext>
            </a:extLst>
          </p:cNvPr>
          <p:cNvGrpSpPr/>
          <p:nvPr/>
        </p:nvGrpSpPr>
        <p:grpSpPr>
          <a:xfrm>
            <a:off x="1330114" y="2550659"/>
            <a:ext cx="5376526" cy="1039408"/>
            <a:chOff x="1219200" y="3723092"/>
            <a:chExt cx="3657600" cy="1039408"/>
          </a:xfrm>
        </p:grpSpPr>
        <p:grpSp>
          <p:nvGrpSpPr>
            <p:cNvPr id="3" name="Group 3"/>
            <p:cNvGrpSpPr/>
            <p:nvPr/>
          </p:nvGrpSpPr>
          <p:grpSpPr>
            <a:xfrm>
              <a:off x="1219200" y="3723092"/>
              <a:ext cx="3657600" cy="1039408"/>
              <a:chOff x="0" y="0"/>
              <a:chExt cx="1427354" cy="19347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D06BF5-E59F-C36A-088E-D063DC44EFF0}"/>
                </a:ext>
              </a:extLst>
            </p:cNvPr>
            <p:cNvSpPr txBox="1"/>
            <p:nvPr/>
          </p:nvSpPr>
          <p:spPr>
            <a:xfrm>
              <a:off x="1669637" y="3827297"/>
              <a:ext cx="2978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มีบุคลิกภาพที่ดี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3BA4E5-8CD5-9BC1-0743-CB9110B732AC}"/>
              </a:ext>
            </a:extLst>
          </p:cNvPr>
          <p:cNvGrpSpPr/>
          <p:nvPr/>
        </p:nvGrpSpPr>
        <p:grpSpPr>
          <a:xfrm>
            <a:off x="1261389" y="3851659"/>
            <a:ext cx="5462970" cy="1039408"/>
            <a:chOff x="1219197" y="5258584"/>
            <a:chExt cx="4343404" cy="1039408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C3AA9613-A5E4-CD2E-612E-3DA1B5B76843}"/>
                </a:ext>
              </a:extLst>
            </p:cNvPr>
            <p:cNvGrpSpPr/>
            <p:nvPr/>
          </p:nvGrpSpPr>
          <p:grpSpPr>
            <a:xfrm>
              <a:off x="1219197" y="5258584"/>
              <a:ext cx="4343404" cy="1039408"/>
              <a:chOff x="0" y="0"/>
              <a:chExt cx="1427354" cy="193478"/>
            </a:xfrm>
          </p:grpSpPr>
          <p:sp>
            <p:nvSpPr>
              <p:cNvPr id="25" name="Freeform 4">
                <a:extLst>
                  <a:ext uri="{FF2B5EF4-FFF2-40B4-BE49-F238E27FC236}">
                    <a16:creationId xmlns:a16="http://schemas.microsoft.com/office/drawing/2014/main" id="{D2A15C6D-8819-8AB4-6D19-E34CF70FAE76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26" name="TextBox 5">
                <a:extLst>
                  <a:ext uri="{FF2B5EF4-FFF2-40B4-BE49-F238E27FC236}">
                    <a16:creationId xmlns:a16="http://schemas.microsoft.com/office/drawing/2014/main" id="{A33B4F28-AE29-1213-414B-38BC3ED64F5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E6DE73-A8A2-2A15-1257-8AABFC513716}"/>
                </a:ext>
              </a:extLst>
            </p:cNvPr>
            <p:cNvSpPr txBox="1"/>
            <p:nvPr/>
          </p:nvSpPr>
          <p:spPr>
            <a:xfrm>
              <a:off x="1655115" y="5359665"/>
              <a:ext cx="36575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มีความเป็นกันเอง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6C3AEF-2649-6E0A-2BB6-30E19C93B57C}"/>
              </a:ext>
            </a:extLst>
          </p:cNvPr>
          <p:cNvGrpSpPr/>
          <p:nvPr/>
        </p:nvGrpSpPr>
        <p:grpSpPr>
          <a:xfrm>
            <a:off x="1330111" y="5174802"/>
            <a:ext cx="5376526" cy="1039408"/>
            <a:chOff x="1219197" y="6717334"/>
            <a:chExt cx="3657600" cy="1039408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1FD08ABF-EF04-5DC4-1BCB-1A675462F758}"/>
                </a:ext>
              </a:extLst>
            </p:cNvPr>
            <p:cNvGrpSpPr/>
            <p:nvPr/>
          </p:nvGrpSpPr>
          <p:grpSpPr>
            <a:xfrm>
              <a:off x="1219197" y="6717334"/>
              <a:ext cx="3657600" cy="1039408"/>
              <a:chOff x="0" y="0"/>
              <a:chExt cx="1427354" cy="193478"/>
            </a:xfrm>
          </p:grpSpPr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66DA8570-99A1-FDF2-7653-00041CB84CB5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4E1BFBC5-4F82-05CC-8C90-F139930FC27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C3E6E7-1453-1C77-9A0E-2CA8A0AA4282}"/>
                </a:ext>
              </a:extLst>
            </p:cNvPr>
            <p:cNvSpPr txBox="1"/>
            <p:nvPr/>
          </p:nvSpPr>
          <p:spPr>
            <a:xfrm>
              <a:off x="1574678" y="6835223"/>
              <a:ext cx="2978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มีความเป็นมิตร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0D04018-1AFE-21F7-11DC-51A2E478ED0E}"/>
              </a:ext>
            </a:extLst>
          </p:cNvPr>
          <p:cNvGrpSpPr/>
          <p:nvPr/>
        </p:nvGrpSpPr>
        <p:grpSpPr>
          <a:xfrm>
            <a:off x="1334121" y="6649440"/>
            <a:ext cx="6020018" cy="1039408"/>
            <a:chOff x="1219194" y="8223789"/>
            <a:chExt cx="4867811" cy="1039408"/>
          </a:xfrm>
        </p:grpSpPr>
        <p:grpSp>
          <p:nvGrpSpPr>
            <p:cNvPr id="18" name="Group 3">
              <a:extLst>
                <a:ext uri="{FF2B5EF4-FFF2-40B4-BE49-F238E27FC236}">
                  <a16:creationId xmlns:a16="http://schemas.microsoft.com/office/drawing/2014/main" id="{5E826C81-687E-DC93-6021-AF944D84C5EA}"/>
                </a:ext>
              </a:extLst>
            </p:cNvPr>
            <p:cNvGrpSpPr/>
            <p:nvPr/>
          </p:nvGrpSpPr>
          <p:grpSpPr>
            <a:xfrm>
              <a:off x="1219194" y="8223789"/>
              <a:ext cx="4343400" cy="1039408"/>
              <a:chOff x="0" y="0"/>
              <a:chExt cx="1427354" cy="193478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79E7D60B-D5EC-3A1B-01E4-B618A25D1924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07BE5DE7-8153-3EDA-4535-C70D9D2655A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E89FB9-13C8-5DF0-F0CB-50393FF989D6}"/>
                </a:ext>
              </a:extLst>
            </p:cNvPr>
            <p:cNvSpPr txBox="1"/>
            <p:nvPr/>
          </p:nvSpPr>
          <p:spPr>
            <a:xfrm>
              <a:off x="1669636" y="8269477"/>
              <a:ext cx="44173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มีความรับผิดชอบ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0B0397-F589-10E0-79F6-8C89B8EAD987}"/>
              </a:ext>
            </a:extLst>
          </p:cNvPr>
          <p:cNvGrpSpPr/>
          <p:nvPr/>
        </p:nvGrpSpPr>
        <p:grpSpPr>
          <a:xfrm>
            <a:off x="9449913" y="2544720"/>
            <a:ext cx="5376526" cy="1039408"/>
            <a:chOff x="9542386" y="3660652"/>
            <a:chExt cx="3215223" cy="1039408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1D11F3F6-3EC1-54D5-2C65-48063392D5AA}"/>
                </a:ext>
              </a:extLst>
            </p:cNvPr>
            <p:cNvGrpSpPr/>
            <p:nvPr/>
          </p:nvGrpSpPr>
          <p:grpSpPr>
            <a:xfrm>
              <a:off x="9542386" y="3660652"/>
              <a:ext cx="3215223" cy="1039408"/>
              <a:chOff x="0" y="0"/>
              <a:chExt cx="1427354" cy="193478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014C8FBB-8A03-481B-FE15-238F407801C3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32" name="TextBox 5">
                <a:extLst>
                  <a:ext uri="{FF2B5EF4-FFF2-40B4-BE49-F238E27FC236}">
                    <a16:creationId xmlns:a16="http://schemas.microsoft.com/office/drawing/2014/main" id="{1E13DE63-8E61-C22C-579E-004F96D0F94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494F83B-9C51-D4C2-27E8-BF2266B27E38}"/>
                </a:ext>
              </a:extLst>
            </p:cNvPr>
            <p:cNvSpPr txBox="1"/>
            <p:nvPr/>
          </p:nvSpPr>
          <p:spPr>
            <a:xfrm>
              <a:off x="9946979" y="3723092"/>
              <a:ext cx="25820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มีบริการที่ดี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AB8FAE9-010F-DA72-9763-D8362AD6ADCE}"/>
              </a:ext>
            </a:extLst>
          </p:cNvPr>
          <p:cNvGrpSpPr/>
          <p:nvPr/>
        </p:nvGrpSpPr>
        <p:grpSpPr>
          <a:xfrm>
            <a:off x="9449912" y="3848534"/>
            <a:ext cx="5462965" cy="1706380"/>
            <a:chOff x="9448799" y="5255459"/>
            <a:chExt cx="4343400" cy="1706380"/>
          </a:xfrm>
        </p:grpSpPr>
        <p:grpSp>
          <p:nvGrpSpPr>
            <p:cNvPr id="37" name="Group 3">
              <a:extLst>
                <a:ext uri="{FF2B5EF4-FFF2-40B4-BE49-F238E27FC236}">
                  <a16:creationId xmlns:a16="http://schemas.microsoft.com/office/drawing/2014/main" id="{4C02CAE3-8E18-1B63-AA86-FCBAC8925DEF}"/>
                </a:ext>
              </a:extLst>
            </p:cNvPr>
            <p:cNvGrpSpPr/>
            <p:nvPr/>
          </p:nvGrpSpPr>
          <p:grpSpPr>
            <a:xfrm>
              <a:off x="9448799" y="5255459"/>
              <a:ext cx="4343400" cy="1039408"/>
              <a:chOff x="0" y="0"/>
              <a:chExt cx="1427354" cy="193478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050737FF-14E0-82D9-DDCF-7AC44EF0CCF3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39" name="TextBox 5">
                <a:extLst>
                  <a:ext uri="{FF2B5EF4-FFF2-40B4-BE49-F238E27FC236}">
                    <a16:creationId xmlns:a16="http://schemas.microsoft.com/office/drawing/2014/main" id="{00442F18-CCF1-0F1E-1FBF-32B9A8BD8E1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1EB803-C962-7A25-7AA6-B94A7DCFE050}"/>
                </a:ext>
              </a:extLst>
            </p:cNvPr>
            <p:cNvSpPr txBox="1"/>
            <p:nvPr/>
          </p:nvSpPr>
          <p:spPr>
            <a:xfrm>
              <a:off x="9858600" y="5392179"/>
              <a:ext cx="35342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6. 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การสร้างฐานลูกค้า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421DD-75B9-743B-F030-B9CCF5821A62}"/>
              </a:ext>
            </a:extLst>
          </p:cNvPr>
          <p:cNvGrpSpPr/>
          <p:nvPr/>
        </p:nvGrpSpPr>
        <p:grpSpPr>
          <a:xfrm>
            <a:off x="9449912" y="5167833"/>
            <a:ext cx="5462965" cy="1667247"/>
            <a:chOff x="9449913" y="6164827"/>
            <a:chExt cx="4343400" cy="1667247"/>
          </a:xfrm>
        </p:grpSpPr>
        <p:grpSp>
          <p:nvGrpSpPr>
            <p:cNvPr id="41" name="Group 3">
              <a:extLst>
                <a:ext uri="{FF2B5EF4-FFF2-40B4-BE49-F238E27FC236}">
                  <a16:creationId xmlns:a16="http://schemas.microsoft.com/office/drawing/2014/main" id="{4B47A79F-40C4-DFF4-A46F-E0B5E70E03AE}"/>
                </a:ext>
              </a:extLst>
            </p:cNvPr>
            <p:cNvGrpSpPr/>
            <p:nvPr/>
          </p:nvGrpSpPr>
          <p:grpSpPr>
            <a:xfrm>
              <a:off x="9449913" y="6164827"/>
              <a:ext cx="4343400" cy="1039408"/>
              <a:chOff x="0" y="0"/>
              <a:chExt cx="1427354" cy="193478"/>
            </a:xfrm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id="{4BE98BF2-CA0C-075E-33A9-3B7F98451733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43" name="TextBox 5">
                <a:extLst>
                  <a:ext uri="{FF2B5EF4-FFF2-40B4-BE49-F238E27FC236}">
                    <a16:creationId xmlns:a16="http://schemas.microsoft.com/office/drawing/2014/main" id="{83051069-91EC-9770-5E39-4CA57333F16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DC00E2-8E36-A247-6E22-7D588E0FCD81}"/>
                </a:ext>
              </a:extLst>
            </p:cNvPr>
            <p:cNvSpPr txBox="1"/>
            <p:nvPr/>
          </p:nvSpPr>
          <p:spPr>
            <a:xfrm>
              <a:off x="9859718" y="6262414"/>
              <a:ext cx="35342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7.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มีการวางอนาคตที่ดี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DB3B477-5E94-7988-1D3C-67BE793E8047}"/>
              </a:ext>
            </a:extLst>
          </p:cNvPr>
          <p:cNvGrpSpPr/>
          <p:nvPr/>
        </p:nvGrpSpPr>
        <p:grpSpPr>
          <a:xfrm>
            <a:off x="9449913" y="6636383"/>
            <a:ext cx="5462961" cy="1039408"/>
            <a:chOff x="9448345" y="8223789"/>
            <a:chExt cx="4343400" cy="1039408"/>
          </a:xfrm>
        </p:grpSpPr>
        <p:grpSp>
          <p:nvGrpSpPr>
            <p:cNvPr id="45" name="Group 3">
              <a:extLst>
                <a:ext uri="{FF2B5EF4-FFF2-40B4-BE49-F238E27FC236}">
                  <a16:creationId xmlns:a16="http://schemas.microsoft.com/office/drawing/2014/main" id="{410DA9A1-D2C2-D306-E24B-53640FF2A71C}"/>
                </a:ext>
              </a:extLst>
            </p:cNvPr>
            <p:cNvGrpSpPr/>
            <p:nvPr/>
          </p:nvGrpSpPr>
          <p:grpSpPr>
            <a:xfrm>
              <a:off x="9448345" y="8223789"/>
              <a:ext cx="4343400" cy="1039408"/>
              <a:chOff x="0" y="0"/>
              <a:chExt cx="1427354" cy="193478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87CAECDF-A168-20D6-F36E-5DC6A6CF0BD9}"/>
                  </a:ext>
                </a:extLst>
              </p:cNvPr>
              <p:cNvSpPr/>
              <p:nvPr/>
            </p:nvSpPr>
            <p:spPr>
              <a:xfrm>
                <a:off x="0" y="0"/>
                <a:ext cx="1427353" cy="193478"/>
              </a:xfrm>
              <a:custGeom>
                <a:avLst/>
                <a:gdLst/>
                <a:ahLst/>
                <a:cxnLst/>
                <a:rect l="l" t="t" r="r" b="b"/>
                <a:pathLst>
                  <a:path w="1427353" h="193478">
                    <a:moveTo>
                      <a:pt x="96739" y="0"/>
                    </a:moveTo>
                    <a:lnTo>
                      <a:pt x="1330614" y="0"/>
                    </a:lnTo>
                    <a:cubicBezTo>
                      <a:pt x="1384042" y="0"/>
                      <a:pt x="1427353" y="43312"/>
                      <a:pt x="1427353" y="96739"/>
                    </a:cubicBezTo>
                    <a:lnTo>
                      <a:pt x="1427353" y="96739"/>
                    </a:lnTo>
                    <a:cubicBezTo>
                      <a:pt x="1427353" y="150167"/>
                      <a:pt x="1384042" y="193478"/>
                      <a:pt x="1330614" y="193478"/>
                    </a:cubicBezTo>
                    <a:lnTo>
                      <a:pt x="96739" y="193478"/>
                    </a:lnTo>
                    <a:cubicBezTo>
                      <a:pt x="43312" y="193478"/>
                      <a:pt x="0" y="150167"/>
                      <a:pt x="0" y="96739"/>
                    </a:cubicBezTo>
                    <a:lnTo>
                      <a:pt x="0" y="96739"/>
                    </a:lnTo>
                    <a:cubicBezTo>
                      <a:pt x="0" y="43312"/>
                      <a:pt x="43312" y="0"/>
                      <a:pt x="96739" y="0"/>
                    </a:cubicBezTo>
                    <a:close/>
                  </a:path>
                </a:pathLst>
              </a:custGeom>
              <a:solidFill>
                <a:srgbClr val="28407E"/>
              </a:solidFill>
            </p:spPr>
          </p:sp>
          <p:sp>
            <p:nvSpPr>
              <p:cNvPr id="47" name="TextBox 5">
                <a:extLst>
                  <a:ext uri="{FF2B5EF4-FFF2-40B4-BE49-F238E27FC236}">
                    <a16:creationId xmlns:a16="http://schemas.microsoft.com/office/drawing/2014/main" id="{6290705F-B918-E240-2F15-37D38A729C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427354" cy="23157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b="1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66385A-E758-7666-37BC-B1C5AD1070A8}"/>
                </a:ext>
              </a:extLst>
            </p:cNvPr>
            <p:cNvSpPr txBox="1"/>
            <p:nvPr/>
          </p:nvSpPr>
          <p:spPr>
            <a:xfrm>
              <a:off x="9946979" y="8343702"/>
              <a:ext cx="3534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8.</a:t>
              </a:r>
              <a:r>
                <a:rPr lang="th-TH" sz="48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มีวิสัยทัศน์ในงาน</a:t>
              </a:r>
              <a:endParaRPr lang="en-US" sz="4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00D5E51-9CC1-2BA4-E240-49DD1816B29E}"/>
              </a:ext>
            </a:extLst>
          </p:cNvPr>
          <p:cNvSpPr txBox="1"/>
          <p:nvPr/>
        </p:nvSpPr>
        <p:spPr>
          <a:xfrm>
            <a:off x="2199123" y="1555492"/>
            <a:ext cx="13060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การสร้างความประทับใจของพนักงานขายสามารถปฏิบัติได้ดังนี้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8718E8-C224-A6BE-C4E7-6ECA181C5BF2}"/>
              </a:ext>
            </a:extLst>
          </p:cNvPr>
          <p:cNvGrpSpPr/>
          <p:nvPr/>
        </p:nvGrpSpPr>
        <p:grpSpPr>
          <a:xfrm>
            <a:off x="2362200" y="170630"/>
            <a:ext cx="11090489" cy="1016347"/>
            <a:chOff x="3288463" y="2029750"/>
            <a:chExt cx="11584715" cy="1016347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2D06EBB-ED58-55AC-6857-63491E51658E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Opun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9BCBCB-B2A9-0C28-B04B-C14C8C701630}"/>
                </a:ext>
              </a:extLst>
            </p:cNvPr>
            <p:cNvSpPr txBox="1"/>
            <p:nvPr/>
          </p:nvSpPr>
          <p:spPr>
            <a:xfrm>
              <a:off x="3620197" y="2029750"/>
              <a:ext cx="10921246" cy="1002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 </a:t>
              </a:r>
              <a:r>
                <a:rPr lang="th-TH" sz="4316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การสร้างความประทับใจของพนักงานขาย</a:t>
              </a:r>
              <a:endParaRPr lang="en-US" sz="4316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D62FE1-7FB2-BB02-6326-888DF02934D3}"/>
              </a:ext>
            </a:extLst>
          </p:cNvPr>
          <p:cNvSpPr/>
          <p:nvPr/>
        </p:nvSpPr>
        <p:spPr>
          <a:xfrm rot="9596105" flipH="1" flipV="1">
            <a:off x="-4480719" y="-4479337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070627D4-04E9-0BD4-67F3-A1731F9A5868}"/>
              </a:ext>
            </a:extLst>
          </p:cNvPr>
          <p:cNvSpPr/>
          <p:nvPr/>
        </p:nvSpPr>
        <p:spPr>
          <a:xfrm rot="18923259" flipV="1">
            <a:off x="11082755" y="1106802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AE65A3B-8CA5-BF68-044C-44D08E8EBAD7}"/>
              </a:ext>
            </a:extLst>
          </p:cNvPr>
          <p:cNvSpPr/>
          <p:nvPr/>
        </p:nvSpPr>
        <p:spPr>
          <a:xfrm rot="6469723" flipV="1">
            <a:off x="306820" y="1005327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858F47-4FA7-55A9-5335-9197E87AC69C}"/>
              </a:ext>
            </a:extLst>
          </p:cNvPr>
          <p:cNvGrpSpPr/>
          <p:nvPr/>
        </p:nvGrpSpPr>
        <p:grpSpPr>
          <a:xfrm>
            <a:off x="-3276600" y="350680"/>
            <a:ext cx="17911070" cy="1650781"/>
            <a:chOff x="-3276600" y="350680"/>
            <a:chExt cx="17911070" cy="165078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9B1EA588-6C6D-2E70-6742-6F0D17116E9C}"/>
                </a:ext>
              </a:extLst>
            </p:cNvPr>
            <p:cNvSpPr/>
            <p:nvPr/>
          </p:nvSpPr>
          <p:spPr>
            <a:xfrm>
              <a:off x="-3276600" y="350680"/>
              <a:ext cx="17911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C413D76B-1C07-A2F9-479E-B374422F558A}"/>
                </a:ext>
              </a:extLst>
            </p:cNvPr>
            <p:cNvSpPr txBox="1"/>
            <p:nvPr/>
          </p:nvSpPr>
          <p:spPr>
            <a:xfrm>
              <a:off x="1921158" y="881043"/>
              <a:ext cx="10716312" cy="932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93"/>
                </a:lnSpc>
              </a:pPr>
              <a:r>
                <a:rPr lang="en-US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4. </a:t>
              </a:r>
              <a:r>
                <a:rPr lang="th-TH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ศิลปะการพูดของพนักงานขาย</a:t>
              </a:r>
              <a:endParaRPr lang="en-US" sz="80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1EAB4F-A723-8776-4BAC-A2C5BB8D0C06}"/>
              </a:ext>
            </a:extLst>
          </p:cNvPr>
          <p:cNvSpPr/>
          <p:nvPr/>
        </p:nvSpPr>
        <p:spPr>
          <a:xfrm>
            <a:off x="1323288" y="2661481"/>
            <a:ext cx="8377716" cy="64482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thaiDist">
              <a:spcBef>
                <a:spcPct val="0"/>
              </a:spcBef>
            </a:pPr>
            <a:r>
              <a:rPr lang="th-TH" sz="4800" dirty="0">
                <a:solidFill>
                  <a:srgbClr val="000000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	</a:t>
            </a:r>
            <a:r>
              <a:rPr lang="en-US" sz="5400" b="1" dirty="0" err="1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การขายที่จะประสบความสําเร็จได้นั้น</a:t>
            </a:r>
            <a:r>
              <a:rPr lang="en-US" sz="5400" b="1" dirty="0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พนักงานขายจะต้องมีศิลปะในการพูดให้ลูกค้าเกิดความเข้าใจคล้อยตาม</a:t>
            </a:r>
            <a:r>
              <a:rPr lang="en-US" sz="5400" b="1" dirty="0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และเกิดความเชื่อมั่นจึงตัดสินใจซื้อ</a:t>
            </a:r>
            <a:r>
              <a:rPr lang="en-US" sz="5400" b="1" dirty="0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พนักงานขายควรมีการพัฒนาตนเองเกี่ยวกับการพูด</a:t>
            </a:r>
            <a:r>
              <a:rPr lang="en-US" sz="5400" b="1" dirty="0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rPr>
              <a:t>ดังนี้</a:t>
            </a:r>
            <a:endParaRPr lang="en-US" sz="5400" b="1" dirty="0">
              <a:solidFill>
                <a:schemeClr val="tx1"/>
              </a:solidFill>
              <a:latin typeface="TH Sarabun New" panose="020B0500040200020003" pitchFamily="34" charset="-34"/>
              <a:ea typeface="Poppins"/>
              <a:cs typeface="TH Sarabun New" panose="020B0500040200020003" pitchFamily="34" charset="-34"/>
              <a:sym typeface="Poppins"/>
            </a:endParaRP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CE37BF8B-059B-E1CA-3918-91DA6DC0E0A9}"/>
              </a:ext>
            </a:extLst>
          </p:cNvPr>
          <p:cNvGrpSpPr/>
          <p:nvPr/>
        </p:nvGrpSpPr>
        <p:grpSpPr>
          <a:xfrm rot="446634">
            <a:off x="10411063" y="4081077"/>
            <a:ext cx="5246370" cy="5246370"/>
            <a:chOff x="0" y="0"/>
            <a:chExt cx="812800" cy="812800"/>
          </a:xfrm>
        </p:grpSpPr>
        <p:sp>
          <p:nvSpPr>
            <p:cNvPr id="10" name="Freeform 17">
              <a:extLst>
                <a:ext uri="{FF2B5EF4-FFF2-40B4-BE49-F238E27FC236}">
                  <a16:creationId xmlns:a16="http://schemas.microsoft.com/office/drawing/2014/main" id="{2CF7FDDC-A871-B1C6-2A6B-3FCD0AA6F0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prstGeom prst="teardrop">
              <a:avLst/>
            </a:prstGeom>
            <a:blipFill>
              <a:blip r:embed="rId6"/>
              <a:stretch>
                <a:fillRect l="-20671" r="-20671"/>
              </a:stretch>
            </a:blipFill>
          </p:spPr>
        </p:sp>
      </p:grpSp>
      <p:sp>
        <p:nvSpPr>
          <p:cNvPr id="11" name="Freeform 4">
            <a:extLst>
              <a:ext uri="{FF2B5EF4-FFF2-40B4-BE49-F238E27FC236}">
                <a16:creationId xmlns:a16="http://schemas.microsoft.com/office/drawing/2014/main" id="{8D7F2317-BA1E-3BA0-8F47-181F258161E6}"/>
              </a:ext>
            </a:extLst>
          </p:cNvPr>
          <p:cNvSpPr/>
          <p:nvPr/>
        </p:nvSpPr>
        <p:spPr>
          <a:xfrm rot="624459">
            <a:off x="-4166811" y="-3289768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87947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58ED7B3-34CA-6E14-AA28-F5A7A355BCAA}"/>
              </a:ext>
            </a:extLst>
          </p:cNvPr>
          <p:cNvSpPr/>
          <p:nvPr/>
        </p:nvSpPr>
        <p:spPr>
          <a:xfrm rot="-620299" flipH="1" flipV="1">
            <a:off x="-3627859" y="-170418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3FFD0B8-7F9D-5AA1-3325-34529F46642D}"/>
              </a:ext>
            </a:extLst>
          </p:cNvPr>
          <p:cNvSpPr/>
          <p:nvPr/>
        </p:nvSpPr>
        <p:spPr>
          <a:xfrm rot="-2489748" flipV="1">
            <a:off x="13498910" y="4947705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373C64E-17EC-FB14-E33C-24BF5C6877CA}"/>
              </a:ext>
            </a:extLst>
          </p:cNvPr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F14A301C-FAF0-7750-637F-D7DFA2C3CA53}"/>
              </a:ext>
            </a:extLst>
          </p:cNvPr>
          <p:cNvSpPr txBox="1"/>
          <p:nvPr/>
        </p:nvSpPr>
        <p:spPr>
          <a:xfrm>
            <a:off x="-1295400" y="777769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1.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เตรียมตัวให้พร้อม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3E759E2C-111D-FDAA-0660-E1B89ECFC452}"/>
              </a:ext>
            </a:extLst>
          </p:cNvPr>
          <p:cNvSpPr txBox="1"/>
          <p:nvPr/>
        </p:nvSpPr>
        <p:spPr>
          <a:xfrm>
            <a:off x="-457200" y="1943100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2.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สร้างความมั่นใจในตัวเอง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F8D8F9E-6ADB-9DD6-BA45-0248D2329DE0}"/>
              </a:ext>
            </a:extLst>
          </p:cNvPr>
          <p:cNvSpPr txBox="1"/>
          <p:nvPr/>
        </p:nvSpPr>
        <p:spPr>
          <a:xfrm>
            <a:off x="-1295401" y="3108431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3.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แต่งกายให้สะอาด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4E34A9B4-94FF-DD70-7408-D72379806333}"/>
              </a:ext>
            </a:extLst>
          </p:cNvPr>
          <p:cNvSpPr txBox="1"/>
          <p:nvPr/>
        </p:nvSpPr>
        <p:spPr>
          <a:xfrm>
            <a:off x="-1066800" y="4273762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4.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มีความกระตือรือร้น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0E7ABE7-4B19-3F70-3AEE-34DF5DD6C4A6}"/>
              </a:ext>
            </a:extLst>
          </p:cNvPr>
          <p:cNvSpPr txBox="1"/>
          <p:nvPr/>
        </p:nvSpPr>
        <p:spPr>
          <a:xfrm>
            <a:off x="7543800" y="777769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5.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มีศิลปะการแสดง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871C084C-36D6-E5F1-4FE1-27833906F81A}"/>
              </a:ext>
            </a:extLst>
          </p:cNvPr>
          <p:cNvSpPr txBox="1"/>
          <p:nvPr/>
        </p:nvSpPr>
        <p:spPr>
          <a:xfrm>
            <a:off x="7315200" y="1953032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6.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สบสายตาผู้ฟัง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6569D69A-745F-4A83-C3F5-5D7ED520A555}"/>
              </a:ext>
            </a:extLst>
          </p:cNvPr>
          <p:cNvSpPr txBox="1"/>
          <p:nvPr/>
        </p:nvSpPr>
        <p:spPr>
          <a:xfrm>
            <a:off x="8229785" y="3171144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7.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ใช้น้ำเสียงเป็นธรรมชาติ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DAEF01E-AE63-AD3E-196D-59E20BFD3400}"/>
              </a:ext>
            </a:extLst>
          </p:cNvPr>
          <p:cNvSpPr txBox="1"/>
          <p:nvPr/>
        </p:nvSpPr>
        <p:spPr>
          <a:xfrm>
            <a:off x="7010400" y="4263830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8. 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ยกย่องผู้ฟัง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E8A3DF03-9150-78EC-010F-58EBA51418DF}"/>
              </a:ext>
            </a:extLst>
          </p:cNvPr>
          <p:cNvSpPr txBox="1"/>
          <p:nvPr/>
        </p:nvSpPr>
        <p:spPr>
          <a:xfrm>
            <a:off x="3558968" y="5429161"/>
            <a:ext cx="9708739" cy="850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9.</a:t>
            </a:r>
            <a:r>
              <a:rPr lang="th-TH" sz="66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 ใช้ภาษาผู้ฟัง</a:t>
            </a:r>
            <a:endParaRPr lang="en-US" sz="6600" b="1" dirty="0">
              <a:solidFill>
                <a:srgbClr val="28407E"/>
              </a:solidFill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</p:spTree>
    <p:extLst>
      <p:ext uri="{BB962C8B-B14F-4D97-AF65-F5344CB8AC3E}">
        <p14:creationId xmlns:p14="http://schemas.microsoft.com/office/powerpoint/2010/main" val="1597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>
            <a:extLst>
              <a:ext uri="{FF2B5EF4-FFF2-40B4-BE49-F238E27FC236}">
                <a16:creationId xmlns:a16="http://schemas.microsoft.com/office/drawing/2014/main" id="{4458EBF8-1772-42A5-8A0E-CD00D61ABE9B}"/>
              </a:ext>
            </a:extLst>
          </p:cNvPr>
          <p:cNvSpPr/>
          <p:nvPr/>
        </p:nvSpPr>
        <p:spPr>
          <a:xfrm rot="-2489748" flipV="1">
            <a:off x="13342148" y="4947705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0FDF99D-1329-523C-E7ED-18D8A9FD560F}"/>
              </a:ext>
            </a:extLst>
          </p:cNvPr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C6B772-AE94-1957-D929-130B1244A48F}"/>
              </a:ext>
            </a:extLst>
          </p:cNvPr>
          <p:cNvGrpSpPr/>
          <p:nvPr/>
        </p:nvGrpSpPr>
        <p:grpSpPr>
          <a:xfrm>
            <a:off x="-3276600" y="350680"/>
            <a:ext cx="20193000" cy="1650781"/>
            <a:chOff x="-3276600" y="350680"/>
            <a:chExt cx="20193000" cy="1650781"/>
          </a:xfrm>
        </p:grpSpPr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3D9C2D6F-BCAD-A69A-E021-28CB613FB7E5}"/>
                </a:ext>
              </a:extLst>
            </p:cNvPr>
            <p:cNvSpPr/>
            <p:nvPr/>
          </p:nvSpPr>
          <p:spPr>
            <a:xfrm>
              <a:off x="-3276600" y="350680"/>
              <a:ext cx="2019300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15">
              <a:extLst>
                <a:ext uri="{FF2B5EF4-FFF2-40B4-BE49-F238E27FC236}">
                  <a16:creationId xmlns:a16="http://schemas.microsoft.com/office/drawing/2014/main" id="{128B58A1-7E95-3379-6C3A-02AAB13F3615}"/>
                </a:ext>
              </a:extLst>
            </p:cNvPr>
            <p:cNvSpPr txBox="1"/>
            <p:nvPr/>
          </p:nvSpPr>
          <p:spPr>
            <a:xfrm>
              <a:off x="1598798" y="763856"/>
              <a:ext cx="14597327" cy="8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93"/>
                </a:lnSpc>
              </a:pPr>
              <a:r>
                <a:rPr lang="en-US" sz="5696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5. </a:t>
              </a:r>
              <a:r>
                <a:rPr lang="th-TH" sz="5696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ลักษณะของพนักงานขายที่ขาดศิลปะในการพูด</a:t>
              </a:r>
              <a:endParaRPr lang="en-US" sz="5696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8017D92-431E-7D89-39FB-19936AA590A5}"/>
              </a:ext>
            </a:extLst>
          </p:cNvPr>
          <p:cNvGrpSpPr/>
          <p:nvPr/>
        </p:nvGrpSpPr>
        <p:grpSpPr>
          <a:xfrm>
            <a:off x="3048191" y="2539933"/>
            <a:ext cx="5791044" cy="1650781"/>
            <a:chOff x="3048191" y="2539933"/>
            <a:chExt cx="5791044" cy="165078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77CB1F7-734B-B645-E8CC-11C1454A4A54}"/>
                </a:ext>
              </a:extLst>
            </p:cNvPr>
            <p:cNvSpPr/>
            <p:nvPr/>
          </p:nvSpPr>
          <p:spPr>
            <a:xfrm>
              <a:off x="3048191" y="2539933"/>
              <a:ext cx="5791044" cy="165078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49AAC1EE-05B5-E573-F2F1-F52E2D964620}"/>
                </a:ext>
              </a:extLst>
            </p:cNvPr>
            <p:cNvSpPr txBox="1"/>
            <p:nvPr/>
          </p:nvSpPr>
          <p:spPr>
            <a:xfrm>
              <a:off x="3211958" y="2788242"/>
              <a:ext cx="5292406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latin typeface="Opun Mai Bold"/>
                  <a:ea typeface="Opun Mai Bold"/>
                  <a:cs typeface="Opun Mai Bold"/>
                  <a:sym typeface="Opun Mai Bold"/>
                </a:rPr>
                <a:t>1.</a:t>
              </a:r>
              <a:r>
                <a:rPr lang="th-TH" sz="3200" dirty="0">
                  <a:latin typeface="Opun Mai Bold"/>
                  <a:ea typeface="Opun Mai Bold"/>
                  <a:cs typeface="Opun Mai Bold"/>
                  <a:sym typeface="Opun Mai Bold"/>
                </a:rPr>
                <a:t> พูดมาก พูดนาน ซ้ำซาก จนทำให้ลูกค้าเกิดความเบื่อหน่าย</a:t>
              </a:r>
              <a:endParaRPr lang="en-US" sz="3200" dirty="0">
                <a:latin typeface="Opun Mai Bold"/>
                <a:ea typeface="Opun Mai Bold"/>
                <a:cs typeface="Opun Mai Bold"/>
                <a:sym typeface="Opun Mai Bold"/>
              </a:endParaRPr>
            </a:p>
          </p:txBody>
        </p: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id="{AB5CF658-7191-498F-1F5F-00650642F9A1}"/>
              </a:ext>
            </a:extLst>
          </p:cNvPr>
          <p:cNvGrpSpPr/>
          <p:nvPr/>
        </p:nvGrpSpPr>
        <p:grpSpPr>
          <a:xfrm>
            <a:off x="356179" y="2087936"/>
            <a:ext cx="2358727" cy="2273609"/>
            <a:chOff x="227210" y="122347"/>
            <a:chExt cx="3144969" cy="3031478"/>
          </a:xfrm>
        </p:grpSpPr>
        <p:sp>
          <p:nvSpPr>
            <p:cNvPr id="13" name="TextBox 36">
              <a:extLst>
                <a:ext uri="{FF2B5EF4-FFF2-40B4-BE49-F238E27FC236}">
                  <a16:creationId xmlns:a16="http://schemas.microsoft.com/office/drawing/2014/main" id="{C8028CB8-8AC5-8370-E352-9F6F49C92FE6}"/>
                </a:ext>
              </a:extLst>
            </p:cNvPr>
            <p:cNvSpPr txBox="1"/>
            <p:nvPr/>
          </p:nvSpPr>
          <p:spPr>
            <a:xfrm>
              <a:off x="326257" y="122347"/>
              <a:ext cx="2827566" cy="3031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2D46F7D8-C7D1-DFA1-7AB3-DBE840D6A93F}"/>
                </a:ext>
              </a:extLst>
            </p:cNvPr>
            <p:cNvSpPr/>
            <p:nvPr/>
          </p:nvSpPr>
          <p:spPr>
            <a:xfrm>
              <a:off x="227210" y="311103"/>
              <a:ext cx="3144969" cy="2744700"/>
            </a:xfrm>
            <a:custGeom>
              <a:avLst/>
              <a:gdLst/>
              <a:ahLst/>
              <a:cxnLst/>
              <a:rect l="l" t="t" r="r" b="b"/>
              <a:pathLst>
                <a:path w="3144969" h="2744700">
                  <a:moveTo>
                    <a:pt x="0" y="0"/>
                  </a:moveTo>
                  <a:lnTo>
                    <a:pt x="3144969" y="0"/>
                  </a:lnTo>
                  <a:lnTo>
                    <a:pt x="3144969" y="2744700"/>
                  </a:lnTo>
                  <a:lnTo>
                    <a:pt x="0" y="2744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A6A1A987-7DEF-3983-146E-89E3EC516E2B}"/>
              </a:ext>
            </a:extLst>
          </p:cNvPr>
          <p:cNvGrpSpPr/>
          <p:nvPr/>
        </p:nvGrpSpPr>
        <p:grpSpPr>
          <a:xfrm>
            <a:off x="430464" y="5032444"/>
            <a:ext cx="2120675" cy="2058525"/>
            <a:chOff x="333336" y="144661"/>
            <a:chExt cx="3395702" cy="3584376"/>
          </a:xfrm>
        </p:grpSpPr>
        <p:sp>
          <p:nvSpPr>
            <p:cNvPr id="19" name="TextBox 41">
              <a:extLst>
                <a:ext uri="{FF2B5EF4-FFF2-40B4-BE49-F238E27FC236}">
                  <a16:creationId xmlns:a16="http://schemas.microsoft.com/office/drawing/2014/main" id="{B304B6B9-E0ED-F8C7-A37D-857A54BAF268}"/>
                </a:ext>
              </a:extLst>
            </p:cNvPr>
            <p:cNvSpPr txBox="1"/>
            <p:nvPr/>
          </p:nvSpPr>
          <p:spPr>
            <a:xfrm>
              <a:off x="385763" y="144661"/>
              <a:ext cx="3343275" cy="3584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  <p:sp>
          <p:nvSpPr>
            <p:cNvPr id="17" name="Freeform 42">
              <a:extLst>
                <a:ext uri="{FF2B5EF4-FFF2-40B4-BE49-F238E27FC236}">
                  <a16:creationId xmlns:a16="http://schemas.microsoft.com/office/drawing/2014/main" id="{D763EB04-EFAB-1F73-A6E7-5AD0B4C05FB6}"/>
                </a:ext>
              </a:extLst>
            </p:cNvPr>
            <p:cNvSpPr/>
            <p:nvPr/>
          </p:nvSpPr>
          <p:spPr>
            <a:xfrm>
              <a:off x="333336" y="367843"/>
              <a:ext cx="3290208" cy="3296202"/>
            </a:xfrm>
            <a:custGeom>
              <a:avLst/>
              <a:gdLst/>
              <a:ahLst/>
              <a:cxnLst/>
              <a:rect l="l" t="t" r="r" b="b"/>
              <a:pathLst>
                <a:path w="3290208" h="3296202">
                  <a:moveTo>
                    <a:pt x="0" y="0"/>
                  </a:moveTo>
                  <a:lnTo>
                    <a:pt x="3290209" y="0"/>
                  </a:lnTo>
                  <a:lnTo>
                    <a:pt x="3290209" y="3296202"/>
                  </a:lnTo>
                  <a:lnTo>
                    <a:pt x="0" y="3296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6CD8DD3-A515-0493-A141-3D7996FD5517}"/>
              </a:ext>
            </a:extLst>
          </p:cNvPr>
          <p:cNvGrpSpPr/>
          <p:nvPr/>
        </p:nvGrpSpPr>
        <p:grpSpPr>
          <a:xfrm>
            <a:off x="3048191" y="5034175"/>
            <a:ext cx="5791043" cy="3385925"/>
            <a:chOff x="3048191" y="5034175"/>
            <a:chExt cx="5791043" cy="338592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72FBF38-728A-DEA0-5E2A-CBF938145B92}"/>
                </a:ext>
              </a:extLst>
            </p:cNvPr>
            <p:cNvSpPr/>
            <p:nvPr/>
          </p:nvSpPr>
          <p:spPr>
            <a:xfrm>
              <a:off x="3048191" y="5034175"/>
              <a:ext cx="5791043" cy="338592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68A2D79F-4B2C-DDC2-69FC-453CC51937DC}"/>
                </a:ext>
              </a:extLst>
            </p:cNvPr>
            <p:cNvSpPr txBox="1"/>
            <p:nvPr/>
          </p:nvSpPr>
          <p:spPr>
            <a:xfrm>
              <a:off x="3318680" y="5282484"/>
              <a:ext cx="5292406" cy="2885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200" dirty="0">
                  <a:latin typeface="Opun Mai Bold"/>
                  <a:ea typeface="Opun Mai Bold"/>
                  <a:cs typeface="Opun Mai Bold"/>
                  <a:sym typeface="Opun Mai Bold"/>
                </a:rPr>
                <a:t>2.</a:t>
              </a:r>
              <a:r>
                <a:rPr lang="th-TH" sz="3200" dirty="0">
                  <a:latin typeface="Opun Mai Bold"/>
                  <a:ea typeface="Opun Mai Bold"/>
                  <a:cs typeface="Opun Mai Bold"/>
                  <a:sym typeface="Opun Mai Bold"/>
                </a:rPr>
                <a:t> พูดน้อยเกินไปจนลูกค้าไม่เข้าใจ ขาดความมั่นใจในตัวเอง ไม่สบตาลูกค้า การพูดขาดความกระตือรือร้น และความน่าสนใจ</a:t>
              </a:r>
              <a:endParaRPr lang="en-US" sz="3200" dirty="0">
                <a:latin typeface="Opun Mai Bold"/>
                <a:ea typeface="Opun Mai Bold"/>
                <a:cs typeface="Opun Mai Bold"/>
                <a:sym typeface="Opun Mai Bold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7B430C-0712-966E-4C7C-602A71ADC1BC}"/>
              </a:ext>
            </a:extLst>
          </p:cNvPr>
          <p:cNvGrpSpPr/>
          <p:nvPr/>
        </p:nvGrpSpPr>
        <p:grpSpPr>
          <a:xfrm>
            <a:off x="12415496" y="2544908"/>
            <a:ext cx="5380116" cy="1029295"/>
            <a:chOff x="12415496" y="2544908"/>
            <a:chExt cx="5380116" cy="102929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13D074B-75CF-06BA-954A-DDCE6B8C9CDE}"/>
                </a:ext>
              </a:extLst>
            </p:cNvPr>
            <p:cNvSpPr/>
            <p:nvPr/>
          </p:nvSpPr>
          <p:spPr>
            <a:xfrm>
              <a:off x="12749284" y="2544908"/>
              <a:ext cx="5046328" cy="10292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id="{C599FACB-9A50-330C-385D-8C51C67819B4}"/>
                </a:ext>
              </a:extLst>
            </p:cNvPr>
            <p:cNvSpPr txBox="1"/>
            <p:nvPr/>
          </p:nvSpPr>
          <p:spPr>
            <a:xfrm>
              <a:off x="12415496" y="2795167"/>
              <a:ext cx="5292406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latin typeface="Opun Mai Bold"/>
                  <a:ea typeface="Opun Mai Bold"/>
                  <a:cs typeface="Opun Mai Bold"/>
                  <a:sym typeface="Opun Mai Bold"/>
                </a:rPr>
                <a:t>3.</a:t>
              </a:r>
              <a:r>
                <a:rPr lang="th-TH" sz="3200" dirty="0">
                  <a:latin typeface="Opun Mai Bold"/>
                  <a:ea typeface="Opun Mai Bold"/>
                  <a:cs typeface="Opun Mai Bold"/>
                  <a:sym typeface="Opun Mai Bold"/>
                </a:rPr>
                <a:t> ใช้คำพูดไม่เหมาะสม</a:t>
              </a:r>
              <a:endParaRPr lang="en-US" sz="3200" dirty="0">
                <a:latin typeface="Opun Mai Bold"/>
                <a:ea typeface="Opun Mai Bold"/>
                <a:cs typeface="Opun Mai Bold"/>
                <a:sym typeface="Opun Mai Bold"/>
              </a:endParaRPr>
            </a:p>
          </p:txBody>
        </p:sp>
      </p:grpSp>
      <p:sp>
        <p:nvSpPr>
          <p:cNvPr id="24" name="Freeform 32">
            <a:extLst>
              <a:ext uri="{FF2B5EF4-FFF2-40B4-BE49-F238E27FC236}">
                <a16:creationId xmlns:a16="http://schemas.microsoft.com/office/drawing/2014/main" id="{A7F636E6-628D-FE00-5455-BC4CC6655411}"/>
              </a:ext>
            </a:extLst>
          </p:cNvPr>
          <p:cNvSpPr/>
          <p:nvPr/>
        </p:nvSpPr>
        <p:spPr>
          <a:xfrm>
            <a:off x="9642318" y="2451758"/>
            <a:ext cx="2638753" cy="1962273"/>
          </a:xfrm>
          <a:custGeom>
            <a:avLst/>
            <a:gdLst/>
            <a:ahLst/>
            <a:cxnLst/>
            <a:rect l="l" t="t" r="r" b="b"/>
            <a:pathLst>
              <a:path w="2638753" h="1962273">
                <a:moveTo>
                  <a:pt x="0" y="0"/>
                </a:moveTo>
                <a:lnTo>
                  <a:pt x="2638753" y="0"/>
                </a:lnTo>
                <a:lnTo>
                  <a:pt x="2638753" y="1962273"/>
                </a:lnTo>
                <a:lnTo>
                  <a:pt x="0" y="1962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43">
            <a:extLst>
              <a:ext uri="{FF2B5EF4-FFF2-40B4-BE49-F238E27FC236}">
                <a16:creationId xmlns:a16="http://schemas.microsoft.com/office/drawing/2014/main" id="{8A456A04-942D-A150-4A7E-F04D1583EDAB}"/>
              </a:ext>
            </a:extLst>
          </p:cNvPr>
          <p:cNvSpPr/>
          <p:nvPr/>
        </p:nvSpPr>
        <p:spPr>
          <a:xfrm>
            <a:off x="9713307" y="5032444"/>
            <a:ext cx="2496773" cy="2333348"/>
          </a:xfrm>
          <a:custGeom>
            <a:avLst/>
            <a:gdLst/>
            <a:ahLst/>
            <a:cxnLst/>
            <a:rect l="l" t="t" r="r" b="b"/>
            <a:pathLst>
              <a:path w="2496773" h="2333348">
                <a:moveTo>
                  <a:pt x="0" y="0"/>
                </a:moveTo>
                <a:lnTo>
                  <a:pt x="2496773" y="0"/>
                </a:lnTo>
                <a:lnTo>
                  <a:pt x="2496773" y="2333348"/>
                </a:lnTo>
                <a:lnTo>
                  <a:pt x="0" y="23333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69CE25-FAF2-E9FC-91C9-EF7013FC8D81}"/>
              </a:ext>
            </a:extLst>
          </p:cNvPr>
          <p:cNvGrpSpPr/>
          <p:nvPr/>
        </p:nvGrpSpPr>
        <p:grpSpPr>
          <a:xfrm>
            <a:off x="12503206" y="5032444"/>
            <a:ext cx="5292406" cy="1029295"/>
            <a:chOff x="12503206" y="5032444"/>
            <a:chExt cx="5292406" cy="102929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5EA9FDC-4DEA-8B76-1FA5-527346F48788}"/>
                </a:ext>
              </a:extLst>
            </p:cNvPr>
            <p:cNvSpPr/>
            <p:nvPr/>
          </p:nvSpPr>
          <p:spPr>
            <a:xfrm>
              <a:off x="12749284" y="5032444"/>
              <a:ext cx="5046328" cy="10292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9F268362-82B9-8D10-663A-1F5115F63754}"/>
                </a:ext>
              </a:extLst>
            </p:cNvPr>
            <p:cNvSpPr txBox="1"/>
            <p:nvPr/>
          </p:nvSpPr>
          <p:spPr>
            <a:xfrm>
              <a:off x="12503206" y="5282484"/>
              <a:ext cx="5292406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latin typeface="Opun Mai Bold"/>
                  <a:ea typeface="Opun Mai Bold"/>
                  <a:cs typeface="Opun Mai Bold"/>
                  <a:sym typeface="Opun Mai Bold"/>
                </a:rPr>
                <a:t>4.</a:t>
              </a:r>
              <a:r>
                <a:rPr lang="th-TH" sz="3200" dirty="0">
                  <a:latin typeface="Opun Mai Bold"/>
                  <a:ea typeface="Opun Mai Bold"/>
                  <a:cs typeface="Opun Mai Bold"/>
                  <a:sym typeface="Opun Mai Bold"/>
                </a:rPr>
                <a:t> ไม่ฟังลูกค้า พูดโอ้อวด</a:t>
              </a:r>
              <a:endParaRPr lang="en-US" sz="3200" dirty="0">
                <a:latin typeface="Opun Mai Bold"/>
                <a:ea typeface="Opun Mai Bold"/>
                <a:cs typeface="Opun Mai Bold"/>
                <a:sym typeface="Opun Mai Bold"/>
              </a:endParaRPr>
            </a:p>
          </p:txBody>
        </p:sp>
      </p:grpSp>
      <p:sp>
        <p:nvSpPr>
          <p:cNvPr id="28" name="Freeform 44">
            <a:extLst>
              <a:ext uri="{FF2B5EF4-FFF2-40B4-BE49-F238E27FC236}">
                <a16:creationId xmlns:a16="http://schemas.microsoft.com/office/drawing/2014/main" id="{18F993B3-F562-0C73-8851-F696AEF68AC6}"/>
              </a:ext>
            </a:extLst>
          </p:cNvPr>
          <p:cNvSpPr/>
          <p:nvPr/>
        </p:nvSpPr>
        <p:spPr>
          <a:xfrm>
            <a:off x="9770620" y="7823050"/>
            <a:ext cx="2382145" cy="2141811"/>
          </a:xfrm>
          <a:custGeom>
            <a:avLst/>
            <a:gdLst/>
            <a:ahLst/>
            <a:cxnLst/>
            <a:rect l="l" t="t" r="r" b="b"/>
            <a:pathLst>
              <a:path w="2634628" h="2591516">
                <a:moveTo>
                  <a:pt x="0" y="0"/>
                </a:moveTo>
                <a:lnTo>
                  <a:pt x="2634628" y="0"/>
                </a:lnTo>
                <a:lnTo>
                  <a:pt x="2634628" y="2591515"/>
                </a:lnTo>
                <a:lnTo>
                  <a:pt x="0" y="2591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29A731-AF30-787E-2A39-154CC63CE7C3}"/>
              </a:ext>
            </a:extLst>
          </p:cNvPr>
          <p:cNvGrpSpPr/>
          <p:nvPr/>
        </p:nvGrpSpPr>
        <p:grpSpPr>
          <a:xfrm>
            <a:off x="12626244" y="7876218"/>
            <a:ext cx="5292406" cy="1382082"/>
            <a:chOff x="12626244" y="7876218"/>
            <a:chExt cx="5292406" cy="138208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3747558-BFBD-F882-8075-6AC6DB789709}"/>
                </a:ext>
              </a:extLst>
            </p:cNvPr>
            <p:cNvSpPr/>
            <p:nvPr/>
          </p:nvSpPr>
          <p:spPr>
            <a:xfrm>
              <a:off x="12749283" y="7876218"/>
              <a:ext cx="5046329" cy="138208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F0F91B30-1C7F-0024-D5F8-E710CA683EE6}"/>
                </a:ext>
              </a:extLst>
            </p:cNvPr>
            <p:cNvSpPr txBox="1"/>
            <p:nvPr/>
          </p:nvSpPr>
          <p:spPr>
            <a:xfrm>
              <a:off x="12626244" y="8045119"/>
              <a:ext cx="5292406" cy="115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latin typeface="Opun Mai Bold"/>
                  <a:ea typeface="Opun Mai Bold"/>
                  <a:cs typeface="Opun Mai Bold"/>
                  <a:sym typeface="Opun Mai Bold"/>
                </a:rPr>
                <a:t>5.</a:t>
              </a:r>
              <a:r>
                <a:rPr lang="th-TH" sz="3200" dirty="0">
                  <a:latin typeface="Opun Mai Bold"/>
                  <a:ea typeface="Opun Mai Bold"/>
                  <a:cs typeface="Opun Mai Bold"/>
                  <a:sym typeface="Opun Mai Bold"/>
                </a:rPr>
                <a:t> พูดเรื่องที่ลูกค้าไม่อยากฟัง เหลวไหล ไร้สาระ</a:t>
              </a:r>
              <a:endParaRPr lang="en-US" sz="3200" dirty="0">
                <a:latin typeface="Opun Mai Bold"/>
                <a:ea typeface="Opun Mai Bold"/>
                <a:cs typeface="Opun Mai Bold"/>
                <a:sym typeface="Opun Mai Bold"/>
              </a:endParaRPr>
            </a:p>
          </p:txBody>
        </p:sp>
      </p:grpSp>
      <p:sp>
        <p:nvSpPr>
          <p:cNvPr id="10" name="Freeform 4">
            <a:extLst>
              <a:ext uri="{FF2B5EF4-FFF2-40B4-BE49-F238E27FC236}">
                <a16:creationId xmlns:a16="http://schemas.microsoft.com/office/drawing/2014/main" id="{96D1E403-2F4D-C2F9-1A2D-BF8A25BA3916}"/>
              </a:ext>
            </a:extLst>
          </p:cNvPr>
          <p:cNvSpPr/>
          <p:nvPr/>
        </p:nvSpPr>
        <p:spPr>
          <a:xfrm rot="624459">
            <a:off x="-4510773" y="-3934831"/>
            <a:ext cx="6365678" cy="6334964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F869531B-669B-41DE-B1FD-D5C9DC945658}"/>
              </a:ext>
            </a:extLst>
          </p:cNvPr>
          <p:cNvSpPr/>
          <p:nvPr/>
        </p:nvSpPr>
        <p:spPr>
          <a:xfrm rot="1392571" flipV="1">
            <a:off x="-767981" y="7741082"/>
            <a:ext cx="5394430" cy="3751264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077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92710">
            <a:off x="429562" y="7059507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467350" y="437104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8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800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6" name="Freeform 6"/>
          <p:cNvSpPr/>
          <p:nvPr/>
        </p:nvSpPr>
        <p:spPr>
          <a:xfrm rot="5711813" flipV="1">
            <a:off x="15619445" y="-172962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24459">
            <a:off x="-1274801" y="-3043107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4904890" y="8766266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4">
            <a:extLst>
              <a:ext uri="{FF2B5EF4-FFF2-40B4-BE49-F238E27FC236}">
                <a16:creationId xmlns:a16="http://schemas.microsoft.com/office/drawing/2014/main" id="{AFB94797-F248-9BEA-9BE0-DFA6F365DA31}"/>
              </a:ext>
            </a:extLst>
          </p:cNvPr>
          <p:cNvSpPr/>
          <p:nvPr/>
        </p:nvSpPr>
        <p:spPr>
          <a:xfrm>
            <a:off x="1437125" y="2845531"/>
            <a:ext cx="5322520" cy="540829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0"/>
                </a:moveTo>
                <a:lnTo>
                  <a:pt x="6350000" y="0"/>
                </a:lnTo>
                <a:lnTo>
                  <a:pt x="6350000" y="6350000"/>
                </a:lnTo>
                <a:lnTo>
                  <a:pt x="0" y="6350000"/>
                </a:lnTo>
                <a:close/>
              </a:path>
            </a:pathLst>
          </a:custGeom>
          <a:blipFill>
            <a:blip r:embed="rId9"/>
            <a:stretch>
              <a:fillRect l="-25000" r="-25000"/>
            </a:stretch>
          </a:blipFill>
        </p:spPr>
        <p:txBody>
          <a:bodyPr/>
          <a:lstStyle/>
          <a:p>
            <a:endParaRPr lang="th-T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1029C4-A7B4-A6EB-1768-95F2B2828959}"/>
              </a:ext>
            </a:extLst>
          </p:cNvPr>
          <p:cNvGrpSpPr/>
          <p:nvPr/>
        </p:nvGrpSpPr>
        <p:grpSpPr>
          <a:xfrm>
            <a:off x="8072577" y="2027102"/>
            <a:ext cx="9969685" cy="1286391"/>
            <a:chOff x="396119" y="854998"/>
            <a:chExt cx="7785537" cy="1286391"/>
          </a:xfrm>
        </p:grpSpPr>
        <p:grpSp>
          <p:nvGrpSpPr>
            <p:cNvPr id="18" name="Group 8">
              <a:extLst>
                <a:ext uri="{FF2B5EF4-FFF2-40B4-BE49-F238E27FC236}">
                  <a16:creationId xmlns:a16="http://schemas.microsoft.com/office/drawing/2014/main" id="{2ACADAAB-A2BD-898E-8838-0ECFDBF160CE}"/>
                </a:ext>
              </a:extLst>
            </p:cNvPr>
            <p:cNvGrpSpPr/>
            <p:nvPr/>
          </p:nvGrpSpPr>
          <p:grpSpPr>
            <a:xfrm>
              <a:off x="396119" y="854998"/>
              <a:ext cx="7785537" cy="1265773"/>
              <a:chOff x="-109237" y="-38100"/>
              <a:chExt cx="2173957" cy="353442"/>
            </a:xfrm>
          </p:grpSpPr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A589650E-E1CF-FF63-D445-FBF05B254365}"/>
                  </a:ext>
                </a:extLst>
              </p:cNvPr>
              <p:cNvSpPr/>
              <p:nvPr/>
            </p:nvSpPr>
            <p:spPr>
              <a:xfrm>
                <a:off x="-109237" y="46509"/>
                <a:ext cx="217395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39A2E8C3-77C1-3AD5-EB70-0DE2A8DE405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F5084BED-ED0B-FA4D-69AF-8F0B15979805}"/>
                </a:ext>
              </a:extLst>
            </p:cNvPr>
            <p:cNvSpPr txBox="1"/>
            <p:nvPr/>
          </p:nvSpPr>
          <p:spPr>
            <a:xfrm>
              <a:off x="762458" y="1402725"/>
              <a:ext cx="6864369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rPr>
                <a:t>1.</a:t>
              </a:r>
              <a:r>
                <a:rPr lang="th-TH" sz="4800" b="1" dirty="0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rPr>
                <a:t> ความรู้ทั่วไปเกี่ยวกับอาชีพนักขาย</a:t>
              </a:r>
              <a:endParaRPr lang="en-US" sz="4800" b="1" dirty="0">
                <a:solidFill>
                  <a:schemeClr val="bg1"/>
                </a:solidFill>
                <a:latin typeface="Opun Bold" panose="020B0604020202020204" charset="-34"/>
                <a:cs typeface="Opun Bold" panose="020B0604020202020204" charset="-34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FCB450-8CE5-614C-538C-FF9710449ECF}"/>
              </a:ext>
            </a:extLst>
          </p:cNvPr>
          <p:cNvGrpSpPr/>
          <p:nvPr/>
        </p:nvGrpSpPr>
        <p:grpSpPr>
          <a:xfrm>
            <a:off x="8037941" y="3699709"/>
            <a:ext cx="9969685" cy="962765"/>
            <a:chOff x="1133224" y="3460162"/>
            <a:chExt cx="7785537" cy="962765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1F28E50-09D3-2717-A903-B0E29560A70C}"/>
                </a:ext>
              </a:extLst>
            </p:cNvPr>
            <p:cNvSpPr/>
            <p:nvPr/>
          </p:nvSpPr>
          <p:spPr>
            <a:xfrm>
              <a:off x="1133224" y="3460162"/>
              <a:ext cx="7785537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96A2FA-9C79-252E-2AC0-8E907F8D5B5C}"/>
                </a:ext>
              </a:extLst>
            </p:cNvPr>
            <p:cNvSpPr txBox="1"/>
            <p:nvPr/>
          </p:nvSpPr>
          <p:spPr>
            <a:xfrm>
              <a:off x="1535257" y="3672735"/>
              <a:ext cx="6458857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defRPr>
              </a:lvl1pPr>
            </a:lstStyle>
            <a:p>
              <a:r>
                <a:rPr lang="en-US" dirty="0"/>
                <a:t>2. </a:t>
              </a:r>
              <a:r>
                <a:rPr lang="th-TH" dirty="0"/>
                <a:t>ปัจจัยสู่ความสำเร็จในการขาย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DAB5816-9539-9CB5-A387-537081B42995}"/>
              </a:ext>
            </a:extLst>
          </p:cNvPr>
          <p:cNvGrpSpPr/>
          <p:nvPr/>
        </p:nvGrpSpPr>
        <p:grpSpPr>
          <a:xfrm>
            <a:off x="8037940" y="5048690"/>
            <a:ext cx="9969685" cy="1017721"/>
            <a:chOff x="1133224" y="3460162"/>
            <a:chExt cx="7785537" cy="1017721"/>
          </a:xfrm>
        </p:grpSpPr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A8816B5E-209B-5A0D-03A3-08092335DBA3}"/>
                </a:ext>
              </a:extLst>
            </p:cNvPr>
            <p:cNvSpPr/>
            <p:nvPr/>
          </p:nvSpPr>
          <p:spPr>
            <a:xfrm>
              <a:off x="1133224" y="3460162"/>
              <a:ext cx="7785537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0DC496-BF29-2540-C916-107F0DAA7326}"/>
                </a:ext>
              </a:extLst>
            </p:cNvPr>
            <p:cNvSpPr txBox="1"/>
            <p:nvPr/>
          </p:nvSpPr>
          <p:spPr>
            <a:xfrm>
              <a:off x="1524439" y="3739219"/>
              <a:ext cx="6458857" cy="738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defRPr>
              </a:lvl1pPr>
            </a:lstStyle>
            <a:p>
              <a:r>
                <a:rPr lang="en-US" dirty="0"/>
                <a:t>3.</a:t>
              </a:r>
              <a:r>
                <a:rPr lang="th-TH" dirty="0"/>
                <a:t> ความรู้เกี่ยวกับศิลปะการขาย</a:t>
              </a:r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FE24A7C-1D82-D1D7-7DD3-FC043BE1C720}"/>
              </a:ext>
            </a:extLst>
          </p:cNvPr>
          <p:cNvGrpSpPr/>
          <p:nvPr/>
        </p:nvGrpSpPr>
        <p:grpSpPr>
          <a:xfrm>
            <a:off x="8037940" y="6417085"/>
            <a:ext cx="9969685" cy="1084685"/>
            <a:chOff x="1133224" y="3460162"/>
            <a:chExt cx="7785537" cy="1084685"/>
          </a:xfrm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9011526B-B42E-3A10-D5AD-BB8C14C5BEB8}"/>
                </a:ext>
              </a:extLst>
            </p:cNvPr>
            <p:cNvSpPr/>
            <p:nvPr/>
          </p:nvSpPr>
          <p:spPr>
            <a:xfrm>
              <a:off x="1133224" y="3460162"/>
              <a:ext cx="7785537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92394-6FF2-BADA-D41D-F9A29F90D721}"/>
                </a:ext>
              </a:extLst>
            </p:cNvPr>
            <p:cNvSpPr txBox="1"/>
            <p:nvPr/>
          </p:nvSpPr>
          <p:spPr>
            <a:xfrm>
              <a:off x="1524438" y="3621517"/>
              <a:ext cx="6458857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defRPr>
              </a:lvl1pPr>
            </a:lstStyle>
            <a:p>
              <a:r>
                <a:rPr lang="en-US" dirty="0"/>
                <a:t>4.</a:t>
              </a:r>
              <a:r>
                <a:rPr lang="th-TH" dirty="0"/>
                <a:t> ศิลปะการพูดของพนักงานขาย</a:t>
              </a:r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4AF1A1-B64E-CC96-B0B2-2B9C38E3FB64}"/>
              </a:ext>
            </a:extLst>
          </p:cNvPr>
          <p:cNvGrpSpPr/>
          <p:nvPr/>
        </p:nvGrpSpPr>
        <p:grpSpPr>
          <a:xfrm>
            <a:off x="8072577" y="7785480"/>
            <a:ext cx="10110608" cy="1651362"/>
            <a:chOff x="1133224" y="3460162"/>
            <a:chExt cx="10110608" cy="1015757"/>
          </a:xfrm>
        </p:grpSpPr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9E8A740C-6941-3343-6B74-B3A5196F5107}"/>
                </a:ext>
              </a:extLst>
            </p:cNvPr>
            <p:cNvSpPr/>
            <p:nvPr/>
          </p:nvSpPr>
          <p:spPr>
            <a:xfrm>
              <a:off x="1133224" y="3460162"/>
              <a:ext cx="9969685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solidFill>
              <a:schemeClr val="accent5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EB5DD76-4CDC-8EC0-F5CD-63FC3F77D5FF}"/>
                </a:ext>
              </a:extLst>
            </p:cNvPr>
            <p:cNvSpPr txBox="1"/>
            <p:nvPr/>
          </p:nvSpPr>
          <p:spPr>
            <a:xfrm>
              <a:off x="1702146" y="3567211"/>
              <a:ext cx="9541686" cy="908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>
                <a:defRPr sz="4800" b="1">
                  <a:solidFill>
                    <a:schemeClr val="bg1"/>
                  </a:solidFill>
                  <a:latin typeface="Opun Bold" panose="020B0604020202020204" charset="-34"/>
                  <a:cs typeface="Opun Bold" panose="020B0604020202020204" charset="-34"/>
                </a:defRPr>
              </a:lvl1pPr>
            </a:lstStyle>
            <a:p>
              <a:r>
                <a:rPr lang="en-US" dirty="0"/>
                <a:t>5.</a:t>
              </a:r>
              <a:r>
                <a:rPr lang="th-TH" dirty="0"/>
                <a:t> ลักษณะของพนักงานขายที่ขาดศิลปะในการพูด</a:t>
              </a:r>
              <a:endParaRPr lang="en-US" dirty="0"/>
            </a:p>
          </p:txBody>
        </p:sp>
      </p:grpSp>
      <p:sp>
        <p:nvSpPr>
          <p:cNvPr id="25" name="Freeform 7">
            <a:extLst>
              <a:ext uri="{FF2B5EF4-FFF2-40B4-BE49-F238E27FC236}">
                <a16:creationId xmlns:a16="http://schemas.microsoft.com/office/drawing/2014/main" id="{2E5D0991-2416-4F8F-8E38-D6B3542DFAC9}"/>
              </a:ext>
            </a:extLst>
          </p:cNvPr>
          <p:cNvSpPr/>
          <p:nvPr/>
        </p:nvSpPr>
        <p:spPr>
          <a:xfrm flipH="1">
            <a:off x="3412201" y="396671"/>
            <a:ext cx="5967844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37BC0B0-20DF-6D4B-5445-5822E5BB3352}"/>
              </a:ext>
            </a:extLst>
          </p:cNvPr>
          <p:cNvGrpSpPr/>
          <p:nvPr/>
        </p:nvGrpSpPr>
        <p:grpSpPr>
          <a:xfrm>
            <a:off x="-2290070" y="190500"/>
            <a:ext cx="17911070" cy="1650781"/>
            <a:chOff x="-2290070" y="190500"/>
            <a:chExt cx="17911070" cy="1650781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D465A7E4-BC91-6AAB-B9E7-D722F971BD49}"/>
                </a:ext>
              </a:extLst>
            </p:cNvPr>
            <p:cNvSpPr/>
            <p:nvPr/>
          </p:nvSpPr>
          <p:spPr>
            <a:xfrm>
              <a:off x="-2290070" y="190500"/>
              <a:ext cx="17911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2"/>
            <p:cNvSpPr txBox="1"/>
            <p:nvPr/>
          </p:nvSpPr>
          <p:spPr>
            <a:xfrm>
              <a:off x="2667000" y="460280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72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1.</a:t>
              </a:r>
              <a:r>
                <a:rPr lang="th-TH" sz="72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 ความรู้ทั่วไปเกี่ยวกับอาชีพนักขาย</a:t>
              </a:r>
              <a:endParaRPr lang="en-US" sz="72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endParaRPr>
            </a:p>
          </p:txBody>
        </p:sp>
      </p:grpSp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1625623" y="9112546"/>
            <a:ext cx="5472006" cy="881213"/>
            <a:chOff x="0" y="0"/>
            <a:chExt cx="1592629" cy="2564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92629" cy="256477"/>
            </a:xfrm>
            <a:custGeom>
              <a:avLst/>
              <a:gdLst/>
              <a:ahLst/>
              <a:cxnLst/>
              <a:rect l="l" t="t" r="r" b="b"/>
              <a:pathLst>
                <a:path w="1592629" h="256477">
                  <a:moveTo>
                    <a:pt x="796315" y="0"/>
                  </a:moveTo>
                  <a:cubicBezTo>
                    <a:pt x="356522" y="0"/>
                    <a:pt x="0" y="57414"/>
                    <a:pt x="0" y="128239"/>
                  </a:cubicBezTo>
                  <a:cubicBezTo>
                    <a:pt x="0" y="199063"/>
                    <a:pt x="356522" y="256477"/>
                    <a:pt x="796315" y="256477"/>
                  </a:cubicBezTo>
                  <a:cubicBezTo>
                    <a:pt x="1236107" y="256477"/>
                    <a:pt x="1592629" y="199063"/>
                    <a:pt x="1592629" y="128239"/>
                  </a:cubicBezTo>
                  <a:cubicBezTo>
                    <a:pt x="1592629" y="57414"/>
                    <a:pt x="1236107" y="0"/>
                    <a:pt x="796315" y="0"/>
                  </a:cubicBez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49309" y="-14055"/>
              <a:ext cx="1294011" cy="246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F220A5-7634-9B9F-C6F3-12727B29FAEC}"/>
              </a:ext>
            </a:extLst>
          </p:cNvPr>
          <p:cNvGrpSpPr/>
          <p:nvPr/>
        </p:nvGrpSpPr>
        <p:grpSpPr>
          <a:xfrm>
            <a:off x="838200" y="2473074"/>
            <a:ext cx="15316200" cy="6448287"/>
            <a:chOff x="838200" y="2473074"/>
            <a:chExt cx="15316200" cy="644828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BA4C19F-7CD4-9A7E-C18D-98F6506AE17A}"/>
                </a:ext>
              </a:extLst>
            </p:cNvPr>
            <p:cNvSpPr/>
            <p:nvPr/>
          </p:nvSpPr>
          <p:spPr>
            <a:xfrm>
              <a:off x="838200" y="2473074"/>
              <a:ext cx="15316200" cy="644828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7A1E50-E089-215B-5BC1-70BBA0234CE0}"/>
                </a:ext>
              </a:extLst>
            </p:cNvPr>
            <p:cNvSpPr txBox="1"/>
            <p:nvPr/>
          </p:nvSpPr>
          <p:spPr>
            <a:xfrm>
              <a:off x="1451425" y="2990832"/>
              <a:ext cx="14089749" cy="5293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>
                <a:lnSpc>
                  <a:spcPts val="4786"/>
                </a:lnSpc>
              </a:pPr>
              <a:r>
                <a:rPr lang="th-TH" sz="4800" dirty="0">
                  <a:latin typeface="TH Sarabun New" panose="020B0500040200020003" pitchFamily="34" charset="-34"/>
                  <a:ea typeface="Poppins"/>
                  <a:cs typeface="TH Sarabun New" panose="020B0500040200020003" pitchFamily="34" charset="-34"/>
                  <a:sym typeface="Poppins"/>
                </a:rPr>
                <a:t>	</a:t>
              </a:r>
              <a:r>
                <a:rPr lang="en-US" sz="4800" b="1" dirty="0">
                  <a:latin typeface="TH Sarabun New" panose="020B0500040200020003" pitchFamily="34" charset="-34"/>
                  <a:ea typeface="Poppins"/>
                  <a:cs typeface="TH Sarabun New" panose="020B0500040200020003" pitchFamily="34" charset="-34"/>
                  <a:sym typeface="Poppins"/>
                </a:rPr>
                <a:t>อาชีพนักขายเป็นหนึ่งในอาชีพที่สําคัญในการหมุนเวียนของเงินในระบบเศรษฐกิจการขายจึงนับว่าเป็นหัวใจสําคัญในการประกอบอาชีพหรือธุรกิจอาจจะกล่าวได้ว่าไม่มีการประกอบอาชีพใดที่ไม่ต้องทําการขาย เพราะการขายจะนํามาซึ่งผลกําไรของธุรกิจในปัจจุบันอาชีพนักขายมีความท้าทายมากยิ่งขึ้นด้วยความก้าวหน้าทางเทคโนโลยีที่เข้ามามีบทบาทมากขึ้นส่งผลต่อการเปลี่ยนแปลง</a:t>
              </a:r>
            </a:p>
            <a:p>
              <a:pPr algn="thaiDist">
                <a:lnSpc>
                  <a:spcPts val="4786"/>
                </a:lnSpc>
              </a:pPr>
              <a:r>
                <a:rPr lang="en-US" sz="4800" b="1" dirty="0" err="1">
                  <a:latin typeface="TH Sarabun New" panose="020B0500040200020003" pitchFamily="34" charset="-34"/>
                  <a:ea typeface="Poppins"/>
                  <a:cs typeface="TH Sarabun New" panose="020B0500040200020003" pitchFamily="34" charset="-34"/>
                  <a:sym typeface="Poppins"/>
                </a:rPr>
                <a:t>พฤติกรรมของลูกค้าอาชีพนักขายจึงต้องมีการปรับตัวและเปลี่ยน</a:t>
              </a:r>
              <a:endParaRPr lang="en-US" sz="4800" b="1" dirty="0"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endParaRPr>
            </a:p>
            <a:p>
              <a:pPr algn="thaiDist">
                <a:lnSpc>
                  <a:spcPts val="4786"/>
                </a:lnSpc>
              </a:pPr>
              <a:r>
                <a:rPr lang="en-US" sz="4800" b="1" dirty="0" err="1">
                  <a:latin typeface="TH Sarabun New" panose="020B0500040200020003" pitchFamily="34" charset="-34"/>
                  <a:ea typeface="Poppins"/>
                  <a:cs typeface="TH Sarabun New" panose="020B0500040200020003" pitchFamily="34" charset="-34"/>
                  <a:sym typeface="Poppins"/>
                </a:rPr>
                <a:t>แปลงให้ทันสมัยมากยิ่งขึ้นและนั่นก็เป็นการเพิ่มโอกาสในการ</a:t>
              </a:r>
              <a:endParaRPr lang="en-US" sz="4800" b="1" dirty="0"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endParaRPr>
            </a:p>
            <a:p>
              <a:pPr algn="thaiDist">
                <a:lnSpc>
                  <a:spcPts val="4786"/>
                </a:lnSpc>
              </a:pPr>
              <a:r>
                <a:rPr lang="en-US" sz="4800" b="1" dirty="0" err="1">
                  <a:latin typeface="TH Sarabun New" panose="020B0500040200020003" pitchFamily="34" charset="-34"/>
                  <a:ea typeface="Poppins"/>
                  <a:cs typeface="TH Sarabun New" panose="020B0500040200020003" pitchFamily="34" charset="-34"/>
                  <a:sym typeface="Poppins"/>
                </a:rPr>
                <a:t>ขายของนักขายมากยิ่งขึ้นไปด้วย</a:t>
              </a:r>
              <a:endParaRPr lang="en-US" sz="4800" b="1" dirty="0">
                <a:latin typeface="TH Sarabun New" panose="020B0500040200020003" pitchFamily="34" charset="-34"/>
                <a:ea typeface="Poppins"/>
                <a:cs typeface="TH Sarabun New" panose="020B0500040200020003" pitchFamily="34" charset="-34"/>
                <a:sym typeface="Poppins"/>
              </a:endParaRPr>
            </a:p>
            <a:p>
              <a:endParaRPr lang="en-US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4" name="Freeform 9">
            <a:extLst>
              <a:ext uri="{FF2B5EF4-FFF2-40B4-BE49-F238E27FC236}">
                <a16:creationId xmlns:a16="http://schemas.microsoft.com/office/drawing/2014/main" id="{708DAAA1-6DE2-4DE8-E741-3C0787D9721F}"/>
              </a:ext>
            </a:extLst>
          </p:cNvPr>
          <p:cNvSpPr/>
          <p:nvPr/>
        </p:nvSpPr>
        <p:spPr>
          <a:xfrm>
            <a:off x="12344400" y="5637711"/>
            <a:ext cx="3914560" cy="3915442"/>
          </a:xfrm>
          <a:custGeom>
            <a:avLst/>
            <a:gdLst/>
            <a:ahLst/>
            <a:cxnLst/>
            <a:rect l="l" t="t" r="r" b="b"/>
            <a:pathLst>
              <a:path w="5632450" h="5633720">
                <a:moveTo>
                  <a:pt x="0" y="0"/>
                </a:moveTo>
                <a:lnTo>
                  <a:pt x="5632450" y="0"/>
                </a:lnTo>
                <a:lnTo>
                  <a:pt x="5632450" y="5633720"/>
                </a:lnTo>
                <a:lnTo>
                  <a:pt x="0" y="5633720"/>
                </a:lnTo>
                <a:close/>
              </a:path>
            </a:pathLst>
          </a:custGeom>
          <a:blipFill>
            <a:blip r:embed="rId6"/>
            <a:stretch>
              <a:fillRect l="-25016" r="-25016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18780" y="8496300"/>
            <a:ext cx="18725559" cy="1943831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36A7CF-D8DA-6ADF-77BE-AD53CFCD7E61}"/>
              </a:ext>
            </a:extLst>
          </p:cNvPr>
          <p:cNvGrpSpPr/>
          <p:nvPr/>
        </p:nvGrpSpPr>
        <p:grpSpPr>
          <a:xfrm>
            <a:off x="1128442" y="530376"/>
            <a:ext cx="16702356" cy="2984780"/>
            <a:chOff x="1128442" y="530376"/>
            <a:chExt cx="16702356" cy="29847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B56E362-AF27-D489-A144-24E38F1EE5FA}"/>
                </a:ext>
              </a:extLst>
            </p:cNvPr>
            <p:cNvSpPr/>
            <p:nvPr/>
          </p:nvSpPr>
          <p:spPr>
            <a:xfrm>
              <a:off x="1128442" y="530376"/>
              <a:ext cx="16702356" cy="2984780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76400" y="905373"/>
              <a:ext cx="15849600" cy="221599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/>
              <a:r>
                <a:rPr lang="th-TH" sz="4800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	</a:t>
              </a:r>
              <a:r>
                <a:rPr lang="en-US" sz="48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เพื่อให้นักขายสามารถทํางานได้อย่างมีประสิทธิภาพและปิดการขายได้รวดเร็วมีการใช้</a:t>
              </a:r>
            </a:p>
            <a:p>
              <a:pPr algn="l"/>
              <a:r>
                <a:rPr lang="en-US" sz="48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ประโยชน์จากเทคโนโลยีต่างๆ</a:t>
              </a:r>
              <a:r>
                <a:rPr lang="en-US" sz="48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48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รวมทั้ง</a:t>
              </a:r>
              <a:r>
                <a:rPr lang="en-US" sz="48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Digital Platform </a:t>
              </a:r>
              <a:r>
                <a:rPr lang="en-US" sz="48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เข้ามาช่วยในการทํางานมากยิ่งขึ้น</a:t>
              </a:r>
              <a:r>
                <a:rPr lang="en-US" sz="48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</a:p>
            <a:p>
              <a:pPr algn="l"/>
              <a:r>
                <a:rPr lang="en-US" sz="48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ดังนี้</a:t>
              </a:r>
              <a:endParaRPr lang="en-US" sz="4800" b="1" dirty="0"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15027" y="3618343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1. </a:t>
            </a:r>
            <a:r>
              <a:rPr lang="th-TH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การเก็บข้อมูลของลูกค้า</a:t>
            </a:r>
            <a:endParaRPr lang="en-US" sz="40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18656" y="4355055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2.</a:t>
            </a:r>
            <a:r>
              <a:rPr lang="th-TH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การนำเสนอสินค้าและบริการ</a:t>
            </a:r>
            <a:endParaRPr lang="en-US" sz="40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13" name="AutoShape 13"/>
          <p:cNvSpPr/>
          <p:nvPr/>
        </p:nvSpPr>
        <p:spPr>
          <a:xfrm flipH="1" flipV="1">
            <a:off x="1828800" y="3568900"/>
            <a:ext cx="0" cy="2995604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6B160766-5806-57B1-CCC4-B09DE39B40CF}"/>
              </a:ext>
            </a:extLst>
          </p:cNvPr>
          <p:cNvSpPr txBox="1"/>
          <p:nvPr/>
        </p:nvSpPr>
        <p:spPr>
          <a:xfrm>
            <a:off x="2215027" y="5132767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3.</a:t>
            </a:r>
            <a:r>
              <a:rPr lang="th-TH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การติดตามการทำงานของทีมขาย</a:t>
            </a:r>
            <a:endParaRPr lang="en-US" sz="40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17A9BEF8-6232-E123-EF15-A85AEFB00C93}"/>
              </a:ext>
            </a:extLst>
          </p:cNvPr>
          <p:cNvSpPr txBox="1"/>
          <p:nvPr/>
        </p:nvSpPr>
        <p:spPr>
          <a:xfrm>
            <a:off x="2215027" y="5910479"/>
            <a:ext cx="10939826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20"/>
              </a:lnSpc>
            </a:pPr>
            <a:r>
              <a:rPr lang="en-US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4. </a:t>
            </a:r>
            <a:r>
              <a:rPr lang="th-TH" sz="4000" b="1" dirty="0" err="1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การทำ</a:t>
            </a:r>
            <a:r>
              <a:rPr lang="th-TH" sz="40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เอกสารสามารถสร้างได้ง่าย</a:t>
            </a:r>
            <a:endParaRPr lang="en-US" sz="40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grpSp>
        <p:nvGrpSpPr>
          <p:cNvPr id="17" name="Group 29">
            <a:extLst>
              <a:ext uri="{FF2B5EF4-FFF2-40B4-BE49-F238E27FC236}">
                <a16:creationId xmlns:a16="http://schemas.microsoft.com/office/drawing/2014/main" id="{FD290A6E-ACF7-F566-95C3-34D1BC33DB87}"/>
              </a:ext>
            </a:extLst>
          </p:cNvPr>
          <p:cNvGrpSpPr/>
          <p:nvPr/>
        </p:nvGrpSpPr>
        <p:grpSpPr>
          <a:xfrm>
            <a:off x="9753600" y="3539118"/>
            <a:ext cx="5246370" cy="5246370"/>
            <a:chOff x="0" y="0"/>
            <a:chExt cx="812800" cy="812800"/>
          </a:xfrm>
        </p:grpSpPr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AD38B26F-C749-469D-0182-2C8C16F0F69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4"/>
              <a:stretch>
                <a:fillRect l="-25030" r="-25030"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496045" y="1947399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164467-F3D2-6511-0735-10D9D55BBF7E}"/>
              </a:ext>
            </a:extLst>
          </p:cNvPr>
          <p:cNvGrpSpPr/>
          <p:nvPr/>
        </p:nvGrpSpPr>
        <p:grpSpPr>
          <a:xfrm>
            <a:off x="2255946" y="2079713"/>
            <a:ext cx="7497654" cy="6059327"/>
            <a:chOff x="2255947" y="2079713"/>
            <a:chExt cx="6634734" cy="513255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9340596-90EF-0F2B-91AB-72F7FF2BF36D}"/>
                </a:ext>
              </a:extLst>
            </p:cNvPr>
            <p:cNvSpPr/>
            <p:nvPr/>
          </p:nvSpPr>
          <p:spPr>
            <a:xfrm>
              <a:off x="2255947" y="2079713"/>
              <a:ext cx="6634734" cy="492727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618148" y="2284996"/>
              <a:ext cx="6021680" cy="4927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thaiDist"/>
              <a:r>
                <a:rPr lang="th-TH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	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การขายถือเป็นสิ่งที่สําคัญของกิจการ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เมื่อกิจการสามารถขายสินค้าได้ทําให้กิจการได้รับเงินลงทุนกลับคืนมาพร้อมผลกําไรอีกส่วนหนึ่งซึ่งทําให้กิจการอยู่รอดและดําเนินต่อไปได้</a:t>
              </a:r>
            </a:p>
            <a:p>
              <a:pPr algn="l"/>
              <a:r>
                <a:rPr lang="en-US" sz="5400" b="1" dirty="0">
                  <a:latin typeface="TH Sarabun New" panose="020B0500040200020003" pitchFamily="34" charset="-34"/>
                  <a:ea typeface="Garet"/>
                  <a:cs typeface="TH Sarabun New" panose="020B0500040200020003" pitchFamily="34" charset="-34"/>
                  <a:sym typeface="Garet"/>
                </a:rPr>
                <a:t> 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1905000" y="2476500"/>
            <a:ext cx="0" cy="3326784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E3AD8EF2-38DD-31BB-D078-3094490D171E}"/>
              </a:ext>
            </a:extLst>
          </p:cNvPr>
          <p:cNvSpPr/>
          <p:nvPr/>
        </p:nvSpPr>
        <p:spPr>
          <a:xfrm>
            <a:off x="10023309" y="1773738"/>
            <a:ext cx="6346236" cy="6005602"/>
          </a:xfrm>
          <a:prstGeom prst="ellipse">
            <a:avLst/>
          </a:prstGeom>
          <a:blipFill>
            <a:blip r:embed="rId8"/>
            <a:stretch>
              <a:fillRect l="-18881" t="-3214" r="-21491"/>
            </a:stretch>
          </a:blip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05BCA5-D907-CF2F-1BA4-6F0F7AC63D74}"/>
              </a:ext>
            </a:extLst>
          </p:cNvPr>
          <p:cNvGrpSpPr/>
          <p:nvPr/>
        </p:nvGrpSpPr>
        <p:grpSpPr>
          <a:xfrm>
            <a:off x="2063040" y="651730"/>
            <a:ext cx="7936323" cy="1048967"/>
            <a:chOff x="396119" y="1158006"/>
            <a:chExt cx="7936323" cy="1048967"/>
          </a:xfrm>
          <a:solidFill>
            <a:srgbClr val="000099"/>
          </a:solidFill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D2BF62F-8086-D34E-8186-7983AA42BAB4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5BFB1533-8D9E-6243-9BE1-764DAA7CFCAA}"/>
                </a:ext>
              </a:extLst>
            </p:cNvPr>
            <p:cNvSpPr txBox="1"/>
            <p:nvPr/>
          </p:nvSpPr>
          <p:spPr>
            <a:xfrm>
              <a:off x="747505" y="1270178"/>
              <a:ext cx="7180693" cy="9367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6600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Opun"/>
                </a:rPr>
                <a:t>1. </a:t>
              </a:r>
              <a:r>
                <a:rPr lang="th-TH" sz="6600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Opun"/>
                </a:rPr>
                <a:t>ความสำคัญของอาชีพ</a:t>
              </a:r>
              <a:endParaRPr lang="en-US" sz="6600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 flipH="1">
            <a:off x="9381749" y="94061"/>
            <a:ext cx="8906251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5" name="TextBox 15"/>
          <p:cNvSpPr txBox="1"/>
          <p:nvPr/>
        </p:nvSpPr>
        <p:spPr>
          <a:xfrm>
            <a:off x="654461" y="2065557"/>
            <a:ext cx="9708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1.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สามารถสร้างรายได้ให้กับตนเอง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0" y="7489551"/>
            <a:ext cx="9220200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7.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เป็นงานที่มีโอกาสก้าวหน้า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7204" y="3838515"/>
            <a:ext cx="9220200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3.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เป็นงานทีท้าทายความสามารถ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3182022A-F8A3-87EC-E579-7F311EECC5CF}"/>
              </a:ext>
            </a:extLst>
          </p:cNvPr>
          <p:cNvSpPr txBox="1"/>
          <p:nvPr/>
        </p:nvSpPr>
        <p:spPr>
          <a:xfrm>
            <a:off x="723404" y="2958786"/>
            <a:ext cx="7582214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2.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เป็นอาชีพที่มีความอิสระ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52F51726-FD27-1AFF-BA49-2FA44341A7BD}"/>
              </a:ext>
            </a:extLst>
          </p:cNvPr>
          <p:cNvSpPr txBox="1"/>
          <p:nvPr/>
        </p:nvSpPr>
        <p:spPr>
          <a:xfrm>
            <a:off x="394835" y="4698852"/>
            <a:ext cx="10470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4.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เป็นงานที่ต้องอาศัยความรู้รอบตัว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5EF5F43E-F274-D78C-69F7-03E71114F5CA}"/>
              </a:ext>
            </a:extLst>
          </p:cNvPr>
          <p:cNvSpPr txBox="1"/>
          <p:nvPr/>
        </p:nvSpPr>
        <p:spPr>
          <a:xfrm>
            <a:off x="-182747" y="6531927"/>
            <a:ext cx="139505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6. 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เป็นงานที่เปิดโอกาสให้เป็นมิตรกับบุคคลทั่วไป</a:t>
            </a: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DA250FA1-DBCE-61CC-BAE8-F62A7AB6763C}"/>
              </a:ext>
            </a:extLst>
          </p:cNvPr>
          <p:cNvSpPr txBox="1"/>
          <p:nvPr/>
        </p:nvSpPr>
        <p:spPr>
          <a:xfrm>
            <a:off x="406400" y="5637602"/>
            <a:ext cx="10470739" cy="806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17"/>
              </a:lnSpc>
            </a:pPr>
            <a:r>
              <a:rPr lang="en-US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5.</a:t>
            </a:r>
            <a:r>
              <a:rPr lang="th-TH" sz="4400" dirty="0">
                <a:solidFill>
                  <a:srgbClr val="003399"/>
                </a:solidFill>
                <a:latin typeface="Opun Bold"/>
                <a:ea typeface="Opun Bold"/>
                <a:cs typeface="Opun Bold"/>
                <a:sym typeface="Opun Bold"/>
              </a:rPr>
              <a:t> เป็นงานที่ต้องอาศัยความรู้รอบตัว</a:t>
            </a:r>
            <a:endParaRPr lang="en-US" sz="4400" dirty="0">
              <a:solidFill>
                <a:srgbClr val="003399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A5116B-891B-013C-7EA8-8F0616833264}"/>
              </a:ext>
            </a:extLst>
          </p:cNvPr>
          <p:cNvGrpSpPr/>
          <p:nvPr/>
        </p:nvGrpSpPr>
        <p:grpSpPr>
          <a:xfrm>
            <a:off x="1283877" y="667229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2A35A7AE-48E1-ABF7-167E-D5131C51A1C1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1E79EC62-4C7C-D9CE-A3FE-C0BDA4DA3125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2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ผู้ประกอบอาชีพ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  <p:sp>
        <p:nvSpPr>
          <p:cNvPr id="18" name="Freeform 2">
            <a:extLst>
              <a:ext uri="{FF2B5EF4-FFF2-40B4-BE49-F238E27FC236}">
                <a16:creationId xmlns:a16="http://schemas.microsoft.com/office/drawing/2014/main" id="{C8DDCE4E-156A-4299-AE4A-311B59EB150D}"/>
              </a:ext>
            </a:extLst>
          </p:cNvPr>
          <p:cNvSpPr/>
          <p:nvPr/>
        </p:nvSpPr>
        <p:spPr>
          <a:xfrm flipV="1">
            <a:off x="-5791200" y="1609900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85642AF0-82C3-4923-A9A4-2ACF83559FE2}"/>
              </a:ext>
            </a:extLst>
          </p:cNvPr>
          <p:cNvSpPr/>
          <p:nvPr/>
        </p:nvSpPr>
        <p:spPr>
          <a:xfrm rot="319150" flipV="1">
            <a:off x="-6580148" y="2812422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16E3D1F-AA26-48EF-94EA-F4B8443D73D6}"/>
              </a:ext>
            </a:extLst>
          </p:cNvPr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266529" y="-4305300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13925011" y="5468475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12652982" y="7557472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1CC50E-5D4C-949A-56C3-416ED3879719}"/>
              </a:ext>
            </a:extLst>
          </p:cNvPr>
          <p:cNvGrpSpPr/>
          <p:nvPr/>
        </p:nvGrpSpPr>
        <p:grpSpPr>
          <a:xfrm>
            <a:off x="-3200400" y="123105"/>
            <a:ext cx="17911070" cy="1650781"/>
            <a:chOff x="-3200400" y="123105"/>
            <a:chExt cx="17911070" cy="1650781"/>
          </a:xfrm>
        </p:grpSpPr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2440D8F2-893A-301F-5ADF-09E85D043334}"/>
                </a:ext>
              </a:extLst>
            </p:cNvPr>
            <p:cNvSpPr/>
            <p:nvPr/>
          </p:nvSpPr>
          <p:spPr>
            <a:xfrm>
              <a:off x="-3200400" y="123105"/>
              <a:ext cx="17911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992383" y="573293"/>
              <a:ext cx="9808908" cy="932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93"/>
                </a:lnSpc>
              </a:pPr>
              <a:r>
                <a:rPr lang="en-US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2.</a:t>
              </a:r>
              <a:r>
                <a:rPr lang="th-TH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 ปัจจัยสู่ความสำเร็จในการขาย</a:t>
              </a:r>
              <a:endParaRPr lang="en-US" sz="80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392373" y="2997726"/>
            <a:ext cx="7818428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-153988" algn="just">
              <a:lnSpc>
                <a:spcPts val="6757"/>
              </a:lnSpc>
            </a:pP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  1.  </a:t>
            </a:r>
            <a:r>
              <a:rPr lang="en-US" sz="4400" b="1" dirty="0" err="1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ปรับตัวเองให้ทันกับการเปลี่ยนแปลงของโลก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ea typeface="Segoe UI Historic" panose="020B0502040204020203" pitchFamily="34" charset="0"/>
              <a:cs typeface="TH Sarabun New" panose="020B0500040200020003" pitchFamily="34" charset="-34"/>
              <a:sym typeface="Inter"/>
            </a:endParaRPr>
          </a:p>
          <a:p>
            <a:pPr algn="just">
              <a:lnSpc>
                <a:spcPts val="6757"/>
              </a:lnSpc>
            </a:pP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  2.  </a:t>
            </a:r>
            <a:r>
              <a:rPr lang="en-US" sz="4400" b="1" dirty="0" err="1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พัฒนาตนเองอยู่เสมอ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ea typeface="Segoe UI Historic" panose="020B0502040204020203" pitchFamily="34" charset="0"/>
              <a:cs typeface="TH Sarabun New" panose="020B0500040200020003" pitchFamily="34" charset="-34"/>
              <a:sym typeface="Inter"/>
            </a:endParaRPr>
          </a:p>
          <a:p>
            <a:pPr algn="just">
              <a:lnSpc>
                <a:spcPts val="6757"/>
              </a:lnSpc>
            </a:pP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  3.  </a:t>
            </a:r>
            <a:r>
              <a:rPr lang="en-US" sz="4400" b="1" dirty="0" err="1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มุ่งมั่นสู่ความสำเร็จ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ea typeface="Segoe UI Historic" panose="020B0502040204020203" pitchFamily="34" charset="0"/>
              <a:cs typeface="TH Sarabun New" panose="020B0500040200020003" pitchFamily="34" charset="-34"/>
              <a:sym typeface="Inter"/>
            </a:endParaRPr>
          </a:p>
          <a:p>
            <a:pPr algn="just">
              <a:lnSpc>
                <a:spcPts val="6757"/>
              </a:lnSpc>
            </a:pP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  4.  </a:t>
            </a:r>
            <a:r>
              <a:rPr lang="en-US" sz="4400" b="1" dirty="0" err="1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มองโลกตามความจริงอย่างคนรับผิดชอบ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ea typeface="Segoe UI Historic" panose="020B0502040204020203" pitchFamily="34" charset="0"/>
              <a:cs typeface="TH Sarabun New" panose="020B0500040200020003" pitchFamily="34" charset="-34"/>
              <a:sym typeface="Inter"/>
            </a:endParaRPr>
          </a:p>
          <a:p>
            <a:pPr algn="just">
              <a:lnSpc>
                <a:spcPts val="6757"/>
              </a:lnSpc>
            </a:pPr>
            <a:r>
              <a:rPr lang="en-US" sz="4400" b="1" dirty="0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  5.  </a:t>
            </a:r>
            <a:r>
              <a:rPr lang="en-US" sz="4400" b="1" dirty="0" err="1">
                <a:solidFill>
                  <a:schemeClr val="tx2"/>
                </a:solidFill>
                <a:latin typeface="TH Sarabun New" panose="020B0500040200020003" pitchFamily="34" charset="-34"/>
                <a:ea typeface="Segoe UI Historic" panose="020B0502040204020203" pitchFamily="34" charset="0"/>
                <a:cs typeface="TH Sarabun New" panose="020B0500040200020003" pitchFamily="34" charset="-34"/>
                <a:sym typeface="Inter"/>
              </a:rPr>
              <a:t>สร้างพันธมิตร</a:t>
            </a:r>
            <a:endParaRPr lang="en-US" sz="4400" b="1" dirty="0">
              <a:solidFill>
                <a:schemeClr val="tx2"/>
              </a:solidFill>
              <a:latin typeface="TH Sarabun New" panose="020B0500040200020003" pitchFamily="34" charset="-34"/>
              <a:ea typeface="Segoe UI Historic" panose="020B0502040204020203" pitchFamily="34" charset="0"/>
              <a:cs typeface="TH Sarabun New" panose="020B0500040200020003" pitchFamily="34" charset="-34"/>
              <a:sym typeface="Inter"/>
            </a:endParaRPr>
          </a:p>
        </p:txBody>
      </p:sp>
      <p:sp>
        <p:nvSpPr>
          <p:cNvPr id="14" name="AutoShape 14"/>
          <p:cNvSpPr/>
          <p:nvPr/>
        </p:nvSpPr>
        <p:spPr>
          <a:xfrm flipH="1" flipV="1">
            <a:off x="2183251" y="3149208"/>
            <a:ext cx="56723" cy="3992146"/>
          </a:xfrm>
          <a:prstGeom prst="line">
            <a:avLst/>
          </a:prstGeom>
          <a:ln w="57150" cap="rnd">
            <a:solidFill>
              <a:srgbClr val="2840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10207172" y="3228227"/>
            <a:ext cx="0" cy="4080936"/>
          </a:xfrm>
          <a:prstGeom prst="line">
            <a:avLst/>
          </a:prstGeom>
          <a:ln w="57150" cap="rnd">
            <a:solidFill>
              <a:srgbClr val="28407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1A7891-A495-1606-C56A-FC247D293F95}"/>
              </a:ext>
            </a:extLst>
          </p:cNvPr>
          <p:cNvSpPr txBox="1"/>
          <p:nvPr/>
        </p:nvSpPr>
        <p:spPr>
          <a:xfrm>
            <a:off x="10535329" y="2934247"/>
            <a:ext cx="14115142" cy="4359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ts val="6757"/>
              </a:lnSpc>
              <a:defRPr sz="4000" b="1">
                <a:solidFill>
                  <a:schemeClr val="tx2"/>
                </a:solidFill>
                <a:latin typeface="TH Sarabun New" panose="020B0500040200020003" pitchFamily="34" charset="-34"/>
                <a:ea typeface="Inter"/>
                <a:cs typeface="TH Sarabun New" panose="020B0500040200020003" pitchFamily="34" charset="-34"/>
              </a:defRPr>
            </a:lvl1pPr>
            <a:lvl2pPr marL="333375" lvl="1" indent="-153988" algn="just">
              <a:lnSpc>
                <a:spcPts val="6757"/>
              </a:lnSpc>
              <a:defRPr sz="4000" b="1">
                <a:solidFill>
                  <a:schemeClr val="tx2"/>
                </a:solidFill>
                <a:latin typeface="TH Sarabun New" panose="020B0500040200020003" pitchFamily="34" charset="-34"/>
                <a:ea typeface="Inter"/>
                <a:cs typeface="TH Sarabun New" panose="020B0500040200020003" pitchFamily="34" charset="-34"/>
              </a:defRPr>
            </a:lvl2pPr>
          </a:lstStyle>
          <a:p>
            <a:r>
              <a:rPr lang="en-US" sz="4400" dirty="0">
                <a:ea typeface="Segoe UI Historic" panose="020B0502040204020203" pitchFamily="34" charset="0"/>
                <a:sym typeface="Port Lligat Slab"/>
              </a:rPr>
              <a:t>6.   </a:t>
            </a:r>
            <a:r>
              <a:rPr lang="en-US" sz="4400" dirty="0" err="1">
                <a:ea typeface="Segoe UI Historic" panose="020B0502040204020203" pitchFamily="34" charset="0"/>
                <a:sym typeface="Port Lligat Slab"/>
              </a:rPr>
              <a:t>มีระบบการจัดการที่ดี</a:t>
            </a:r>
            <a:endParaRPr lang="en-US" sz="4400" dirty="0">
              <a:ea typeface="Segoe UI Historic" panose="020B0502040204020203" pitchFamily="34" charset="0"/>
              <a:sym typeface="Port Lligat Slab"/>
            </a:endParaRPr>
          </a:p>
          <a:p>
            <a:r>
              <a:rPr lang="en-US" sz="4400" dirty="0">
                <a:ea typeface="Segoe UI Historic" panose="020B0502040204020203" pitchFamily="34" charset="0"/>
                <a:sym typeface="Port Lligat Slab"/>
              </a:rPr>
              <a:t>7.   </a:t>
            </a:r>
            <a:r>
              <a:rPr lang="en-US" sz="4400" dirty="0" err="1">
                <a:ea typeface="Segoe UI Historic" panose="020B0502040204020203" pitchFamily="34" charset="0"/>
                <a:sym typeface="Port Lligat Slab"/>
              </a:rPr>
              <a:t>มีความสามารถในการโน้มน้าวใจ</a:t>
            </a:r>
            <a:endParaRPr lang="en-US" sz="4400" dirty="0">
              <a:ea typeface="Segoe UI Historic" panose="020B0502040204020203" pitchFamily="34" charset="0"/>
              <a:sym typeface="Port Lligat Slab"/>
            </a:endParaRPr>
          </a:p>
          <a:p>
            <a:r>
              <a:rPr lang="en-US" sz="4400" dirty="0">
                <a:ea typeface="Segoe UI Historic" panose="020B0502040204020203" pitchFamily="34" charset="0"/>
                <a:sym typeface="Port Lligat Slab"/>
              </a:rPr>
              <a:t>8.   </a:t>
            </a:r>
            <a:r>
              <a:rPr lang="en-US" sz="4400" dirty="0" err="1">
                <a:ea typeface="Segoe UI Historic" panose="020B0502040204020203" pitchFamily="34" charset="0"/>
                <a:sym typeface="Port Lligat Slab"/>
              </a:rPr>
              <a:t>มีความสามารถในการสื่อสาร</a:t>
            </a:r>
            <a:endParaRPr lang="en-US" sz="4400" dirty="0">
              <a:ea typeface="Segoe UI Historic" panose="020B0502040204020203" pitchFamily="34" charset="0"/>
              <a:sym typeface="Port Lligat Slab"/>
            </a:endParaRPr>
          </a:p>
          <a:p>
            <a:r>
              <a:rPr lang="en-US" sz="4400" dirty="0">
                <a:ea typeface="Segoe UI Historic" panose="020B0502040204020203" pitchFamily="34" charset="0"/>
                <a:sym typeface="Port Lligat Slab"/>
              </a:rPr>
              <a:t>9.   </a:t>
            </a:r>
            <a:r>
              <a:rPr lang="en-US" sz="4400" dirty="0" err="1">
                <a:ea typeface="Segoe UI Historic" panose="020B0502040204020203" pitchFamily="34" charset="0"/>
                <a:sym typeface="Port Lligat Slab"/>
              </a:rPr>
              <a:t>มีทัศนคติเชิงบวก</a:t>
            </a:r>
            <a:endParaRPr lang="en-US" sz="4400" dirty="0">
              <a:ea typeface="Segoe UI Historic" panose="020B0502040204020203" pitchFamily="34" charset="0"/>
              <a:sym typeface="Port Lligat Slab"/>
            </a:endParaRPr>
          </a:p>
          <a:p>
            <a:r>
              <a:rPr lang="en-US" sz="4400" dirty="0">
                <a:ea typeface="Segoe UI Historic" panose="020B0502040204020203" pitchFamily="34" charset="0"/>
                <a:sym typeface="Port Lligat Slab"/>
              </a:rPr>
              <a:t>10.  </a:t>
            </a:r>
            <a:r>
              <a:rPr lang="en-US" sz="4400" dirty="0" err="1">
                <a:ea typeface="Segoe UI Historic" panose="020B0502040204020203" pitchFamily="34" charset="0"/>
                <a:sym typeface="Port Lligat Slab"/>
              </a:rPr>
              <a:t>มีบุคลิกภาพที่ดี</a:t>
            </a:r>
            <a:endParaRPr lang="en-US" sz="4400" dirty="0">
              <a:ea typeface="Segoe UI Historic" panose="020B0502040204020203" pitchFamily="34" charset="0"/>
              <a:sym typeface="Port Lligat Slab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3A590B-C571-F9BA-D256-14A947B20545}"/>
              </a:ext>
            </a:extLst>
          </p:cNvPr>
          <p:cNvSpPr txBox="1"/>
          <p:nvPr/>
        </p:nvSpPr>
        <p:spPr>
          <a:xfrm>
            <a:off x="2100854" y="2139903"/>
            <a:ext cx="11648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การประกอบอาชีพพนักงานขายให้ประสบความสำเร็จ มีปัจจัยดังนี้</a:t>
            </a:r>
            <a:endParaRPr lang="en-US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E1D6CE44-907C-4450-A630-962D200C315D}"/>
              </a:ext>
            </a:extLst>
          </p:cNvPr>
          <p:cNvSpPr/>
          <p:nvPr/>
        </p:nvSpPr>
        <p:spPr>
          <a:xfrm rot="624459">
            <a:off x="-4359832" y="-2896773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H="1" flipV="1">
            <a:off x="1521503" y="2439535"/>
            <a:ext cx="2497" cy="5268749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53C0AA-750E-C222-D035-4D67DD9507E9}"/>
              </a:ext>
            </a:extLst>
          </p:cNvPr>
          <p:cNvGrpSpPr/>
          <p:nvPr/>
        </p:nvGrpSpPr>
        <p:grpSpPr>
          <a:xfrm>
            <a:off x="-3276600" y="350680"/>
            <a:ext cx="17911070" cy="1650781"/>
            <a:chOff x="-3276600" y="350680"/>
            <a:chExt cx="17911070" cy="1650781"/>
          </a:xfrm>
        </p:grpSpPr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1BC69D5F-0A28-E576-BE50-EA0CA8639609}"/>
                </a:ext>
              </a:extLst>
            </p:cNvPr>
            <p:cNvSpPr/>
            <p:nvPr/>
          </p:nvSpPr>
          <p:spPr>
            <a:xfrm>
              <a:off x="-3276600" y="350680"/>
              <a:ext cx="179110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899295" y="718296"/>
              <a:ext cx="9524999" cy="9329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493"/>
                </a:lnSpc>
              </a:pPr>
              <a:r>
                <a:rPr lang="en-US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3. </a:t>
              </a:r>
              <a:r>
                <a:rPr lang="th-TH" sz="8000" b="1" dirty="0">
                  <a:solidFill>
                    <a:srgbClr val="28407E"/>
                  </a:solidFill>
                  <a:latin typeface="TH Sarabun New" panose="020B0500040200020003" pitchFamily="34" charset="-34"/>
                  <a:ea typeface="Opun Bold"/>
                  <a:cs typeface="TH Sarabun New" panose="020B0500040200020003" pitchFamily="34" charset="-34"/>
                  <a:sym typeface="Opun Bold"/>
                </a:rPr>
                <a:t>ความรู้เกี่ยวกับศิลปะการขาย</a:t>
              </a:r>
              <a:endParaRPr lang="en-US" sz="8000" b="1" dirty="0">
                <a:solidFill>
                  <a:srgbClr val="28407E"/>
                </a:solidFill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B7E1C1-EC6A-329C-39D5-CA14D8DE197A}"/>
              </a:ext>
            </a:extLst>
          </p:cNvPr>
          <p:cNvGrpSpPr/>
          <p:nvPr/>
        </p:nvGrpSpPr>
        <p:grpSpPr>
          <a:xfrm>
            <a:off x="1899295" y="2190086"/>
            <a:ext cx="8761211" cy="8096914"/>
            <a:chOff x="1899295" y="2190086"/>
            <a:chExt cx="8761211" cy="8096914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1AD0DE2-1966-DB49-239A-C459392140BA}"/>
                </a:ext>
              </a:extLst>
            </p:cNvPr>
            <p:cNvSpPr/>
            <p:nvPr/>
          </p:nvSpPr>
          <p:spPr>
            <a:xfrm>
              <a:off x="1899295" y="2190086"/>
              <a:ext cx="8761211" cy="80969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D368A-10DB-FFDF-8C5A-C6BF1750E402}"/>
                </a:ext>
              </a:extLst>
            </p:cNvPr>
            <p:cNvSpPr txBox="1"/>
            <p:nvPr/>
          </p:nvSpPr>
          <p:spPr>
            <a:xfrm>
              <a:off x="2216220" y="2464603"/>
              <a:ext cx="7832742" cy="7571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4800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	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ศิลปะการขาย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หมายถึง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ทักษะการแสดงออกของพนักงานขายที่มีอิทธิพลต่อ</a:t>
              </a:r>
              <a:endParaRPr lang="th-TH" sz="5400" b="1" dirty="0">
                <a:latin typeface="TH Sarabun New" panose="020B0500040200020003" pitchFamily="34" charset="-34"/>
                <a:ea typeface="Inter Bold"/>
                <a:cs typeface="TH Sarabun New" panose="020B0500040200020003" pitchFamily="34" charset="-34"/>
                <a:sym typeface="Inter Bold"/>
              </a:endParaRPr>
            </a:p>
            <a:p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ผู้ซื้อ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ชักชวน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จูงใจให้ผู้ซื้อเห็นชอบกับตน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และตัดสินใจซื้อสินค้าหรือรับบริการของตน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</a:t>
              </a:r>
              <a:r>
                <a:rPr lang="en-US" sz="5400" b="1" dirty="0" err="1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พนักงานขายจะต้องบอกกล่าวข่าวสารที่เป็นประโยชน์</a:t>
              </a:r>
              <a:r>
                <a:rPr lang="en-US" sz="5400" b="1" dirty="0">
                  <a:latin typeface="TH Sarabun New" panose="020B0500040200020003" pitchFamily="34" charset="-34"/>
                  <a:ea typeface="Inter Bold"/>
                  <a:cs typeface="TH Sarabun New" panose="020B0500040200020003" pitchFamily="34" charset="-34"/>
                  <a:sym typeface="Inter Bold"/>
                </a:rPr>
                <a:t> ชี้จุดเด่นของสินค้าและสรรพคุณของสินค้าที่จะช่วยลูกค้าแก้ปัญหาได้อย่างเหมาะสมจนเกิดความพึงพอใจ</a:t>
              </a:r>
              <a:endPara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1" name="Freeform 22">
            <a:extLst>
              <a:ext uri="{FF2B5EF4-FFF2-40B4-BE49-F238E27FC236}">
                <a16:creationId xmlns:a16="http://schemas.microsoft.com/office/drawing/2014/main" id="{7A6C285D-7824-3E80-1944-A366D03BDEAD}"/>
              </a:ext>
            </a:extLst>
          </p:cNvPr>
          <p:cNvSpPr/>
          <p:nvPr/>
        </p:nvSpPr>
        <p:spPr>
          <a:xfrm rot="21368531">
            <a:off x="11034708" y="3048601"/>
            <a:ext cx="4329125" cy="4189797"/>
          </a:xfrm>
          <a:prstGeom prst="ellipse">
            <a:avLst/>
          </a:prstGeom>
          <a:blipFill>
            <a:blip r:embed="rId8"/>
            <a:stretch>
              <a:fillRect l="-18396" r="-18396"/>
            </a:stretch>
          </a:blipFill>
        </p:spPr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1D49A81C-6108-D322-8FDA-1DA7CF2418B8}"/>
              </a:ext>
            </a:extLst>
          </p:cNvPr>
          <p:cNvSpPr/>
          <p:nvPr/>
        </p:nvSpPr>
        <p:spPr>
          <a:xfrm rot="-2489748" flipV="1">
            <a:off x="13498910" y="4947705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F29F4293-6A63-71E3-CCF4-2EAA5EC2AEE4}"/>
              </a:ext>
            </a:extLst>
          </p:cNvPr>
          <p:cNvSpPr/>
          <p:nvPr/>
        </p:nvSpPr>
        <p:spPr>
          <a:xfrm rot="624459">
            <a:off x="-3993294" y="-3141660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5602780" y="-5832054"/>
            <a:ext cx="26419848" cy="17044628"/>
          </a:xfrm>
          <a:custGeom>
            <a:avLst/>
            <a:gdLst>
              <a:gd name="connsiteX0" fmla="*/ 25543720 w 26419848"/>
              <a:gd name="connsiteY0" fmla="*/ 17044628 h 17044628"/>
              <a:gd name="connsiteX1" fmla="*/ 0 w 26419848"/>
              <a:gd name="connsiteY1" fmla="*/ 17044628 h 17044628"/>
              <a:gd name="connsiteX2" fmla="*/ 0 w 26419848"/>
              <a:gd name="connsiteY2" fmla="*/ 0 h 17044628"/>
              <a:gd name="connsiteX3" fmla="*/ 26419848 w 26419848"/>
              <a:gd name="connsiteY3" fmla="*/ 6485422 h 17044628"/>
              <a:gd name="connsiteX4" fmla="*/ 25543720 w 26419848"/>
              <a:gd name="connsiteY4" fmla="*/ 17044628 h 170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19848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6419848" y="6485422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>
              <a:solidFill>
                <a:srgbClr val="003399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-476695" y="4984763"/>
            <a:ext cx="12282378" cy="1150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52"/>
              </a:lnSpc>
            </a:pPr>
            <a:r>
              <a:rPr lang="th-TH" sz="5400" b="1" dirty="0">
                <a:latin typeface="TH Sarabun New" panose="020B0500040200020003" pitchFamily="34" charset="-34"/>
                <a:ea typeface="Opun Bold"/>
                <a:cs typeface="TH Sarabun New" panose="020B0500040200020003" pitchFamily="34" charset="-34"/>
                <a:sym typeface="Opun Bold"/>
              </a:rPr>
              <a:t>คุณสมบัติของพนักงานขายที่ดี ประกอบด้วย</a:t>
            </a:r>
            <a:endParaRPr lang="en-US" sz="5400" b="1" dirty="0">
              <a:latin typeface="TH Sarabun New" panose="020B0500040200020003" pitchFamily="34" charset="-34"/>
              <a:ea typeface="Opun Bold"/>
              <a:cs typeface="TH Sarabun New" panose="020B0500040200020003" pitchFamily="34" charset="-34"/>
              <a:sym typeface="Opu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8039" y="6617890"/>
            <a:ext cx="6172200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1.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มีทัศนคติที่ดีต่ออาชีพขาย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685800" y="7549196"/>
            <a:ext cx="6350294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2. 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มีความรู้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200" y="8480502"/>
            <a:ext cx="6350294" cy="640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3. 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มีความสม่ำเสมอในการทำงาน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037A15F1-A53B-399A-EE0D-06CD5201F5CC}"/>
              </a:ext>
            </a:extLst>
          </p:cNvPr>
          <p:cNvSpPr txBox="1"/>
          <p:nvPr/>
        </p:nvSpPr>
        <p:spPr>
          <a:xfrm>
            <a:off x="9120108" y="7549195"/>
            <a:ext cx="7720092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5.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สำรวจและปรับปรุงตนเองอยู่เสมอ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355F8CAC-BA08-52F3-6100-E1E2FACE1DDE}"/>
              </a:ext>
            </a:extLst>
          </p:cNvPr>
          <p:cNvSpPr txBox="1"/>
          <p:nvPr/>
        </p:nvSpPr>
        <p:spPr>
          <a:xfrm>
            <a:off x="9120108" y="6617889"/>
            <a:ext cx="6350294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4.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มีจุดมุ่งหมายในการทำงาน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4A21E25-C200-3D3B-D221-0ACDB6EB691B}"/>
              </a:ext>
            </a:extLst>
          </p:cNvPr>
          <p:cNvSpPr txBox="1"/>
          <p:nvPr/>
        </p:nvSpPr>
        <p:spPr>
          <a:xfrm>
            <a:off x="7607143" y="8501724"/>
            <a:ext cx="7720092" cy="663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6.</a:t>
            </a:r>
            <a:r>
              <a:rPr lang="th-TH" sz="5400" b="1" dirty="0">
                <a:solidFill>
                  <a:srgbClr val="003399"/>
                </a:solidFill>
                <a:latin typeface="TH Sarabun New" panose="020B0500040200020003" pitchFamily="34" charset="-34"/>
                <a:ea typeface="Opun Mai Bold"/>
                <a:cs typeface="TH Sarabun New" panose="020B0500040200020003" pitchFamily="34" charset="-34"/>
                <a:sym typeface="Opun Mai Bold"/>
              </a:rPr>
              <a:t> มีคุณภาพในงาน</a:t>
            </a:r>
            <a:endParaRPr lang="en-US" sz="5400" b="1" dirty="0">
              <a:solidFill>
                <a:srgbClr val="003399"/>
              </a:solidFill>
              <a:latin typeface="TH Sarabun New" panose="020B0500040200020003" pitchFamily="34" charset="-34"/>
              <a:ea typeface="Opun Mai Bold"/>
              <a:cs typeface="TH Sarabun New" panose="020B0500040200020003" pitchFamily="34" charset="-34"/>
              <a:sym typeface="Opun Mai Bold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267AB4-0B04-4521-5542-E84BC2D8A203}"/>
              </a:ext>
            </a:extLst>
          </p:cNvPr>
          <p:cNvGrpSpPr/>
          <p:nvPr/>
        </p:nvGrpSpPr>
        <p:grpSpPr>
          <a:xfrm>
            <a:off x="3288463" y="2095373"/>
            <a:ext cx="14500843" cy="1526862"/>
            <a:chOff x="3288463" y="2095373"/>
            <a:chExt cx="14500843" cy="1526862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1145107-B733-2A8D-9E06-DAC60F9ACC89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7200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Opun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0E8D9B-A9E2-B479-C383-A1867D076CC1}"/>
                </a:ext>
              </a:extLst>
            </p:cNvPr>
            <p:cNvSpPr txBox="1"/>
            <p:nvPr/>
          </p:nvSpPr>
          <p:spPr>
            <a:xfrm>
              <a:off x="3650525" y="2175685"/>
              <a:ext cx="1413878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6000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Opun"/>
                </a:rPr>
                <a:t>1 </a:t>
              </a:r>
              <a:r>
                <a:rPr lang="th-TH" sz="6000" b="1" dirty="0">
                  <a:solidFill>
                    <a:srgbClr val="FFFFFF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  <a:sym typeface="Opun"/>
                </a:rPr>
                <a:t>การสร้างคุณสมบัติของการเป็นพนักงานที่ดี</a:t>
              </a:r>
              <a:endParaRPr lang="en-US" sz="6000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  <a:sym typeface="Opun"/>
              </a:endParaRPr>
            </a:p>
            <a:p>
              <a:endPara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  <p:bldP spid="13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536</Words>
  <Application>Microsoft Office PowerPoint</Application>
  <PresentationFormat>Custom</PresentationFormat>
  <Paragraphs>85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TH Sarabun New</vt:lpstr>
      <vt:lpstr>ARMPathead</vt:lpstr>
      <vt:lpstr>Opun Bold</vt:lpstr>
      <vt:lpstr>Arial</vt:lpstr>
      <vt:lpstr>Opun Mai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31</cp:revision>
  <dcterms:created xsi:type="dcterms:W3CDTF">2006-08-16T00:00:00Z</dcterms:created>
  <dcterms:modified xsi:type="dcterms:W3CDTF">2024-09-10T05:53:58Z</dcterms:modified>
  <dc:identifier>DAGOdypDeYk</dc:identifier>
</cp:coreProperties>
</file>