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MPathead" panose="020B0604020202020204" charset="-34"/>
      <p:bold r:id="rId12"/>
    </p:embeddedFont>
    <p:embeddedFont>
      <p:font typeface="BrowalliaUPC" panose="020B0604020202020204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un Bold" panose="020B0604020202020204" charset="-34"/>
      <p:regular r:id="rId21"/>
    </p:embeddedFont>
    <p:embeddedFont>
      <p:font typeface="Opun Semi-Bold" panose="020B0604020202020204" charset="-34"/>
      <p:regular r:id="rId22"/>
    </p:embeddedFont>
    <p:embeddedFont>
      <p:font typeface="TH Sarabun New" panose="020B0500040200020003" pitchFamily="34" charset="-34"/>
      <p:regular r:id="rId23"/>
      <p:bold r:id="rId24"/>
      <p:italic r:id="rId25"/>
      <p:boldItalic r:id="rId26"/>
    </p:embeddedFont>
    <p:embeddedFont>
      <p:font typeface="TH SarabunIT๙" panose="020B0500040200020003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9219" y="5768122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6571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02678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4278" y="6700937"/>
            <a:ext cx="11439247" cy="1643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87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ทฤษฎีแรงจูงใจ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22891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D09145-DA6C-9E75-198F-C8722F3B5CD6}"/>
              </a:ext>
            </a:extLst>
          </p:cNvPr>
          <p:cNvGrpSpPr/>
          <p:nvPr/>
        </p:nvGrpSpPr>
        <p:grpSpPr>
          <a:xfrm>
            <a:off x="-4378309" y="338234"/>
            <a:ext cx="12303109" cy="1650781"/>
            <a:chOff x="-2290070" y="190500"/>
            <a:chExt cx="12496509" cy="1650781"/>
          </a:xfrm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BB9B66F5-52F1-8911-AA43-123ACC530AB1}"/>
                </a:ext>
              </a:extLst>
            </p:cNvPr>
            <p:cNvSpPr/>
            <p:nvPr/>
          </p:nvSpPr>
          <p:spPr>
            <a:xfrm>
              <a:off x="-2290070" y="190500"/>
              <a:ext cx="1249650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FC5452ED-308E-12E6-09E8-6BA128E51CF2}"/>
                </a:ext>
              </a:extLst>
            </p:cNvPr>
            <p:cNvSpPr txBox="1"/>
            <p:nvPr/>
          </p:nvSpPr>
          <p:spPr>
            <a:xfrm>
              <a:off x="2667001" y="460280"/>
              <a:ext cx="606888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6.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ทฤษฎีการขาย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CD9473-E0AE-814B-1F2E-0D55CEC28E59}"/>
              </a:ext>
            </a:extLst>
          </p:cNvPr>
          <p:cNvGrpSpPr/>
          <p:nvPr/>
        </p:nvGrpSpPr>
        <p:grpSpPr>
          <a:xfrm>
            <a:off x="1359983" y="2552701"/>
            <a:ext cx="7094218" cy="3886200"/>
            <a:chOff x="482589" y="1881141"/>
            <a:chExt cx="7094218" cy="38862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644CB6-9D6F-45F7-F21F-E35A2149BD55}"/>
                </a:ext>
              </a:extLst>
            </p:cNvPr>
            <p:cNvSpPr/>
            <p:nvPr/>
          </p:nvSpPr>
          <p:spPr>
            <a:xfrm>
              <a:off x="482589" y="1881141"/>
              <a:ext cx="7094218" cy="3886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39">
              <a:extLst>
                <a:ext uri="{FF2B5EF4-FFF2-40B4-BE49-F238E27FC236}">
                  <a16:creationId xmlns:a16="http://schemas.microsoft.com/office/drawing/2014/main" id="{1B1DA75A-2419-FC5F-148D-10840C2F6658}"/>
                </a:ext>
              </a:extLst>
            </p:cNvPr>
            <p:cNvSpPr txBox="1"/>
            <p:nvPr/>
          </p:nvSpPr>
          <p:spPr>
            <a:xfrm>
              <a:off x="799007" y="2144928"/>
              <a:ext cx="6411344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en-US" sz="4400" dirty="0">
                  <a:latin typeface="TH Sarabun New" panose="020B0500040200020003" pitchFamily="34" charset="-34"/>
                  <a:cs typeface="TH Sarabun New" panose="020B0500040200020003" pitchFamily="34" charset="-34"/>
                  <a:sym typeface="Kollektif Bold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  <a:sym typeface="Kollektif Bold"/>
                </a:rPr>
                <a:t>การเข้าพบลูกค้าเพื่อเสนอขายสินค้าของพนักงาน มีการวางแผนเกี่ยวกับเทคนิคการจูงใจและกระตุ้นให้ลูกค้าเกิดความต้องการสินค้าและตัดสินใจซื้อในที่สุด ทฤษฎีการขาย มีดังนี้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Kollektif Bold"/>
              </a:endParaRPr>
            </a:p>
          </p:txBody>
        </p:sp>
      </p:grpSp>
      <p:sp>
        <p:nvSpPr>
          <p:cNvPr id="17" name="Callout: Bent Line with Accent Bar 16">
            <a:extLst>
              <a:ext uri="{FF2B5EF4-FFF2-40B4-BE49-F238E27FC236}">
                <a16:creationId xmlns:a16="http://schemas.microsoft.com/office/drawing/2014/main" id="{38AA9D70-EEAC-BBC7-6995-DEA84FA1119E}"/>
              </a:ext>
            </a:extLst>
          </p:cNvPr>
          <p:cNvSpPr/>
          <p:nvPr/>
        </p:nvSpPr>
        <p:spPr>
          <a:xfrm>
            <a:off x="11117630" y="1736528"/>
            <a:ext cx="6408370" cy="128126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969"/>
              <a:gd name="adj6" fmla="val -416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ทฤษฎีไอดาส </a:t>
            </a: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(AIDAS Theory)</a:t>
            </a:r>
          </a:p>
        </p:txBody>
      </p:sp>
      <p:sp>
        <p:nvSpPr>
          <p:cNvPr id="18" name="Callout: Bent Line with Accent Bar 17">
            <a:extLst>
              <a:ext uri="{FF2B5EF4-FFF2-40B4-BE49-F238E27FC236}">
                <a16:creationId xmlns:a16="http://schemas.microsoft.com/office/drawing/2014/main" id="{81960EBB-CB34-4D9F-662C-F4032319D0A8}"/>
              </a:ext>
            </a:extLst>
          </p:cNvPr>
          <p:cNvSpPr/>
          <p:nvPr/>
        </p:nvSpPr>
        <p:spPr>
          <a:xfrm>
            <a:off x="11117630" y="3529166"/>
            <a:ext cx="6408370" cy="128126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2305"/>
              <a:gd name="adj6" fmla="val -414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ทฤษฎีการกระตุ้นและการตอบสนอง</a:t>
            </a: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(Stimulus Response Theory)</a:t>
            </a:r>
          </a:p>
        </p:txBody>
      </p:sp>
      <p:sp>
        <p:nvSpPr>
          <p:cNvPr id="19" name="Callout: Bent Line with Accent Bar 18">
            <a:extLst>
              <a:ext uri="{FF2B5EF4-FFF2-40B4-BE49-F238E27FC236}">
                <a16:creationId xmlns:a16="http://schemas.microsoft.com/office/drawing/2014/main" id="{FDFD2967-E687-301A-D769-8E37F6403855}"/>
              </a:ext>
            </a:extLst>
          </p:cNvPr>
          <p:cNvSpPr/>
          <p:nvPr/>
        </p:nvSpPr>
        <p:spPr>
          <a:xfrm>
            <a:off x="11117630" y="5360284"/>
            <a:ext cx="6408370" cy="128126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196"/>
              <a:gd name="adj6" fmla="val -423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ทฤษฎีสูตรการซื้อ </a:t>
            </a:r>
          </a:p>
          <a:p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(Buying Formula Theory)</a:t>
            </a:r>
          </a:p>
        </p:txBody>
      </p:sp>
      <p:sp>
        <p:nvSpPr>
          <p:cNvPr id="20" name="Callout: Bent Line with Accent Bar 19">
            <a:extLst>
              <a:ext uri="{FF2B5EF4-FFF2-40B4-BE49-F238E27FC236}">
                <a16:creationId xmlns:a16="http://schemas.microsoft.com/office/drawing/2014/main" id="{F6AD78D5-3EC1-9621-253E-597E059A02F9}"/>
              </a:ext>
            </a:extLst>
          </p:cNvPr>
          <p:cNvSpPr/>
          <p:nvPr/>
        </p:nvSpPr>
        <p:spPr>
          <a:xfrm>
            <a:off x="11117630" y="7191402"/>
            <a:ext cx="6408370" cy="128126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7421"/>
              <a:gd name="adj6" fmla="val -507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กฎของเอดมา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2710">
            <a:off x="11260363" y="6020484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75231" y="495300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B768C-C7D5-6145-C18B-0BDD8C786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711" y="3119761"/>
            <a:ext cx="6172200" cy="4106227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286314-7F6F-440B-8163-3C432C06AE39}"/>
              </a:ext>
            </a:extLst>
          </p:cNvPr>
          <p:cNvGrpSpPr/>
          <p:nvPr/>
        </p:nvGrpSpPr>
        <p:grpSpPr>
          <a:xfrm>
            <a:off x="852561" y="1840460"/>
            <a:ext cx="9969685" cy="1991130"/>
            <a:chOff x="396119" y="854998"/>
            <a:chExt cx="7785537" cy="1991130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7AFF6178-612F-4497-5EE5-09754682E665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48C0BC0-49A3-D390-87FF-ADAA8A2EF0D5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F71638CD-CADE-F97A-6C55-2EB7DEF6CE0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8ABA4A0-4B4F-9FF6-14B9-7BE605C6CDB3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1.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ความรู้ทั่วไปเกี่ยวกับสิ่งจูงใจและการจูงใจ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92A685-870D-7B58-09C7-0E4895530F55}"/>
              </a:ext>
            </a:extLst>
          </p:cNvPr>
          <p:cNvGrpSpPr/>
          <p:nvPr/>
        </p:nvGrpSpPr>
        <p:grpSpPr>
          <a:xfrm>
            <a:off x="863447" y="3238791"/>
            <a:ext cx="9969685" cy="1265773"/>
            <a:chOff x="396119" y="854998"/>
            <a:chExt cx="7785537" cy="1265773"/>
          </a:xfrm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B2CDFD31-F03D-A621-156A-55B0D9771F50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54A4F08B-BE2B-0262-6837-1C8224B4CFE9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3FA01385-6BBB-584D-3A5A-CC94035E7ED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A66DD3B5-B981-6F15-46CF-FB318083737B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2.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ทฤษฎีการจูงใจของมาส</a:t>
              </a:r>
              <a:r>
                <a:rPr lang="th-TH" sz="5400" b="1" dirty="0" err="1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โลว์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645D21-7D13-6843-F1CB-559D363657A8}"/>
              </a:ext>
            </a:extLst>
          </p:cNvPr>
          <p:cNvGrpSpPr/>
          <p:nvPr/>
        </p:nvGrpSpPr>
        <p:grpSpPr>
          <a:xfrm>
            <a:off x="863447" y="4695816"/>
            <a:ext cx="9969685" cy="1991130"/>
            <a:chOff x="396119" y="854998"/>
            <a:chExt cx="7785537" cy="1991130"/>
          </a:xfrm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AF665921-DE89-7B3D-7AB5-BFE97B051D01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B1D22F92-39F4-C47A-9D14-21FF40BEAAF7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D3FE604F-0568-F051-5067-8FC5D2BF5C5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03257A46-94E4-5054-E423-91C346A42846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3.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สิ่งจูงใจด้านเหตุผลกับสิ่งจูงใจด้านอารมณ์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B0DDB0-93F4-D432-1DF5-725C5BF47C6E}"/>
              </a:ext>
            </a:extLst>
          </p:cNvPr>
          <p:cNvGrpSpPr/>
          <p:nvPr/>
        </p:nvGrpSpPr>
        <p:grpSpPr>
          <a:xfrm>
            <a:off x="852561" y="6057968"/>
            <a:ext cx="9969685" cy="1265773"/>
            <a:chOff x="396119" y="854998"/>
            <a:chExt cx="7785537" cy="1265773"/>
          </a:xfrm>
        </p:grpSpPr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B0A0CE5E-38AE-8AEE-0248-433CC1175074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5CC3705-DF68-2CD4-4446-1620824DA36F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9" name="TextBox 10">
                <a:extLst>
                  <a:ext uri="{FF2B5EF4-FFF2-40B4-BE49-F238E27FC236}">
                    <a16:creationId xmlns:a16="http://schemas.microsoft.com/office/drawing/2014/main" id="{54871C7C-43AD-4AA4-53CA-E84BB93879C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61EAF792-FFBA-B41C-A628-215C9F693366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4. 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สิ่งจูงใจทางบวกและสิ่งจูงใจทางลบ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771708-210D-0803-CBAA-7BE6104C83F8}"/>
              </a:ext>
            </a:extLst>
          </p:cNvPr>
          <p:cNvGrpSpPr/>
          <p:nvPr/>
        </p:nvGrpSpPr>
        <p:grpSpPr>
          <a:xfrm>
            <a:off x="863447" y="7488698"/>
            <a:ext cx="9969685" cy="1265773"/>
            <a:chOff x="396119" y="854998"/>
            <a:chExt cx="7785537" cy="1265773"/>
          </a:xfrm>
        </p:grpSpPr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81187AA4-8F3B-6608-354D-3DF6310DD83B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83955E4C-1A5C-08D6-5F02-A24D21346395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4" name="TextBox 10">
                <a:extLst>
                  <a:ext uri="{FF2B5EF4-FFF2-40B4-BE49-F238E27FC236}">
                    <a16:creationId xmlns:a16="http://schemas.microsoft.com/office/drawing/2014/main" id="{9D7B95B5-904A-B11A-7A3C-C74C755AF87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AD55F94-86EA-B3EA-E6F9-62124CE5BBA2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5. 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สภาวะแปรผันของการจูงใจ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172EFA-6C51-BBD3-A7D5-A5DF3C6F99A6}"/>
              </a:ext>
            </a:extLst>
          </p:cNvPr>
          <p:cNvGrpSpPr/>
          <p:nvPr/>
        </p:nvGrpSpPr>
        <p:grpSpPr>
          <a:xfrm>
            <a:off x="863447" y="8805699"/>
            <a:ext cx="9969685" cy="1265773"/>
            <a:chOff x="396119" y="854998"/>
            <a:chExt cx="7785537" cy="1265773"/>
          </a:xfrm>
        </p:grpSpPr>
        <p:grpSp>
          <p:nvGrpSpPr>
            <p:cNvPr id="36" name="Group 8">
              <a:extLst>
                <a:ext uri="{FF2B5EF4-FFF2-40B4-BE49-F238E27FC236}">
                  <a16:creationId xmlns:a16="http://schemas.microsoft.com/office/drawing/2014/main" id="{7D21002C-E612-B73B-3412-AD0E8DFB40C7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0E2470EC-BB99-B353-D1B7-2B6117A46831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9" name="TextBox 10">
                <a:extLst>
                  <a:ext uri="{FF2B5EF4-FFF2-40B4-BE49-F238E27FC236}">
                    <a16:creationId xmlns:a16="http://schemas.microsoft.com/office/drawing/2014/main" id="{7610B915-EE48-BAF4-0C14-5120FFDC3D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UPC" panose="020B0604020202020204" pitchFamily="34" charset="-34"/>
                  <a:cs typeface="BrowalliaUPC" panose="020B0604020202020204" pitchFamily="34" charset="-34"/>
                </a:endParaRPr>
              </a:p>
            </p:txBody>
          </p:sp>
        </p:grp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BDBCDDBF-159D-AA35-01FD-675881DAB225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6. </a:t>
              </a:r>
              <a:r>
                <a:rPr lang="th-TH" sz="54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ทฤษฎีการขาย</a:t>
              </a:r>
              <a:endPara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6B58D4-C5EC-CC96-4B7A-D3B222C861C0}"/>
              </a:ext>
            </a:extLst>
          </p:cNvPr>
          <p:cNvGrpSpPr/>
          <p:nvPr/>
        </p:nvGrpSpPr>
        <p:grpSpPr>
          <a:xfrm>
            <a:off x="-2286000" y="630305"/>
            <a:ext cx="20197070" cy="1650781"/>
            <a:chOff x="-2290070" y="190500"/>
            <a:chExt cx="20197070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516A3DEB-F02C-B7A6-6413-67FCE2338FA3}"/>
                </a:ext>
              </a:extLst>
            </p:cNvPr>
            <p:cNvSpPr/>
            <p:nvPr/>
          </p:nvSpPr>
          <p:spPr>
            <a:xfrm>
              <a:off x="-2290070" y="190500"/>
              <a:ext cx="20197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2988637D-6483-3097-64B5-C0D254F4368D}"/>
                </a:ext>
              </a:extLst>
            </p:cNvPr>
            <p:cNvSpPr txBox="1"/>
            <p:nvPr/>
          </p:nvSpPr>
          <p:spPr>
            <a:xfrm>
              <a:off x="2667000" y="460280"/>
              <a:ext cx="1455420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ความรู้ทั่วไปเกี่ยวกับสิ่งจูงใจและการจูงใจ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1" y="-2892430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475297" y="7124701"/>
            <a:ext cx="5472006" cy="881213"/>
            <a:chOff x="0" y="0"/>
            <a:chExt cx="1592629" cy="2564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629" cy="256477"/>
            </a:xfrm>
            <a:custGeom>
              <a:avLst/>
              <a:gdLst/>
              <a:ahLst/>
              <a:cxnLst/>
              <a:rect l="l" t="t" r="r" b="b"/>
              <a:pathLst>
                <a:path w="1592629" h="256477">
                  <a:moveTo>
                    <a:pt x="796315" y="0"/>
                  </a:moveTo>
                  <a:cubicBezTo>
                    <a:pt x="356522" y="0"/>
                    <a:pt x="0" y="57414"/>
                    <a:pt x="0" y="128239"/>
                  </a:cubicBezTo>
                  <a:cubicBezTo>
                    <a:pt x="0" y="199063"/>
                    <a:pt x="356522" y="256477"/>
                    <a:pt x="796315" y="256477"/>
                  </a:cubicBezTo>
                  <a:cubicBezTo>
                    <a:pt x="1236107" y="256477"/>
                    <a:pt x="1592629" y="199063"/>
                    <a:pt x="1592629" y="128239"/>
                  </a:cubicBezTo>
                  <a:cubicBezTo>
                    <a:pt x="1592629" y="57414"/>
                    <a:pt x="1236107" y="0"/>
                    <a:pt x="796315" y="0"/>
                  </a:cubicBez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9309" y="-14055"/>
              <a:ext cx="1294011" cy="24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0D60D0-1DB1-E1A0-0FBD-5BABDFD339AC}"/>
              </a:ext>
            </a:extLst>
          </p:cNvPr>
          <p:cNvGrpSpPr/>
          <p:nvPr/>
        </p:nvGrpSpPr>
        <p:grpSpPr>
          <a:xfrm>
            <a:off x="1118103" y="3390076"/>
            <a:ext cx="9296400" cy="4651626"/>
            <a:chOff x="838200" y="2473075"/>
            <a:chExt cx="9296400" cy="46516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5991E8D-76AB-0207-5A7F-BAE9B71F024C}"/>
                </a:ext>
              </a:extLst>
            </p:cNvPr>
            <p:cNvSpPr/>
            <p:nvPr/>
          </p:nvSpPr>
          <p:spPr>
            <a:xfrm>
              <a:off x="838200" y="2473075"/>
              <a:ext cx="9296400" cy="46516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29DE97-10FD-20D2-E7E4-913940AE0FF2}"/>
                </a:ext>
              </a:extLst>
            </p:cNvPr>
            <p:cNvSpPr txBox="1"/>
            <p:nvPr/>
          </p:nvSpPr>
          <p:spPr>
            <a:xfrm>
              <a:off x="1640112" y="2908768"/>
              <a:ext cx="7692575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การจูงใจ (</a:t>
              </a:r>
              <a:r>
                <a:rPr lang="en-US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Motivation) </a:t>
              </a:r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หรือสิ่งจูงใจ (</a:t>
              </a:r>
              <a:r>
                <a:rPr lang="en-US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Motive) </a:t>
              </a:r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หมายถึง พลังกระตุ้นภายในของแต่ละคน ให้มีการปฏิบัติเพื่อไปให้ถึงปลายทาง สิ่งจูงใจเป็นแรงผลักภายในตัวบุคคล บังคับให้มีปฏิกิริยาเกิดพลังผลักดันหรือแรงขับ</a:t>
              </a:r>
              <a:endParaRPr lang="en-US" sz="4800" b="1" dirty="0">
                <a:latin typeface="TH Sarabun New" panose="020B0500040200020003" pitchFamily="34" charset="-34"/>
                <a:ea typeface="DM Sans"/>
                <a:cs typeface="TH Sarabun New" panose="020B0500040200020003" pitchFamily="34" charset="-34"/>
                <a:sym typeface="DM Sans"/>
              </a:endParaRPr>
            </a:p>
            <a:p>
              <a:endParaRPr lang="en-US" b="1" dirty="0"/>
            </a:p>
          </p:txBody>
        </p:sp>
      </p:grpSp>
      <p:pic>
        <p:nvPicPr>
          <p:cNvPr id="16" name="Picture 2" descr="แนวทางสร้างแรงจูงใจให้พนักงาน - Jobsdb ไทย">
            <a:extLst>
              <a:ext uri="{FF2B5EF4-FFF2-40B4-BE49-F238E27FC236}">
                <a16:creationId xmlns:a16="http://schemas.microsoft.com/office/drawing/2014/main" id="{AE4E1292-4835-5CC0-69DB-0F76F531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739501"/>
            <a:ext cx="6019800" cy="492442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48966" y="907621"/>
            <a:ext cx="7344908" cy="79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th-TH" sz="5315" dirty="0">
                <a:solidFill>
                  <a:srgbClr val="FFFFFF"/>
                </a:solidFill>
                <a:latin typeface="Opun Bold"/>
                <a:ea typeface="Opun Bold"/>
                <a:cs typeface="Opun Bold"/>
                <a:sym typeface="Opun Bold"/>
              </a:rPr>
              <a:t>กระบวนการจูงใจ มีดังนี้</a:t>
            </a:r>
            <a:endParaRPr lang="en-US" sz="5315" dirty="0">
              <a:solidFill>
                <a:srgbClr val="FFFFFF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62969" y="5809664"/>
            <a:ext cx="2199057" cy="80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454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1039" y="4893429"/>
            <a:ext cx="3958231" cy="80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454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46736" y="5821257"/>
            <a:ext cx="3958231" cy="80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454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3.</a:t>
            </a:r>
          </a:p>
        </p:txBody>
      </p:sp>
      <p:pic>
        <p:nvPicPr>
          <p:cNvPr id="18" name="Picture 4" descr="กลยุทธ์สร้างแรงจูงใจพนักงานแบบ4S (Strategies for Motivating Employees) -  Oriental Phoenix">
            <a:extLst>
              <a:ext uri="{FF2B5EF4-FFF2-40B4-BE49-F238E27FC236}">
                <a16:creationId xmlns:a16="http://schemas.microsoft.com/office/drawing/2014/main" id="{1C8C0E9B-065D-4CBA-8570-37ECA5B2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" y="1927935"/>
            <a:ext cx="3741878" cy="261413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F21A7-C1E7-D621-9310-151938CF19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71" y="7532216"/>
            <a:ext cx="3741878" cy="2614137"/>
          </a:xfrm>
          <a:prstGeom prst="hexagon">
            <a:avLst/>
          </a:prstGeom>
        </p:spPr>
      </p:pic>
      <p:pic>
        <p:nvPicPr>
          <p:cNvPr id="20" name="Picture 2" descr="พนักงานต้องการอะไรในการสร้างแรงจูงใจในการทำงาน - Jobsdb ไทย">
            <a:extLst>
              <a:ext uri="{FF2B5EF4-FFF2-40B4-BE49-F238E27FC236}">
                <a16:creationId xmlns:a16="http://schemas.microsoft.com/office/drawing/2014/main" id="{3EBCA1A3-2E41-4E95-D242-2EFAD60C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95" y="6357692"/>
            <a:ext cx="3741878" cy="261413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857910A-1082-68DC-BB84-E417DC376693}"/>
              </a:ext>
            </a:extLst>
          </p:cNvPr>
          <p:cNvGrpSpPr/>
          <p:nvPr/>
        </p:nvGrpSpPr>
        <p:grpSpPr>
          <a:xfrm>
            <a:off x="270227" y="7017573"/>
            <a:ext cx="5157479" cy="1726014"/>
            <a:chOff x="3048458" y="2051388"/>
            <a:chExt cx="5157479" cy="1726014"/>
          </a:xfrm>
        </p:grpSpPr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9CB42E27-1668-F643-8463-EDF3F690D97C}"/>
                </a:ext>
              </a:extLst>
            </p:cNvPr>
            <p:cNvSpPr/>
            <p:nvPr/>
          </p:nvSpPr>
          <p:spPr>
            <a:xfrm>
              <a:off x="3048458" y="2051388"/>
              <a:ext cx="5157479" cy="1726014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C74726-1393-1826-FAA6-007F2B6CC911}"/>
                </a:ext>
              </a:extLst>
            </p:cNvPr>
            <p:cNvSpPr txBox="1"/>
            <p:nvPr/>
          </p:nvSpPr>
          <p:spPr>
            <a:xfrm>
              <a:off x="3157179" y="2051388"/>
              <a:ext cx="48387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ความจำเป็น ความต้องการที่ยังไม่ได้รับการตอบสนอง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30DC8E-E911-0CD7-024E-D6C7B46E28DC}"/>
              </a:ext>
            </a:extLst>
          </p:cNvPr>
          <p:cNvGrpSpPr/>
          <p:nvPr/>
        </p:nvGrpSpPr>
        <p:grpSpPr>
          <a:xfrm>
            <a:off x="5329616" y="3235004"/>
            <a:ext cx="3360843" cy="830997"/>
            <a:chOff x="5783157" y="7172434"/>
            <a:chExt cx="3360843" cy="8309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505449DE-F508-5B24-2F37-5D78F52D8B44}"/>
                </a:ext>
              </a:extLst>
            </p:cNvPr>
            <p:cNvSpPr/>
            <p:nvPr/>
          </p:nvSpPr>
          <p:spPr>
            <a:xfrm>
              <a:off x="5783157" y="7172434"/>
              <a:ext cx="3360843" cy="79963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9F876D-985F-0511-DDC1-B0A0A85862E2}"/>
                </a:ext>
              </a:extLst>
            </p:cNvPr>
            <p:cNvSpPr txBox="1"/>
            <p:nvPr/>
          </p:nvSpPr>
          <p:spPr>
            <a:xfrm>
              <a:off x="5919828" y="7172434"/>
              <a:ext cx="290039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ความตึงเครียด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E1E623-4915-5DF1-FF5F-097E7050CAE3}"/>
              </a:ext>
            </a:extLst>
          </p:cNvPr>
          <p:cNvGrpSpPr/>
          <p:nvPr/>
        </p:nvGrpSpPr>
        <p:grpSpPr>
          <a:xfrm>
            <a:off x="12411300" y="3272756"/>
            <a:ext cx="2545956" cy="962528"/>
            <a:chOff x="8648600" y="2008421"/>
            <a:chExt cx="2545956" cy="962528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0649AB7D-6EF0-8EE5-F588-1C5D40AE0642}"/>
                </a:ext>
              </a:extLst>
            </p:cNvPr>
            <p:cNvSpPr/>
            <p:nvPr/>
          </p:nvSpPr>
          <p:spPr>
            <a:xfrm>
              <a:off x="8648600" y="2008421"/>
              <a:ext cx="2545956" cy="96252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A687C7-974C-8A1C-B377-CC3940D466E4}"/>
                </a:ext>
              </a:extLst>
            </p:cNvPr>
            <p:cNvSpPr txBox="1"/>
            <p:nvPr/>
          </p:nvSpPr>
          <p:spPr>
            <a:xfrm>
              <a:off x="8842629" y="2024594"/>
              <a:ext cx="2282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แรงกระตุ้น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9BC51E-4640-BC58-3DAB-FDCFB23970CE}"/>
              </a:ext>
            </a:extLst>
          </p:cNvPr>
          <p:cNvGrpSpPr/>
          <p:nvPr/>
        </p:nvGrpSpPr>
        <p:grpSpPr>
          <a:xfrm>
            <a:off x="9592751" y="7017573"/>
            <a:ext cx="2545956" cy="962528"/>
            <a:chOff x="8648600" y="2008421"/>
            <a:chExt cx="2545956" cy="962528"/>
          </a:xfrm>
        </p:grpSpPr>
        <p:sp>
          <p:nvSpPr>
            <p:cNvPr id="31" name="Flowchart: Alternate Process 30">
              <a:extLst>
                <a:ext uri="{FF2B5EF4-FFF2-40B4-BE49-F238E27FC236}">
                  <a16:creationId xmlns:a16="http://schemas.microsoft.com/office/drawing/2014/main" id="{C9948889-7ABF-35B6-2345-79267C4CDFDC}"/>
                </a:ext>
              </a:extLst>
            </p:cNvPr>
            <p:cNvSpPr/>
            <p:nvPr/>
          </p:nvSpPr>
          <p:spPr>
            <a:xfrm>
              <a:off x="8648600" y="2008421"/>
              <a:ext cx="2545956" cy="96252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953F08-18EC-36ED-5D10-CD229FDDF759}"/>
                </a:ext>
              </a:extLst>
            </p:cNvPr>
            <p:cNvSpPr txBox="1"/>
            <p:nvPr/>
          </p:nvSpPr>
          <p:spPr>
            <a:xfrm>
              <a:off x="8842629" y="2024594"/>
              <a:ext cx="2282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พฤติกรรม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F300405E-5499-F492-0052-811649183C2A}"/>
              </a:ext>
            </a:extLst>
          </p:cNvPr>
          <p:cNvSpPr txBox="1"/>
          <p:nvPr/>
        </p:nvSpPr>
        <p:spPr>
          <a:xfrm>
            <a:off x="11788676" y="4893429"/>
            <a:ext cx="3958231" cy="80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5454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4.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D4BB42-2F0C-AE12-D45E-7FCA420F35E8}"/>
              </a:ext>
            </a:extLst>
          </p:cNvPr>
          <p:cNvCxnSpPr/>
          <p:nvPr/>
        </p:nvCxnSpPr>
        <p:spPr>
          <a:xfrm flipV="1">
            <a:off x="3352800" y="5143500"/>
            <a:ext cx="3048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72254-F495-0E05-912D-F8C4C2EFC703}"/>
              </a:ext>
            </a:extLst>
          </p:cNvPr>
          <p:cNvCxnSpPr>
            <a:cxnSpLocks/>
          </p:cNvCxnSpPr>
          <p:nvPr/>
        </p:nvCxnSpPr>
        <p:spPr>
          <a:xfrm>
            <a:off x="7236548" y="5143500"/>
            <a:ext cx="3265852" cy="946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D5923-7DCF-9B1C-0E68-D21595BB6362}"/>
              </a:ext>
            </a:extLst>
          </p:cNvPr>
          <p:cNvCxnSpPr>
            <a:cxnSpLocks/>
          </p:cNvCxnSpPr>
          <p:nvPr/>
        </p:nvCxnSpPr>
        <p:spPr>
          <a:xfrm flipV="1">
            <a:off x="11156522" y="5296488"/>
            <a:ext cx="2165284" cy="771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A9E265C-B9E8-565C-B235-F9F3039E0D12}"/>
              </a:ext>
            </a:extLst>
          </p:cNvPr>
          <p:cNvGrpSpPr/>
          <p:nvPr/>
        </p:nvGrpSpPr>
        <p:grpSpPr>
          <a:xfrm>
            <a:off x="3531774" y="5911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356993-4D71-19FB-0C4B-0A9E6C92C4A3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3346134-5EA3-38C1-82D3-E2884E67415A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กระบวนการจูงใจ มีดังนี้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69">
            <a:off x="-3244014" y="-3566019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089434" y="231489"/>
            <a:ext cx="7936323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H="1" flipV="1">
            <a:off x="3427058" y="3568900"/>
            <a:ext cx="0" cy="4567442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D37F20-F2BE-8E5F-77E2-E7190BCA93B3}"/>
              </a:ext>
            </a:extLst>
          </p:cNvPr>
          <p:cNvGrpSpPr/>
          <p:nvPr/>
        </p:nvGrpSpPr>
        <p:grpSpPr>
          <a:xfrm>
            <a:off x="2063040" y="65173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A9DE939-8010-3E53-018A-2B1E612FCAE6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9B39E454-620C-20E5-FA35-773089387890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.  ธรรมชาติของแรงจูงใจ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sp>
        <p:nvSpPr>
          <p:cNvPr id="17" name="TextBox 43">
            <a:extLst>
              <a:ext uri="{FF2B5EF4-FFF2-40B4-BE49-F238E27FC236}">
                <a16:creationId xmlns:a16="http://schemas.microsoft.com/office/drawing/2014/main" id="{68F88BCB-424F-989C-B93D-5E7CAAB01BF3}"/>
              </a:ext>
            </a:extLst>
          </p:cNvPr>
          <p:cNvSpPr txBox="1"/>
          <p:nvPr/>
        </p:nvSpPr>
        <p:spPr>
          <a:xfrm>
            <a:off x="1752600" y="2547593"/>
            <a:ext cx="8857859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เป็นสิ่งที่ก่อให้เกิดการตัดสินใจของมนุษย์ มีดังนี้</a:t>
            </a:r>
            <a:endParaRPr lang="en-US" sz="5400" b="1" spc="67" dirty="0">
              <a:solidFill>
                <a:srgbClr val="545454"/>
              </a:solidFill>
              <a:latin typeface="TH SarabunIT๙" panose="020B0500040200020003" pitchFamily="34" charset="-34"/>
              <a:ea typeface="DM Sans Bold"/>
              <a:cs typeface="TH SarabunIT๙" panose="020B0500040200020003" pitchFamily="34" charset="-34"/>
              <a:sym typeface="DM Sans Bold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B6117D4B-0BE1-F895-F16C-3BF77DC9136C}"/>
              </a:ext>
            </a:extLst>
          </p:cNvPr>
          <p:cNvSpPr txBox="1"/>
          <p:nvPr/>
        </p:nvSpPr>
        <p:spPr>
          <a:xfrm>
            <a:off x="4191000" y="3663285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1.</a:t>
            </a:r>
            <a:r>
              <a:rPr lang="th-TH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 แรงจูงใจที่มีพื้นฐานจากความต้องการ</a:t>
            </a:r>
            <a:endParaRPr lang="en-US" sz="44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AF4F600F-6490-AE8D-BCFF-C63364812152}"/>
              </a:ext>
            </a:extLst>
          </p:cNvPr>
          <p:cNvSpPr txBox="1"/>
          <p:nvPr/>
        </p:nvSpPr>
        <p:spPr>
          <a:xfrm>
            <a:off x="4191000" y="4740441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2. </a:t>
            </a:r>
            <a:r>
              <a:rPr lang="th-TH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แรงจูงใจเป็นความตึงเครียด</a:t>
            </a:r>
            <a:endParaRPr lang="en-US" sz="44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D071B1EC-5074-554D-67C7-81159C7D28AF}"/>
              </a:ext>
            </a:extLst>
          </p:cNvPr>
          <p:cNvSpPr txBox="1"/>
          <p:nvPr/>
        </p:nvSpPr>
        <p:spPr>
          <a:xfrm>
            <a:off x="4190999" y="5817597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3. </a:t>
            </a:r>
            <a:r>
              <a:rPr lang="th-TH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การมุ่งความสำคัญที่เป้าหมาย</a:t>
            </a:r>
            <a:endParaRPr lang="en-US" sz="44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420F661A-6D5A-1EE6-3850-8FF4015D0B9B}"/>
              </a:ext>
            </a:extLst>
          </p:cNvPr>
          <p:cNvSpPr txBox="1"/>
          <p:nvPr/>
        </p:nvSpPr>
        <p:spPr>
          <a:xfrm>
            <a:off x="4183742" y="6894753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4.</a:t>
            </a:r>
            <a:r>
              <a:rPr lang="th-TH" sz="44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 การรวบรวมความพยายาม</a:t>
            </a:r>
            <a:endParaRPr lang="en-US" sz="44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199148" y="1871199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DB47B-F5BB-9252-D08E-801C177ED8F5}"/>
              </a:ext>
            </a:extLst>
          </p:cNvPr>
          <p:cNvGrpSpPr/>
          <p:nvPr/>
        </p:nvGrpSpPr>
        <p:grpSpPr>
          <a:xfrm>
            <a:off x="-2895600" y="346871"/>
            <a:ext cx="17053965" cy="1650781"/>
            <a:chOff x="-2290070" y="190500"/>
            <a:chExt cx="17053965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0B846F44-3E53-CC00-CECA-1586D77C8762}"/>
                </a:ext>
              </a:extLst>
            </p:cNvPr>
            <p:cNvSpPr/>
            <p:nvPr/>
          </p:nvSpPr>
          <p:spPr>
            <a:xfrm>
              <a:off x="-2290070" y="190500"/>
              <a:ext cx="17053965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C6BB484D-5F04-41F1-0EEC-A384282EE3F3}"/>
                </a:ext>
              </a:extLst>
            </p:cNvPr>
            <p:cNvSpPr txBox="1"/>
            <p:nvPr/>
          </p:nvSpPr>
          <p:spPr>
            <a:xfrm>
              <a:off x="2667000" y="460280"/>
              <a:ext cx="10344296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ทฤษฎีแรงจูงใจของมาส</a:t>
              </a:r>
              <a:r>
                <a:rPr lang="th-TH" sz="6500" dirty="0" err="1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โลว์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7594D8-5FD1-26B0-A08E-2CDE2B878EE2}"/>
              </a:ext>
            </a:extLst>
          </p:cNvPr>
          <p:cNvGrpSpPr/>
          <p:nvPr/>
        </p:nvGrpSpPr>
        <p:grpSpPr>
          <a:xfrm>
            <a:off x="479314" y="2301404"/>
            <a:ext cx="7094218" cy="2619918"/>
            <a:chOff x="482589" y="1881141"/>
            <a:chExt cx="7094218" cy="26199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430CFD3-1B78-6091-6DB5-10D1E909BE18}"/>
                </a:ext>
              </a:extLst>
            </p:cNvPr>
            <p:cNvSpPr/>
            <p:nvPr/>
          </p:nvSpPr>
          <p:spPr>
            <a:xfrm>
              <a:off x="482589" y="1881141"/>
              <a:ext cx="7094218" cy="26199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9394ED71-77AD-553B-BBCF-B06C2767E565}"/>
                </a:ext>
              </a:extLst>
            </p:cNvPr>
            <p:cNvSpPr txBox="1"/>
            <p:nvPr/>
          </p:nvSpPr>
          <p:spPr>
            <a:xfrm>
              <a:off x="839958" y="2077245"/>
              <a:ext cx="6248543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เป็นทฤษฎีที่ยอมรับกันโดยทั่วไปทั้งทางด้านจิตวิทยา แบ่งความต้องการ ของมนุษย์ออกเป็น 5 ระดับ ดังนี้</a:t>
              </a:r>
              <a:endParaRPr lang="en-US" sz="4400" b="1" dirty="0">
                <a:latin typeface="TH Sarabun New" panose="020B0500040200020003" pitchFamily="34" charset="-34"/>
                <a:ea typeface="DM Sans"/>
                <a:cs typeface="TH Sarabun New" panose="020B0500040200020003" pitchFamily="34" charset="-34"/>
                <a:sym typeface="DM Sans"/>
              </a:endParaRPr>
            </a:p>
          </p:txBody>
        </p:sp>
      </p:grpSp>
      <p:sp>
        <p:nvSpPr>
          <p:cNvPr id="23" name="Callout: Bent Line with Accent Bar 22">
            <a:extLst>
              <a:ext uri="{FF2B5EF4-FFF2-40B4-BE49-F238E27FC236}">
                <a16:creationId xmlns:a16="http://schemas.microsoft.com/office/drawing/2014/main" id="{FFAB733A-CE67-2E37-7AF0-61249F2AACA8}"/>
              </a:ext>
            </a:extLst>
          </p:cNvPr>
          <p:cNvSpPr/>
          <p:nvPr/>
        </p:nvSpPr>
        <p:spPr>
          <a:xfrm>
            <a:off x="10054925" y="2301404"/>
            <a:ext cx="6890975" cy="130146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839"/>
              <a:gd name="adj6" fmla="val -374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1.</a:t>
            </a: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ความต้องการขั้นพื้นฐาน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(Physiological Needs)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llout: Bent Line with Accent Bar 23">
            <a:extLst>
              <a:ext uri="{FF2B5EF4-FFF2-40B4-BE49-F238E27FC236}">
                <a16:creationId xmlns:a16="http://schemas.microsoft.com/office/drawing/2014/main" id="{529A3692-E2AD-7E02-EC2D-DEBE5C7FAB18}"/>
              </a:ext>
            </a:extLst>
          </p:cNvPr>
          <p:cNvSpPr/>
          <p:nvPr/>
        </p:nvSpPr>
        <p:spPr>
          <a:xfrm>
            <a:off x="10054922" y="3842984"/>
            <a:ext cx="6890978" cy="13451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16"/>
              <a:gd name="adj6" fmla="val -363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ความต้องการด้านความปลอดภัย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(Safety Needs)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allout: Bent Line with Accent Bar 24">
            <a:extLst>
              <a:ext uri="{FF2B5EF4-FFF2-40B4-BE49-F238E27FC236}">
                <a16:creationId xmlns:a16="http://schemas.microsoft.com/office/drawing/2014/main" id="{9A762A78-6985-F3F5-F10A-627274D00B1B}"/>
              </a:ext>
            </a:extLst>
          </p:cNvPr>
          <p:cNvSpPr/>
          <p:nvPr/>
        </p:nvSpPr>
        <p:spPr>
          <a:xfrm>
            <a:off x="10058551" y="5428279"/>
            <a:ext cx="6890978" cy="13451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744"/>
              <a:gd name="adj6" fmla="val -376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ความต้องการด้านความรักและการ   </a:t>
            </a:r>
            <a:b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ยอมรับ 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(Love and Belonging Needs)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llout: Bent Line with Accent Bar 27">
            <a:extLst>
              <a:ext uri="{FF2B5EF4-FFF2-40B4-BE49-F238E27FC236}">
                <a16:creationId xmlns:a16="http://schemas.microsoft.com/office/drawing/2014/main" id="{28AD2F80-7C21-7E99-45CE-FF13A3F0F2BC}"/>
              </a:ext>
            </a:extLst>
          </p:cNvPr>
          <p:cNvSpPr/>
          <p:nvPr/>
        </p:nvSpPr>
        <p:spPr>
          <a:xfrm>
            <a:off x="10032423" y="7084434"/>
            <a:ext cx="6890978" cy="13451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406"/>
              <a:gd name="adj6" fmla="val -488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</a:t>
            </a: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ความต้องการยกย่องนับถือ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(Esteem Needs)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allout: Bent Line with Accent Bar 28">
            <a:extLst>
              <a:ext uri="{FF2B5EF4-FFF2-40B4-BE49-F238E27FC236}">
                <a16:creationId xmlns:a16="http://schemas.microsoft.com/office/drawing/2014/main" id="{9BBECAE1-2BE4-EAC8-A56D-D03F33AC9A5A}"/>
              </a:ext>
            </a:extLst>
          </p:cNvPr>
          <p:cNvSpPr/>
          <p:nvPr/>
        </p:nvSpPr>
        <p:spPr>
          <a:xfrm>
            <a:off x="10053205" y="8775798"/>
            <a:ext cx="6890978" cy="13451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7806"/>
              <a:gd name="adj6" fmla="val -68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</a:t>
            </a:r>
            <a:r>
              <a:rPr lang="th-TH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ความต้องการประสบความสำเร็จในชีวิต 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(Self-Actualization Needs)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19228" y="-2324100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032962" y="2389163"/>
            <a:ext cx="7818428" cy="328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th-TH" sz="4400" b="1" dirty="0">
                <a:solidFill>
                  <a:schemeClr val="accent2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ด้านเหตุผล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ความประหยัด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ความมีประสิทธิภาพ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ความเชื่อถือ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ความทนทาน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ความสะดวกสบาย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ความมีประโยชน์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ea typeface="Garet"/>
              <a:cs typeface="TH Sarabun New" panose="020B0500040200020003" pitchFamily="34" charset="-34"/>
              <a:sym typeface="Gar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32962" y="6570130"/>
            <a:ext cx="7818428" cy="328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th-TH" sz="4400" b="1" dirty="0">
                <a:solidFill>
                  <a:schemeClr val="accent2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ด้านอารมณ์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การแข่งขัน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การเข้าพวก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ความเด่น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ความสะดวกสบาย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ความบันเทิง</a:t>
            </a:r>
          </a:p>
          <a:p>
            <a:pPr marL="914400" lvl="1" indent="-457200">
              <a:lnSpc>
                <a:spcPts val="3601"/>
              </a:lnSpc>
              <a:buFont typeface="+mj-lt"/>
              <a:buAutoNum type="arabicPeriod"/>
            </a:pP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ea typeface="Garet"/>
                <a:cs typeface="TH Sarabun New" panose="020B0500040200020003" pitchFamily="34" charset="-34"/>
                <a:sym typeface="Garet"/>
              </a:rPr>
              <a:t>ความมีชื่อเสียง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8403310" y="2411243"/>
            <a:ext cx="0" cy="3000850"/>
          </a:xfrm>
          <a:prstGeom prst="line">
            <a:avLst/>
          </a:prstGeom>
          <a:ln w="57150" cap="rnd">
            <a:solidFill>
              <a:srgbClr val="28407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flipV="1">
            <a:off x="8403310" y="6555637"/>
            <a:ext cx="0" cy="2195761"/>
          </a:xfrm>
          <a:prstGeom prst="line">
            <a:avLst/>
          </a:prstGeom>
          <a:ln w="57150" cap="rnd">
            <a:solidFill>
              <a:srgbClr val="2840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17C50-4123-BD79-48B7-84052576612D}"/>
              </a:ext>
            </a:extLst>
          </p:cNvPr>
          <p:cNvGrpSpPr/>
          <p:nvPr/>
        </p:nvGrpSpPr>
        <p:grpSpPr>
          <a:xfrm>
            <a:off x="-4378309" y="292335"/>
            <a:ext cx="22285308" cy="1650781"/>
            <a:chOff x="-2290070" y="190500"/>
            <a:chExt cx="22285308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CF611F0D-C595-40AD-FDB8-24FF4D4585C4}"/>
                </a:ext>
              </a:extLst>
            </p:cNvPr>
            <p:cNvSpPr/>
            <p:nvPr/>
          </p:nvSpPr>
          <p:spPr>
            <a:xfrm>
              <a:off x="-2290070" y="190500"/>
              <a:ext cx="22285308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24D971F7-641F-F5D4-A953-E1314868FDC1}"/>
                </a:ext>
              </a:extLst>
            </p:cNvPr>
            <p:cNvSpPr txBox="1"/>
            <p:nvPr/>
          </p:nvSpPr>
          <p:spPr>
            <a:xfrm>
              <a:off x="2666999" y="460280"/>
              <a:ext cx="15670873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สิ่งจูงใจด้านเหตุผลกับสิ่งจูงใจด้านอารมณ์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7E7728-A95D-71CD-9554-99E4DC24033A}"/>
              </a:ext>
            </a:extLst>
          </p:cNvPr>
          <p:cNvGrpSpPr/>
          <p:nvPr/>
        </p:nvGrpSpPr>
        <p:grpSpPr>
          <a:xfrm>
            <a:off x="484421" y="2180748"/>
            <a:ext cx="7094218" cy="3000852"/>
            <a:chOff x="634760" y="1463447"/>
            <a:chExt cx="7094218" cy="300085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6CC2BA1-1254-44CC-9B7D-7980D26C5382}"/>
                </a:ext>
              </a:extLst>
            </p:cNvPr>
            <p:cNvSpPr/>
            <p:nvPr/>
          </p:nvSpPr>
          <p:spPr>
            <a:xfrm>
              <a:off x="634760" y="1463447"/>
              <a:ext cx="7094218" cy="30008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13903B30-8892-30C5-D0D9-B8600B7B66DF}"/>
                </a:ext>
              </a:extLst>
            </p:cNvPr>
            <p:cNvSpPr txBox="1"/>
            <p:nvPr/>
          </p:nvSpPr>
          <p:spPr>
            <a:xfrm>
              <a:off x="835996" y="2077245"/>
              <a:ext cx="6608792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ea typeface="Kollektif Bold"/>
                  <a:cs typeface="TH Sarabun New" panose="020B0500040200020003" pitchFamily="34" charset="-34"/>
                  <a:sym typeface="Kollektif Bold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Kollektif Bold"/>
                  <a:cs typeface="TH Sarabun New" panose="020B0500040200020003" pitchFamily="34" charset="-34"/>
                  <a:sym typeface="Kollektif Bold"/>
                </a:rPr>
                <a:t>เกิดจาก สิ่งจูงใจสำคัญ </a:t>
              </a:r>
              <a:r>
                <a:rPr lang="en-US" sz="4400" b="1" dirty="0">
                  <a:latin typeface="TH Sarabun New" panose="020B0500040200020003" pitchFamily="34" charset="-34"/>
                  <a:ea typeface="Kollektif Bold"/>
                  <a:cs typeface="TH Sarabun New" panose="020B0500040200020003" pitchFamily="34" charset="-34"/>
                  <a:sym typeface="Kollektif Bold"/>
                </a:rPr>
                <a:t>2 </a:t>
              </a:r>
              <a:r>
                <a:rPr lang="th-TH" sz="4400" b="1" dirty="0">
                  <a:latin typeface="TH Sarabun New" panose="020B0500040200020003" pitchFamily="34" charset="-34"/>
                  <a:ea typeface="Kollektif Bold"/>
                  <a:cs typeface="TH Sarabun New" panose="020B0500040200020003" pitchFamily="34" charset="-34"/>
                  <a:sym typeface="Kollektif Bold"/>
                </a:rPr>
                <a:t>ประการ คือ สิ่งจูงใจด้านเหตุผลและสิ่งจูงใจด้านอารมณ์</a:t>
              </a:r>
              <a:endParaRPr lang="en-US" sz="4400" b="1" dirty="0">
                <a:latin typeface="TH Sarabun New" panose="020B0500040200020003" pitchFamily="34" charset="-34"/>
                <a:ea typeface="Kollektif Bold"/>
                <a:cs typeface="TH Sarabun New" panose="020B0500040200020003" pitchFamily="34" charset="-34"/>
                <a:sym typeface="Kollektif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1600200" y="2691430"/>
            <a:ext cx="0" cy="5558092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6CC41-D90E-C8D8-7134-051E0425F375}"/>
              </a:ext>
            </a:extLst>
          </p:cNvPr>
          <p:cNvGrpSpPr/>
          <p:nvPr/>
        </p:nvGrpSpPr>
        <p:grpSpPr>
          <a:xfrm>
            <a:off x="-4378309" y="338234"/>
            <a:ext cx="19694508" cy="1650781"/>
            <a:chOff x="-2290070" y="190500"/>
            <a:chExt cx="19694508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77ADB26F-D366-C330-CE39-992A479591DE}"/>
                </a:ext>
              </a:extLst>
            </p:cNvPr>
            <p:cNvSpPr/>
            <p:nvPr/>
          </p:nvSpPr>
          <p:spPr>
            <a:xfrm>
              <a:off x="-2290070" y="190500"/>
              <a:ext cx="19694508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BCF8BF5E-CE13-0406-B4E3-5891691BEBF5}"/>
                </a:ext>
              </a:extLst>
            </p:cNvPr>
            <p:cNvSpPr txBox="1"/>
            <p:nvPr/>
          </p:nvSpPr>
          <p:spPr>
            <a:xfrm>
              <a:off x="2667000" y="460280"/>
              <a:ext cx="1321344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4.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สิ่งจูงใจทางบวกและสิ่งจูงใจทางลบ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A06FC4-FC00-1520-322B-9B38AEB182A3}"/>
              </a:ext>
            </a:extLst>
          </p:cNvPr>
          <p:cNvGrpSpPr/>
          <p:nvPr/>
        </p:nvGrpSpPr>
        <p:grpSpPr>
          <a:xfrm>
            <a:off x="2574352" y="2696688"/>
            <a:ext cx="7913787" cy="5418611"/>
            <a:chOff x="482589" y="1881140"/>
            <a:chExt cx="7094218" cy="541861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C9A9B2-A646-3216-0B5A-A56DEFC05A2B}"/>
                </a:ext>
              </a:extLst>
            </p:cNvPr>
            <p:cNvSpPr/>
            <p:nvPr/>
          </p:nvSpPr>
          <p:spPr>
            <a:xfrm>
              <a:off x="482589" y="1881140"/>
              <a:ext cx="7094218" cy="541861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D1EDAF4E-D6DA-6BF9-9445-84B9A0497543}"/>
                </a:ext>
              </a:extLst>
            </p:cNvPr>
            <p:cNvSpPr txBox="1"/>
            <p:nvPr/>
          </p:nvSpPr>
          <p:spPr>
            <a:xfrm>
              <a:off x="641583" y="2485788"/>
              <a:ext cx="6618298" cy="4062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en-US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เป็นแรงผลักดันให้เกิดพฤติกรรมการปฏิบัติอย่างใดอย่างหนึ่งเพื่อให้ความเครียด ลดลง หรือหมดไป แรงจูงใจทางบวกมีเป้าหมายและแสดงพฤติกรรมเพื่อเข้าไปหาเป้าหมายตามที่ต้องการแรงจูงใจทางลบมีเป้าหมายที่จะไปทางด้านอื่นต้องการหนีบางสิ่งบางอย่างที่ไม่ต้องการ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Kollektif Bold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D8BDB3A-A1B3-0110-BCB7-6AC1D13E3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46" y="3360228"/>
            <a:ext cx="6476812" cy="432004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5471320" y="-5000167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941EB-9EA9-AD66-DA89-F7D826DFD811}"/>
              </a:ext>
            </a:extLst>
          </p:cNvPr>
          <p:cNvGrpSpPr/>
          <p:nvPr/>
        </p:nvGrpSpPr>
        <p:grpSpPr>
          <a:xfrm>
            <a:off x="-4378309" y="374447"/>
            <a:ext cx="16951309" cy="1650781"/>
            <a:chOff x="-2290070" y="190500"/>
            <a:chExt cx="17217777" cy="1650781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6F373D1B-231B-51F7-1B01-52F9946349DF}"/>
                </a:ext>
              </a:extLst>
            </p:cNvPr>
            <p:cNvSpPr/>
            <p:nvPr/>
          </p:nvSpPr>
          <p:spPr>
            <a:xfrm>
              <a:off x="-2290070" y="190500"/>
              <a:ext cx="17217777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F52B4ED-69C8-AEFE-1FE5-F21C54561588}"/>
                </a:ext>
              </a:extLst>
            </p:cNvPr>
            <p:cNvSpPr txBox="1"/>
            <p:nvPr/>
          </p:nvSpPr>
          <p:spPr>
            <a:xfrm>
              <a:off x="2667000" y="460280"/>
              <a:ext cx="10394039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5.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สภาวะแปรผันของการจูงใจ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A2D5B3-4B10-D502-DD8A-9A24644A2D7D}"/>
              </a:ext>
            </a:extLst>
          </p:cNvPr>
          <p:cNvGrpSpPr/>
          <p:nvPr/>
        </p:nvGrpSpPr>
        <p:grpSpPr>
          <a:xfrm>
            <a:off x="1447800" y="2470408"/>
            <a:ext cx="16535400" cy="2175905"/>
            <a:chOff x="482589" y="1881141"/>
            <a:chExt cx="7094218" cy="32427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5716FB6-F622-8303-BDB7-54C54DA1E56C}"/>
                </a:ext>
              </a:extLst>
            </p:cNvPr>
            <p:cNvSpPr/>
            <p:nvPr/>
          </p:nvSpPr>
          <p:spPr>
            <a:xfrm>
              <a:off x="482589" y="1881141"/>
              <a:ext cx="7094218" cy="32427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971F897F-1308-59E9-1DEA-F9A8B0EE3FE4}"/>
                </a:ext>
              </a:extLst>
            </p:cNvPr>
            <p:cNvSpPr txBox="1"/>
            <p:nvPr/>
          </p:nvSpPr>
          <p:spPr>
            <a:xfrm>
              <a:off x="961807" y="2144928"/>
              <a:ext cx="6248543" cy="2018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en-US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ความตองการและ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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าห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มายของบุคคลมีการเปลี่ยนแปลง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ูเสมอ สงผลกระทบต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อส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ภาวะทางจิตวิทยาของบุคคลตอสิ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แวดลอม มีสาเหตุดังนี้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Kollektif Bold"/>
              </a:endParaRPr>
            </a:p>
          </p:txBody>
        </p:sp>
      </p:grpSp>
      <p:sp>
        <p:nvSpPr>
          <p:cNvPr id="21" name="TextBox 15">
            <a:extLst>
              <a:ext uri="{FF2B5EF4-FFF2-40B4-BE49-F238E27FC236}">
                <a16:creationId xmlns:a16="http://schemas.microsoft.com/office/drawing/2014/main" id="{37006EA5-E823-61CA-A720-3D0549B67412}"/>
              </a:ext>
            </a:extLst>
          </p:cNvPr>
          <p:cNvSpPr txBox="1"/>
          <p:nvPr/>
        </p:nvSpPr>
        <p:spPr>
          <a:xfrm>
            <a:off x="2133600" y="5190686"/>
            <a:ext cx="123444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1.</a:t>
            </a:r>
            <a:r>
              <a:rPr lang="th-TH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 ความต้องการไม่เคยได้รับการตอบสนองจนเต็มอิ่ม</a:t>
            </a:r>
            <a:endParaRPr lang="en-US" sz="40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FDD010D-7F1D-0A69-A42D-B7E8CA846AC0}"/>
              </a:ext>
            </a:extLst>
          </p:cNvPr>
          <p:cNvSpPr txBox="1"/>
          <p:nvPr/>
        </p:nvSpPr>
        <p:spPr>
          <a:xfrm>
            <a:off x="2133600" y="6362700"/>
            <a:ext cx="160020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2.</a:t>
            </a:r>
            <a:r>
              <a:rPr lang="th-TH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 เมื่อความต้องการเดิมได้รับการตอบสนองแล้วความต้องการใหม่จะเกิดขึ้น</a:t>
            </a:r>
            <a:r>
              <a:rPr lang="en-US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 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B1F4E9E3-CDFA-66DD-21D5-0D4939531C9D}"/>
              </a:ext>
            </a:extLst>
          </p:cNvPr>
          <p:cNvSpPr txBox="1"/>
          <p:nvPr/>
        </p:nvSpPr>
        <p:spPr>
          <a:xfrm>
            <a:off x="2148114" y="7498501"/>
            <a:ext cx="1316808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3. </a:t>
            </a:r>
            <a:r>
              <a:rPr lang="th-TH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ความสำเร็จและความล้มเหลวมีอิทธิพลต่อเป้าหมาย</a:t>
            </a:r>
            <a:endParaRPr lang="en-US" sz="40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0239AA56-2A96-4E24-1B1F-55109CD905B1}"/>
              </a:ext>
            </a:extLst>
          </p:cNvPr>
          <p:cNvSpPr txBox="1"/>
          <p:nvPr/>
        </p:nvSpPr>
        <p:spPr>
          <a:xfrm>
            <a:off x="2148114" y="8670515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7"/>
              </a:lnSpc>
            </a:pPr>
            <a:r>
              <a:rPr lang="en-US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4. </a:t>
            </a:r>
            <a:r>
              <a:rPr lang="th-TH" sz="40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เป้าหมายทดแทน</a:t>
            </a:r>
            <a:endParaRPr lang="en-US" sz="40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359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BrowalliaUPC</vt:lpstr>
      <vt:lpstr>Opun Semi-Bold</vt:lpstr>
      <vt:lpstr>TH SarabunIT๙</vt:lpstr>
      <vt:lpstr>Arial</vt:lpstr>
      <vt:lpstr>Calibri</vt:lpstr>
      <vt:lpstr>TH Sarabun New</vt:lpstr>
      <vt:lpstr>Opun Bold</vt:lpstr>
      <vt:lpstr>ARMPathead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13</cp:revision>
  <dcterms:created xsi:type="dcterms:W3CDTF">2006-08-16T00:00:00Z</dcterms:created>
  <dcterms:modified xsi:type="dcterms:W3CDTF">2024-09-10T06:49:44Z</dcterms:modified>
  <dc:identifier>DAGPT5vi7tU</dc:identifier>
</cp:coreProperties>
</file>