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8288000" cy="10287000"/>
  <p:notesSz cx="6858000" cy="9144000"/>
  <p:embeddedFontLst>
    <p:embeddedFont>
      <p:font typeface="2005_iannnnnMTV" panose="020B0604020202020204" charset="0"/>
      <p:regular r:id="rId14"/>
    </p:embeddedFont>
    <p:embeddedFont>
      <p:font typeface="ARMPathead" panose="020B0604020202020204" charset="-34"/>
      <p:bold r:id="rId15"/>
    </p:embeddedFont>
    <p:embeddedFont>
      <p:font typeface="Browallia New" panose="020B0604020202020204" pitchFamily="34" charset="-34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Extra Bold" panose="020B0604020202020204" charset="0"/>
      <p:regular r:id="rId24"/>
    </p:embeddedFont>
    <p:embeddedFont>
      <p:font typeface="Opun Bold" panose="020B0604020202020204" charset="-34"/>
      <p:regular r:id="rId25"/>
    </p:embeddedFont>
    <p:embeddedFont>
      <p:font typeface="Opun Mai Bold" panose="020B0604020202020204" charset="-34"/>
      <p:regular r:id="rId26"/>
    </p:embeddedFont>
    <p:embeddedFont>
      <p:font typeface="Opun Semi-Bold" panose="020B0604020202020204" charset="-34"/>
      <p:regular r:id="rId27"/>
    </p:embeddedFont>
    <p:embeddedFont>
      <p:font typeface="Poppins" panose="020B0604020202020204" charset="0"/>
      <p:regular r:id="rId28"/>
      <p:bold r:id="rId29"/>
      <p:italic r:id="rId30"/>
      <p:boldItalic r:id="rId31"/>
    </p:embeddedFont>
    <p:embeddedFont>
      <p:font typeface="Poppins Bold" panose="020B0604020202020204" charset="0"/>
      <p:regular r:id="rId32"/>
    </p:embeddedFont>
    <p:embeddedFont>
      <p:font typeface="Terrence" panose="020B0604020202020204"/>
      <p:regular r:id="rId33"/>
    </p:embeddedFont>
    <p:embeddedFont>
      <p:font typeface="TH Sarabun New" panose="020B0500040200020003" pitchFamily="3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1240A-2EF7-4CA6-BA5F-F8BF20A6F32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1D280-1888-469A-ABF8-D847A14CD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1D280-1888-469A-ABF8-D847A14CD5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0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3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28F8E-E919-F988-516C-6A42B13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569476" y="-11826256"/>
            <a:ext cx="21437048" cy="22441910"/>
            <a:chOff x="0" y="-38100"/>
            <a:chExt cx="812800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75000">
                  <a:schemeClr val="accent5"/>
                </a:gs>
                <a:gs pos="0">
                  <a:schemeClr val="accent5"/>
                </a:gs>
                <a:gs pos="100000">
                  <a:srgbClr val="433E36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4284" y="6013487"/>
            <a:ext cx="19148218" cy="4764034"/>
            <a:chOff x="0" y="-114300"/>
            <a:chExt cx="5043152" cy="1102817"/>
          </a:xfrm>
        </p:grpSpPr>
        <p:sp>
          <p:nvSpPr>
            <p:cNvPr id="6" name="Freeform 6"/>
            <p:cNvSpPr/>
            <p:nvPr/>
          </p:nvSpPr>
          <p:spPr>
            <a:xfrm>
              <a:off x="12646" y="-28943"/>
              <a:ext cx="5030506" cy="988517"/>
            </a:xfrm>
            <a:custGeom>
              <a:avLst/>
              <a:gdLst/>
              <a:ahLst/>
              <a:cxnLst/>
              <a:rect l="l" t="t" r="r" b="b"/>
              <a:pathLst>
                <a:path w="5030506" h="988517">
                  <a:moveTo>
                    <a:pt x="0" y="0"/>
                  </a:moveTo>
                  <a:lnTo>
                    <a:pt x="5030506" y="0"/>
                  </a:lnTo>
                  <a:lnTo>
                    <a:pt x="5030506" y="988517"/>
                  </a:lnTo>
                  <a:lnTo>
                    <a:pt x="0" y="988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5030506" cy="1102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5589" y="-285695"/>
            <a:ext cx="9619863" cy="96198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873399" y="-4910904"/>
            <a:ext cx="7869583" cy="786958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7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81282" y="-4003021"/>
            <a:ext cx="6053817" cy="60538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33E3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91821" y="1111586"/>
            <a:ext cx="908737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หน่วย</a:t>
            </a:r>
          </a:p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การเรียนรู้ที่ </a:t>
            </a:r>
            <a:r>
              <a:rPr lang="en-US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2548" y="6918840"/>
            <a:ext cx="11439247" cy="1467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02"/>
              </a:lnSpc>
            </a:pPr>
            <a:r>
              <a:rPr lang="th-TH" sz="130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กระบวนการตัดสินใจซื้อ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4BA7931-26E0-429D-BE52-2D9918FB6D41}"/>
              </a:ext>
            </a:extLst>
          </p:cNvPr>
          <p:cNvSpPr/>
          <p:nvPr/>
        </p:nvSpPr>
        <p:spPr>
          <a:xfrm flipH="1">
            <a:off x="78782" y="705536"/>
            <a:ext cx="7231946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6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4389860" y="-462567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938745F4-AF41-6E0A-9E99-C4E77385ADFC}"/>
              </a:ext>
            </a:extLst>
          </p:cNvPr>
          <p:cNvGrpSpPr/>
          <p:nvPr/>
        </p:nvGrpSpPr>
        <p:grpSpPr>
          <a:xfrm>
            <a:off x="1981200" y="3301269"/>
            <a:ext cx="4648200" cy="1082886"/>
            <a:chOff x="0" y="-38100"/>
            <a:chExt cx="1301599" cy="3032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8C61E137-6C37-C031-B5CD-A0D46AA548CE}"/>
                </a:ext>
              </a:extLst>
            </p:cNvPr>
            <p:cNvSpPr/>
            <p:nvPr/>
          </p:nvSpPr>
          <p:spPr>
            <a:xfrm>
              <a:off x="0" y="0"/>
              <a:ext cx="922973" cy="265132"/>
            </a:xfrm>
            <a:custGeom>
              <a:avLst/>
              <a:gdLst/>
              <a:ahLst/>
              <a:cxnLst/>
              <a:rect l="l" t="t" r="r" b="b"/>
              <a:pathLst>
                <a:path w="922973" h="265132">
                  <a:moveTo>
                    <a:pt x="0" y="0"/>
                  </a:moveTo>
                  <a:lnTo>
                    <a:pt x="922973" y="0"/>
                  </a:lnTo>
                  <a:lnTo>
                    <a:pt x="922973" y="265132"/>
                  </a:lnTo>
                  <a:lnTo>
                    <a:pt x="0" y="265132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598BEF39-558D-44CF-963E-083AB8E47684}"/>
                </a:ext>
              </a:extLst>
            </p:cNvPr>
            <p:cNvSpPr txBox="1"/>
            <p:nvPr/>
          </p:nvSpPr>
          <p:spPr>
            <a:xfrm>
              <a:off x="0" y="-38100"/>
              <a:ext cx="1301599" cy="3032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5.1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สภาพทางกายภาพ</a:t>
              </a:r>
              <a:endParaRPr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4E27ADB1-ABBF-4A2E-8D2D-3AA79414251B}"/>
              </a:ext>
            </a:extLst>
          </p:cNvPr>
          <p:cNvGrpSpPr/>
          <p:nvPr/>
        </p:nvGrpSpPr>
        <p:grpSpPr>
          <a:xfrm>
            <a:off x="1981200" y="4868036"/>
            <a:ext cx="4648200" cy="946825"/>
            <a:chOff x="0" y="0"/>
            <a:chExt cx="922973" cy="2651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E9E21F4-857F-018D-F3A2-71915C184888}"/>
                </a:ext>
              </a:extLst>
            </p:cNvPr>
            <p:cNvSpPr/>
            <p:nvPr/>
          </p:nvSpPr>
          <p:spPr>
            <a:xfrm>
              <a:off x="0" y="0"/>
              <a:ext cx="922973" cy="265132"/>
            </a:xfrm>
            <a:custGeom>
              <a:avLst/>
              <a:gdLst/>
              <a:ahLst/>
              <a:cxnLst/>
              <a:rect l="l" t="t" r="r" b="b"/>
              <a:pathLst>
                <a:path w="922973" h="265132">
                  <a:moveTo>
                    <a:pt x="0" y="0"/>
                  </a:moveTo>
                  <a:lnTo>
                    <a:pt x="922973" y="0"/>
                  </a:lnTo>
                  <a:lnTo>
                    <a:pt x="922973" y="265132"/>
                  </a:lnTo>
                  <a:lnTo>
                    <a:pt x="0" y="265132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11FAC234-7C31-E404-C945-09D07065DCC2}"/>
                </a:ext>
              </a:extLst>
            </p:cNvPr>
            <p:cNvSpPr txBox="1"/>
            <p:nvPr/>
          </p:nvSpPr>
          <p:spPr>
            <a:xfrm>
              <a:off x="0" y="-38100"/>
              <a:ext cx="922973" cy="3032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5.2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เวลา</a:t>
              </a:r>
              <a:endParaRPr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48CF161-53EF-CBE5-E8B3-BE354B85CE84}"/>
              </a:ext>
            </a:extLst>
          </p:cNvPr>
          <p:cNvGrpSpPr/>
          <p:nvPr/>
        </p:nvGrpSpPr>
        <p:grpSpPr>
          <a:xfrm>
            <a:off x="1981200" y="6342702"/>
            <a:ext cx="4648200" cy="946825"/>
            <a:chOff x="0" y="0"/>
            <a:chExt cx="922973" cy="2651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EC0C8FAB-D931-3FAB-D353-B1A6ED9A453A}"/>
                </a:ext>
              </a:extLst>
            </p:cNvPr>
            <p:cNvSpPr/>
            <p:nvPr/>
          </p:nvSpPr>
          <p:spPr>
            <a:xfrm>
              <a:off x="0" y="0"/>
              <a:ext cx="922973" cy="265132"/>
            </a:xfrm>
            <a:custGeom>
              <a:avLst/>
              <a:gdLst/>
              <a:ahLst/>
              <a:cxnLst/>
              <a:rect l="l" t="t" r="r" b="b"/>
              <a:pathLst>
                <a:path w="922973" h="265132">
                  <a:moveTo>
                    <a:pt x="0" y="0"/>
                  </a:moveTo>
                  <a:lnTo>
                    <a:pt x="922973" y="0"/>
                  </a:lnTo>
                  <a:lnTo>
                    <a:pt x="922973" y="265132"/>
                  </a:lnTo>
                  <a:lnTo>
                    <a:pt x="0" y="265132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9A017484-0594-CFE0-289C-F9165D07A053}"/>
                </a:ext>
              </a:extLst>
            </p:cNvPr>
            <p:cNvSpPr txBox="1"/>
            <p:nvPr/>
          </p:nvSpPr>
          <p:spPr>
            <a:xfrm>
              <a:off x="0" y="-38100"/>
              <a:ext cx="922973" cy="3032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5.3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อารมณ์</a:t>
              </a:r>
              <a:endParaRPr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3E99A44-C30B-0FC5-D273-75CF9FEC0E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694365"/>
            <a:ext cx="7528560" cy="5009101"/>
          </a:xfrm>
          <a:prstGeom prst="round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CDB59E-6D2E-3A7A-CD71-7F6BDD18FDAC}"/>
              </a:ext>
            </a:extLst>
          </p:cNvPr>
          <p:cNvGrpSpPr/>
          <p:nvPr/>
        </p:nvGrpSpPr>
        <p:grpSpPr>
          <a:xfrm>
            <a:off x="1413818" y="72390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698256A-2513-CD05-5865-EE15EDCF7B5F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1DAB69DE-0298-568B-9F91-5218A8CB8A4B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5.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ปัจจัยทางสถานการณ์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A444CAE-6A05-9A04-363E-0BEF66AAB228}"/>
              </a:ext>
            </a:extLst>
          </p:cNvPr>
          <p:cNvSpPr/>
          <p:nvPr/>
        </p:nvSpPr>
        <p:spPr>
          <a:xfrm rot="-620299" flipH="1" flipV="1">
            <a:off x="-5688332" y="104936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47848E9-76F3-6C48-0122-61AFD59BF36E}"/>
              </a:ext>
            </a:extLst>
          </p:cNvPr>
          <p:cNvSpPr/>
          <p:nvPr/>
        </p:nvSpPr>
        <p:spPr>
          <a:xfrm rot="-2489748" flipV="1">
            <a:off x="13499413" y="4902668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7DB523-6F93-9B21-3A86-09E7A21C079D}"/>
              </a:ext>
            </a:extLst>
          </p:cNvPr>
          <p:cNvGrpSpPr/>
          <p:nvPr/>
        </p:nvGrpSpPr>
        <p:grpSpPr>
          <a:xfrm>
            <a:off x="833549" y="2616797"/>
            <a:ext cx="8088779" cy="3733800"/>
            <a:chOff x="7467600" y="2497038"/>
            <a:chExt cx="8088779" cy="3733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39B815B-3686-7A14-B098-3E7FB05ECCF7}"/>
                </a:ext>
              </a:extLst>
            </p:cNvPr>
            <p:cNvSpPr/>
            <p:nvPr/>
          </p:nvSpPr>
          <p:spPr>
            <a:xfrm>
              <a:off x="7467600" y="2497038"/>
              <a:ext cx="8088779" cy="37338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F11CAE-412C-B9EB-616F-4C6C6AE1B82E}"/>
                </a:ext>
              </a:extLst>
            </p:cNvPr>
            <p:cNvSpPr txBox="1"/>
            <p:nvPr/>
          </p:nvSpPr>
          <p:spPr>
            <a:xfrm>
              <a:off x="7807129" y="2878037"/>
              <a:ext cx="7391400" cy="28007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มีบทบาทต่อพฤติกรรมของผู้บริโภค ความก้าวหน้าทางเทคโนโลยีมีผลถึงการเคลื่อนย้ายสินค้า การบรรจุภัณฑ์ การหาข้อมูลเกี่ยวกับสินค้า จนถึงการซื้อสินค้า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0808AD5-A2B6-7019-5FEA-721845CCC2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15" y="2578697"/>
            <a:ext cx="6705685" cy="4475316"/>
          </a:xfrm>
          <a:prstGeom prst="teardrop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651D7B-189C-1B2B-DC59-7268D7032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36" y="6239483"/>
            <a:ext cx="8000470" cy="5339513"/>
          </a:xfrm>
          <a:prstGeom prst="ellipse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D6915FE-3190-82EE-1C0F-1EACCE18563D}"/>
              </a:ext>
            </a:extLst>
          </p:cNvPr>
          <p:cNvGrpSpPr/>
          <p:nvPr/>
        </p:nvGrpSpPr>
        <p:grpSpPr>
          <a:xfrm>
            <a:off x="986005" y="615324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91B9AF7-7EEC-0AC4-83B4-F8496307CB4E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8125E1AE-4221-FB83-6203-9A8DAD411110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6.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ปัจจัยทางเทคโนโลยี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9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A7FB44-AEE3-0210-B96B-AD6AD3BA99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 rot="-292710">
            <a:off x="1117453" y="6464219"/>
            <a:ext cx="7074896" cy="2388630"/>
          </a:xfrm>
          <a:custGeom>
            <a:avLst/>
            <a:gdLst/>
            <a:ahLst/>
            <a:cxnLst/>
            <a:rect l="l" t="t" r="r" b="b"/>
            <a:pathLst>
              <a:path w="7074896" h="2388630">
                <a:moveTo>
                  <a:pt x="0" y="0"/>
                </a:moveTo>
                <a:lnTo>
                  <a:pt x="7074896" y="0"/>
                </a:lnTo>
                <a:lnTo>
                  <a:pt x="7074896" y="2388631"/>
                </a:lnTo>
                <a:lnTo>
                  <a:pt x="0" y="238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959216" y="1139472"/>
            <a:ext cx="7180137" cy="129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th-TH" sz="8783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สาระการเรียนรู้</a:t>
            </a:r>
            <a:endParaRPr lang="en-US" sz="8783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6" name="Freeform 6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24459">
            <a:off x="-2550955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42001">
            <a:off x="15002521" y="8868730"/>
            <a:ext cx="4086631" cy="3954296"/>
          </a:xfrm>
          <a:custGeom>
            <a:avLst/>
            <a:gdLst/>
            <a:ahLst/>
            <a:cxnLst/>
            <a:rect l="l" t="t" r="r" b="b"/>
            <a:pathLst>
              <a:path w="4086631" h="3954296">
                <a:moveTo>
                  <a:pt x="0" y="0"/>
                </a:moveTo>
                <a:lnTo>
                  <a:pt x="4086631" y="0"/>
                </a:lnTo>
                <a:lnTo>
                  <a:pt x="4086631" y="3954296"/>
                </a:lnTo>
                <a:lnTo>
                  <a:pt x="0" y="3954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DF8D36-CFBF-4B38-1877-A0EBB215A011}"/>
              </a:ext>
            </a:extLst>
          </p:cNvPr>
          <p:cNvGrpSpPr/>
          <p:nvPr/>
        </p:nvGrpSpPr>
        <p:grpSpPr>
          <a:xfrm>
            <a:off x="8153400" y="2699695"/>
            <a:ext cx="10134601" cy="1265773"/>
            <a:chOff x="396119" y="854998"/>
            <a:chExt cx="7914323" cy="1265773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6F8CD3AD-00F0-890D-7F01-27BF636DD537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65773"/>
              <a:chOff x="-109237" y="-38100"/>
              <a:chExt cx="2173957" cy="353442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D2853069-9BFE-4D04-57F1-4324E01D8254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D9B2EE7B-5AF9-6845-8090-69D64B771FC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9756E37B-D13E-35B6-8D03-C3B17CC2CA36}"/>
                </a:ext>
              </a:extLst>
            </p:cNvPr>
            <p:cNvSpPr txBox="1"/>
            <p:nvPr/>
          </p:nvSpPr>
          <p:spPr>
            <a:xfrm>
              <a:off x="694549" y="1184135"/>
              <a:ext cx="7615893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1.</a:t>
              </a:r>
              <a:r>
                <a:rPr lang="th-TH" sz="5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ความรู้เกี่ยวกับกระบวนการตัดสินใจซื้อ</a:t>
              </a:r>
              <a:endParaRPr lang="en-US" sz="5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2C5EC1-A8AB-D8E5-F90D-B1D2990A4291}"/>
              </a:ext>
            </a:extLst>
          </p:cNvPr>
          <p:cNvGrpSpPr/>
          <p:nvPr/>
        </p:nvGrpSpPr>
        <p:grpSpPr>
          <a:xfrm>
            <a:off x="8153400" y="4366917"/>
            <a:ext cx="9969685" cy="1265773"/>
            <a:chOff x="396119" y="854998"/>
            <a:chExt cx="7785537" cy="1265773"/>
          </a:xfrm>
        </p:grpSpPr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CE057C1C-1C23-AF6C-B0C0-966695867DD5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65773"/>
              <a:chOff x="-109237" y="-38100"/>
              <a:chExt cx="2173957" cy="353442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B1FBC2E6-6C03-0007-0CF8-2A552F235CCF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34EB8957-60CD-34E0-DF98-D20E11F2B09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FCFBBBED-C008-838E-F19D-227CAD090E91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2.</a:t>
              </a:r>
              <a:r>
                <a:rPr lang="th-TH" sz="5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ขั้นตอนของกระบวนการซื้อ</a:t>
              </a:r>
              <a:endParaRPr lang="en-US" sz="5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E902E8-AE10-6BEB-CF74-78C96214CA7E}"/>
              </a:ext>
            </a:extLst>
          </p:cNvPr>
          <p:cNvGrpSpPr/>
          <p:nvPr/>
        </p:nvGrpSpPr>
        <p:grpSpPr>
          <a:xfrm>
            <a:off x="8153399" y="6063965"/>
            <a:ext cx="9969685" cy="2295241"/>
            <a:chOff x="396119" y="854998"/>
            <a:chExt cx="7785537" cy="1280739"/>
          </a:xfrm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7F4F3C3F-95A7-729D-04EB-AE3002D8F7AF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80739"/>
              <a:chOff x="-109237" y="-38100"/>
              <a:chExt cx="2173957" cy="357621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B39B63CB-353B-A9FC-0B42-9EB940FA9D6C}"/>
                  </a:ext>
                </a:extLst>
              </p:cNvPr>
              <p:cNvSpPr/>
              <p:nvPr/>
            </p:nvSpPr>
            <p:spPr>
              <a:xfrm>
                <a:off x="-109237" y="50688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3" name="TextBox 10">
                <a:extLst>
                  <a:ext uri="{FF2B5EF4-FFF2-40B4-BE49-F238E27FC236}">
                    <a16:creationId xmlns:a16="http://schemas.microsoft.com/office/drawing/2014/main" id="{4080FB41-E188-70FD-7671-5B121900D1B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45A5E865-E2BE-EA69-17E8-F8D5DF296789}"/>
                </a:ext>
              </a:extLst>
            </p:cNvPr>
            <p:cNvSpPr txBox="1"/>
            <p:nvPr/>
          </p:nvSpPr>
          <p:spPr>
            <a:xfrm>
              <a:off x="694549" y="1184135"/>
              <a:ext cx="7258857" cy="9273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3.</a:t>
              </a:r>
              <a:r>
                <a:rPr lang="th-TH" sz="5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ปัจจัยที่มีผลต่อการตัดสินใจซื้อของ</a:t>
              </a:r>
              <a:br>
                <a:rPr lang="th-TH" sz="5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5400" b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   ผู้บริโภค</a:t>
              </a:r>
              <a:endParaRPr lang="en-US" sz="5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17FA1E0-D64D-D6ED-8919-2D15DDD743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77" y="1962682"/>
            <a:ext cx="3721887" cy="5850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8226602-3C79-7DBB-D423-DB3611FAF830}"/>
              </a:ext>
            </a:extLst>
          </p:cNvPr>
          <p:cNvGrpSpPr/>
          <p:nvPr/>
        </p:nvGrpSpPr>
        <p:grpSpPr>
          <a:xfrm>
            <a:off x="-2057400" y="175174"/>
            <a:ext cx="20197070" cy="1650781"/>
            <a:chOff x="-2290070" y="190500"/>
            <a:chExt cx="20197070" cy="1650781"/>
          </a:xfrm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38DAF41C-3AAA-ED5B-E224-F910A6D6605F}"/>
                </a:ext>
              </a:extLst>
            </p:cNvPr>
            <p:cNvSpPr/>
            <p:nvPr/>
          </p:nvSpPr>
          <p:spPr>
            <a:xfrm>
              <a:off x="-2290070" y="190500"/>
              <a:ext cx="20197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5B47F11A-6896-22E1-8D03-8CA97F677733}"/>
                </a:ext>
              </a:extLst>
            </p:cNvPr>
            <p:cNvSpPr txBox="1"/>
            <p:nvPr/>
          </p:nvSpPr>
          <p:spPr>
            <a:xfrm>
              <a:off x="2667000" y="460280"/>
              <a:ext cx="14554200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1.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ความรู้เกี่ยวกับกระบวนการตัดสินใจซื้อ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42F1647-4FC2-EA65-BE1B-8150597702D4}"/>
              </a:ext>
            </a:extLst>
          </p:cNvPr>
          <p:cNvSpPr txBox="1"/>
          <p:nvPr/>
        </p:nvSpPr>
        <p:spPr>
          <a:xfrm>
            <a:off x="953982" y="2276573"/>
            <a:ext cx="820816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th-TH" sz="4800" b="1" dirty="0">
                <a:latin typeface="TH Sarabun New" panose="020B0500040200020003" pitchFamily="34" charset="-34"/>
                <a:ea typeface="Open Sans Extra Bold"/>
                <a:cs typeface="TH Sarabun New" panose="020B0500040200020003" pitchFamily="34" charset="-34"/>
                <a:sym typeface="Open Sans Extra Bold"/>
              </a:rPr>
              <a:t>ผู้ซื้ออาจต้องมีการพิจารณาด้านต่างๆ เช่น</a:t>
            </a:r>
            <a:endParaRPr lang="en-US" sz="4800" b="1" dirty="0">
              <a:latin typeface="TH Sarabun New" panose="020B0500040200020003" pitchFamily="34" charset="-34"/>
              <a:ea typeface="Open Sans Extra Bold"/>
              <a:cs typeface="TH Sarabun New" panose="020B0500040200020003" pitchFamily="34" charset="-34"/>
              <a:sym typeface="Open Sans Extra Bold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C9826-9CED-52E2-38DD-D2C34C200A15}"/>
              </a:ext>
            </a:extLst>
          </p:cNvPr>
          <p:cNvGrpSpPr/>
          <p:nvPr/>
        </p:nvGrpSpPr>
        <p:grpSpPr>
          <a:xfrm>
            <a:off x="1476662" y="3476144"/>
            <a:ext cx="7162800" cy="1203205"/>
            <a:chOff x="762000" y="6134591"/>
            <a:chExt cx="7162800" cy="1203205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E9EC53C8-36B7-C510-7B9B-6E7CB2AF8740}"/>
                </a:ext>
              </a:extLst>
            </p:cNvPr>
            <p:cNvSpPr/>
            <p:nvPr/>
          </p:nvSpPr>
          <p:spPr>
            <a:xfrm>
              <a:off x="914400" y="6220914"/>
              <a:ext cx="7010400" cy="990600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3C922B-018F-4809-5632-D7FFF9ABCAF8}"/>
                </a:ext>
              </a:extLst>
            </p:cNvPr>
            <p:cNvGrpSpPr/>
            <p:nvPr/>
          </p:nvGrpSpPr>
          <p:grpSpPr>
            <a:xfrm>
              <a:off x="762000" y="6164435"/>
              <a:ext cx="1371600" cy="1173361"/>
              <a:chOff x="914400" y="6550864"/>
              <a:chExt cx="1371600" cy="117336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E108D00-13EB-1EFC-1FC8-E5CD82C63D00}"/>
                  </a:ext>
                </a:extLst>
              </p:cNvPr>
              <p:cNvSpPr/>
              <p:nvPr/>
            </p:nvSpPr>
            <p:spPr>
              <a:xfrm>
                <a:off x="914400" y="6550864"/>
                <a:ext cx="1371600" cy="11733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19D57DC-52A8-2CBD-D140-13ED0B9A6C25}"/>
                  </a:ext>
                </a:extLst>
              </p:cNvPr>
              <p:cNvSpPr/>
              <p:nvPr/>
            </p:nvSpPr>
            <p:spPr>
              <a:xfrm>
                <a:off x="990600" y="6628342"/>
                <a:ext cx="1219200" cy="100067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06460B-2BF4-1E6D-BE38-67C700642CFE}"/>
                </a:ext>
              </a:extLst>
            </p:cNvPr>
            <p:cNvSpPr txBox="1"/>
            <p:nvPr/>
          </p:nvSpPr>
          <p:spPr>
            <a:xfrm>
              <a:off x="1219200" y="613459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2005_iannnnnMTV" panose="02000000000000000000" pitchFamily="2" charset="0"/>
                  <a:cs typeface="2005_iannnnnMTV" panose="02000000000000000000" pitchFamily="2" charset="0"/>
                </a:rPr>
                <a:t>1.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949F9B-3A2A-A0AF-B99F-513DF85547EA}"/>
                </a:ext>
              </a:extLst>
            </p:cNvPr>
            <p:cNvSpPr txBox="1"/>
            <p:nvPr/>
          </p:nvSpPr>
          <p:spPr>
            <a:xfrm>
              <a:off x="2324100" y="6335617"/>
              <a:ext cx="518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กระบวนการตัดสินใจซื้อ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293BAC-3EFB-1DF4-2CF8-654808EC793F}"/>
              </a:ext>
            </a:extLst>
          </p:cNvPr>
          <p:cNvGrpSpPr/>
          <p:nvPr/>
        </p:nvGrpSpPr>
        <p:grpSpPr>
          <a:xfrm>
            <a:off x="1552862" y="5170100"/>
            <a:ext cx="7162800" cy="1203205"/>
            <a:chOff x="762000" y="6134591"/>
            <a:chExt cx="7162800" cy="1203205"/>
          </a:xfrm>
        </p:grpSpPr>
        <p:sp>
          <p:nvSpPr>
            <p:cNvPr id="22" name="Flowchart: Terminator 21">
              <a:extLst>
                <a:ext uri="{FF2B5EF4-FFF2-40B4-BE49-F238E27FC236}">
                  <a16:creationId xmlns:a16="http://schemas.microsoft.com/office/drawing/2014/main" id="{CC45A697-0427-8DA4-E424-BAE19D0A0209}"/>
                </a:ext>
              </a:extLst>
            </p:cNvPr>
            <p:cNvSpPr/>
            <p:nvPr/>
          </p:nvSpPr>
          <p:spPr>
            <a:xfrm>
              <a:off x="914400" y="6220914"/>
              <a:ext cx="7010400" cy="990600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9645511-5F3A-49C5-9490-0BB00A36FFA9}"/>
                </a:ext>
              </a:extLst>
            </p:cNvPr>
            <p:cNvGrpSpPr/>
            <p:nvPr/>
          </p:nvGrpSpPr>
          <p:grpSpPr>
            <a:xfrm>
              <a:off x="762000" y="6164435"/>
              <a:ext cx="1371600" cy="1173361"/>
              <a:chOff x="914400" y="6550864"/>
              <a:chExt cx="1371600" cy="117336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7EB71AE-7258-C1CA-1FFF-A56AEBB4563C}"/>
                  </a:ext>
                </a:extLst>
              </p:cNvPr>
              <p:cNvSpPr/>
              <p:nvPr/>
            </p:nvSpPr>
            <p:spPr>
              <a:xfrm>
                <a:off x="914400" y="6550864"/>
                <a:ext cx="1371600" cy="11733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ED62583-E605-B2D0-66FC-832168931B90}"/>
                  </a:ext>
                </a:extLst>
              </p:cNvPr>
              <p:cNvSpPr/>
              <p:nvPr/>
            </p:nvSpPr>
            <p:spPr>
              <a:xfrm>
                <a:off x="990600" y="6628342"/>
                <a:ext cx="1219200" cy="100067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71CA92-6BBE-AB77-AD5F-1A6EF57A9842}"/>
                </a:ext>
              </a:extLst>
            </p:cNvPr>
            <p:cNvSpPr txBox="1"/>
            <p:nvPr/>
          </p:nvSpPr>
          <p:spPr>
            <a:xfrm>
              <a:off x="1219200" y="613459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2005_iannnnnMTV" panose="02000000000000000000" pitchFamily="2" charset="0"/>
                  <a:cs typeface="2005_iannnnnMTV" panose="02000000000000000000" pitchFamily="2" charset="0"/>
                </a:rPr>
                <a:t>2.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6B3992-2946-9FA2-A9B4-47FC28FC6DA9}"/>
                </a:ext>
              </a:extLst>
            </p:cNvPr>
            <p:cNvSpPr txBox="1"/>
            <p:nvPr/>
          </p:nvSpPr>
          <p:spPr>
            <a:xfrm>
              <a:off x="2324100" y="6335617"/>
              <a:ext cx="518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จุดเริ่มต้นของกระบวนการซื้อ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00665F-1871-4496-F880-A74E889B9B09}"/>
              </a:ext>
            </a:extLst>
          </p:cNvPr>
          <p:cNvGrpSpPr/>
          <p:nvPr/>
        </p:nvGrpSpPr>
        <p:grpSpPr>
          <a:xfrm>
            <a:off x="9901180" y="3456764"/>
            <a:ext cx="7162800" cy="1203205"/>
            <a:chOff x="762000" y="6134591"/>
            <a:chExt cx="7162800" cy="1203205"/>
          </a:xfrm>
        </p:grpSpPr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216E1899-62A3-5867-BCF4-6E19799EE264}"/>
                </a:ext>
              </a:extLst>
            </p:cNvPr>
            <p:cNvSpPr/>
            <p:nvPr/>
          </p:nvSpPr>
          <p:spPr>
            <a:xfrm>
              <a:off x="914400" y="6220914"/>
              <a:ext cx="7010400" cy="990600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3012238-AB90-B374-2424-EBB654F335C0}"/>
                </a:ext>
              </a:extLst>
            </p:cNvPr>
            <p:cNvGrpSpPr/>
            <p:nvPr/>
          </p:nvGrpSpPr>
          <p:grpSpPr>
            <a:xfrm>
              <a:off x="762000" y="6164435"/>
              <a:ext cx="1371600" cy="1173361"/>
              <a:chOff x="914400" y="6550864"/>
              <a:chExt cx="1371600" cy="117336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19919B7-8314-FEEE-B306-3E2BCE2F8817}"/>
                  </a:ext>
                </a:extLst>
              </p:cNvPr>
              <p:cNvSpPr/>
              <p:nvPr/>
            </p:nvSpPr>
            <p:spPr>
              <a:xfrm>
                <a:off x="914400" y="6550864"/>
                <a:ext cx="1371600" cy="11733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28AC11A-0CE8-52F6-B3DE-EFDA6E556CE2}"/>
                  </a:ext>
                </a:extLst>
              </p:cNvPr>
              <p:cNvSpPr/>
              <p:nvPr/>
            </p:nvSpPr>
            <p:spPr>
              <a:xfrm>
                <a:off x="990600" y="6628342"/>
                <a:ext cx="1219200" cy="100067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B4CB7A-20FF-9519-2451-80FCACA3D333}"/>
                </a:ext>
              </a:extLst>
            </p:cNvPr>
            <p:cNvSpPr txBox="1"/>
            <p:nvPr/>
          </p:nvSpPr>
          <p:spPr>
            <a:xfrm>
              <a:off x="1219200" y="613459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2005_iannnnnMTV" panose="02000000000000000000" pitchFamily="2" charset="0"/>
                  <a:cs typeface="2005_iannnnnMTV" panose="02000000000000000000" pitchFamily="2" charset="0"/>
                </a:rPr>
                <a:t>3.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61523F-8FBE-814B-6971-5C68E18F2CB5}"/>
                </a:ext>
              </a:extLst>
            </p:cNvPr>
            <p:cNvSpPr txBox="1"/>
            <p:nvPr/>
          </p:nvSpPr>
          <p:spPr>
            <a:xfrm>
              <a:off x="2324100" y="6335617"/>
              <a:ext cx="518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กระบวนการซื้อ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A31BA5-6BD9-EE4B-E2CA-2B2D16727D57}"/>
              </a:ext>
            </a:extLst>
          </p:cNvPr>
          <p:cNvGrpSpPr/>
          <p:nvPr/>
        </p:nvGrpSpPr>
        <p:grpSpPr>
          <a:xfrm>
            <a:off x="9883037" y="5176156"/>
            <a:ext cx="7162800" cy="1203205"/>
            <a:chOff x="762000" y="6134591"/>
            <a:chExt cx="7162800" cy="1203205"/>
          </a:xfrm>
        </p:grpSpPr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0C5F2459-A61D-A4B1-7DA8-9CEA0E1CA612}"/>
                </a:ext>
              </a:extLst>
            </p:cNvPr>
            <p:cNvSpPr/>
            <p:nvPr/>
          </p:nvSpPr>
          <p:spPr>
            <a:xfrm>
              <a:off x="914400" y="6220914"/>
              <a:ext cx="7010400" cy="990600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E8D5659-10DC-4EC8-237E-F598F6AE44A5}"/>
                </a:ext>
              </a:extLst>
            </p:cNvPr>
            <p:cNvGrpSpPr/>
            <p:nvPr/>
          </p:nvGrpSpPr>
          <p:grpSpPr>
            <a:xfrm>
              <a:off x="762000" y="6164435"/>
              <a:ext cx="1371600" cy="1173361"/>
              <a:chOff x="914400" y="6550864"/>
              <a:chExt cx="1371600" cy="117336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ABABB38-4D6A-2807-2A80-62CCDE0518A4}"/>
                  </a:ext>
                </a:extLst>
              </p:cNvPr>
              <p:cNvSpPr/>
              <p:nvPr/>
            </p:nvSpPr>
            <p:spPr>
              <a:xfrm>
                <a:off x="914400" y="6550864"/>
                <a:ext cx="1371600" cy="11733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66FD0D0-4F33-288B-CC51-B4F412C3A0A2}"/>
                  </a:ext>
                </a:extLst>
              </p:cNvPr>
              <p:cNvSpPr/>
              <p:nvPr/>
            </p:nvSpPr>
            <p:spPr>
              <a:xfrm>
                <a:off x="990600" y="6628342"/>
                <a:ext cx="1219200" cy="100067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CB701F-1DAB-1F7C-8BAC-721CD7F6B025}"/>
                </a:ext>
              </a:extLst>
            </p:cNvPr>
            <p:cNvSpPr txBox="1"/>
            <p:nvPr/>
          </p:nvSpPr>
          <p:spPr>
            <a:xfrm>
              <a:off x="1219200" y="613459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2005_iannnnnMTV" panose="02000000000000000000" pitchFamily="2" charset="0"/>
                  <a:cs typeface="2005_iannnnnMTV" panose="02000000000000000000" pitchFamily="2" charset="0"/>
                </a:rPr>
                <a:t>4.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5569F4-42F6-C3CE-290B-B13C664E293D}"/>
                </a:ext>
              </a:extLst>
            </p:cNvPr>
            <p:cNvSpPr txBox="1"/>
            <p:nvPr/>
          </p:nvSpPr>
          <p:spPr>
            <a:xfrm>
              <a:off x="2324100" y="6335617"/>
              <a:ext cx="518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ผลของกระบวนการซื้อ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B9B1CA-1BF9-D9BB-D923-B07CC76BE871}"/>
              </a:ext>
            </a:extLst>
          </p:cNvPr>
          <p:cNvGrpSpPr/>
          <p:nvPr/>
        </p:nvGrpSpPr>
        <p:grpSpPr>
          <a:xfrm>
            <a:off x="5975384" y="7012944"/>
            <a:ext cx="7162800" cy="1203205"/>
            <a:chOff x="762000" y="6134591"/>
            <a:chExt cx="7162800" cy="1203205"/>
          </a:xfrm>
        </p:grpSpPr>
        <p:sp>
          <p:nvSpPr>
            <p:cNvPr id="50" name="Flowchart: Terminator 49">
              <a:extLst>
                <a:ext uri="{FF2B5EF4-FFF2-40B4-BE49-F238E27FC236}">
                  <a16:creationId xmlns:a16="http://schemas.microsoft.com/office/drawing/2014/main" id="{862C598E-2A2F-734C-632F-C6364DD43447}"/>
                </a:ext>
              </a:extLst>
            </p:cNvPr>
            <p:cNvSpPr/>
            <p:nvPr/>
          </p:nvSpPr>
          <p:spPr>
            <a:xfrm>
              <a:off x="914400" y="6220914"/>
              <a:ext cx="7010400" cy="990600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60C0CF6-F75B-3A4C-5939-211E74848BFD}"/>
                </a:ext>
              </a:extLst>
            </p:cNvPr>
            <p:cNvGrpSpPr/>
            <p:nvPr/>
          </p:nvGrpSpPr>
          <p:grpSpPr>
            <a:xfrm>
              <a:off x="762000" y="6164435"/>
              <a:ext cx="1371600" cy="1173361"/>
              <a:chOff x="914400" y="6550864"/>
              <a:chExt cx="1371600" cy="117336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A520BF7-07F7-1CF0-DDEE-94A6BB4F895B}"/>
                  </a:ext>
                </a:extLst>
              </p:cNvPr>
              <p:cNvSpPr/>
              <p:nvPr/>
            </p:nvSpPr>
            <p:spPr>
              <a:xfrm>
                <a:off x="914400" y="6550864"/>
                <a:ext cx="1371600" cy="11733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1A2F82D-F549-728C-EEFA-0B151EF96AD3}"/>
                  </a:ext>
                </a:extLst>
              </p:cNvPr>
              <p:cNvSpPr/>
              <p:nvPr/>
            </p:nvSpPr>
            <p:spPr>
              <a:xfrm>
                <a:off x="990600" y="6628342"/>
                <a:ext cx="1219200" cy="100067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9FE9B2E-CB9F-5195-D0CD-3C1F1E921648}"/>
                </a:ext>
              </a:extLst>
            </p:cNvPr>
            <p:cNvSpPr txBox="1"/>
            <p:nvPr/>
          </p:nvSpPr>
          <p:spPr>
            <a:xfrm>
              <a:off x="1219200" y="613459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atin typeface="2005_iannnnnMTV" panose="02000000000000000000" pitchFamily="2" charset="0"/>
                  <a:cs typeface="2005_iannnnnMTV" panose="02000000000000000000" pitchFamily="2" charset="0"/>
                </a:rPr>
                <a:t>5.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E746374-BB67-3F45-C66D-EBA03D203D42}"/>
                </a:ext>
              </a:extLst>
            </p:cNvPr>
            <p:cNvSpPr txBox="1"/>
            <p:nvPr/>
          </p:nvSpPr>
          <p:spPr>
            <a:xfrm>
              <a:off x="2324100" y="6335617"/>
              <a:ext cx="518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ผลต่อเนื่องของกระบวนการซื้อ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35FB253-43AC-4D11-583A-8212B801E3CC}"/>
              </a:ext>
            </a:extLst>
          </p:cNvPr>
          <p:cNvGrpSpPr/>
          <p:nvPr/>
        </p:nvGrpSpPr>
        <p:grpSpPr>
          <a:xfrm>
            <a:off x="-2057400" y="175174"/>
            <a:ext cx="16664345" cy="1650781"/>
            <a:chOff x="-2290070" y="190500"/>
            <a:chExt cx="16664345" cy="1650781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500A35A5-7CC7-75BC-B563-B9EE64B54693}"/>
                </a:ext>
              </a:extLst>
            </p:cNvPr>
            <p:cNvSpPr/>
            <p:nvPr/>
          </p:nvSpPr>
          <p:spPr>
            <a:xfrm>
              <a:off x="-2290070" y="190500"/>
              <a:ext cx="16664345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B98A6776-DFCE-01C9-8CD5-3E1532135611}"/>
                </a:ext>
              </a:extLst>
            </p:cNvPr>
            <p:cNvSpPr txBox="1"/>
            <p:nvPr/>
          </p:nvSpPr>
          <p:spPr>
            <a:xfrm>
              <a:off x="2667000" y="460280"/>
              <a:ext cx="10255183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2.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ขั้นตอนของกระบวนการซื้อ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 rot="798969">
            <a:off x="-3285742" y="-4142964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18779" y="9141402"/>
            <a:ext cx="18725559" cy="1298729"/>
            <a:chOff x="0" y="0"/>
            <a:chExt cx="4931834" cy="342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1834" cy="342052"/>
            </a:xfrm>
            <a:custGeom>
              <a:avLst/>
              <a:gdLst/>
              <a:ahLst/>
              <a:cxnLst/>
              <a:rect l="l" t="t" r="r" b="b"/>
              <a:pathLst>
                <a:path w="4931834" h="342052">
                  <a:moveTo>
                    <a:pt x="0" y="0"/>
                  </a:moveTo>
                  <a:lnTo>
                    <a:pt x="4931834" y="0"/>
                  </a:lnTo>
                  <a:lnTo>
                    <a:pt x="493183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1834" cy="380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85234" y="3474556"/>
            <a:ext cx="1093982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1.</a:t>
            </a:r>
            <a:r>
              <a:rPr lang="th-TH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 การตระหนักถึงปัญหา</a:t>
            </a:r>
            <a:endParaRPr lang="en-US" sz="3200" dirty="0">
              <a:solidFill>
                <a:srgbClr val="002060"/>
              </a:solidFill>
              <a:latin typeface="Opun Mai Bold"/>
              <a:ea typeface="Opun Mai Bold"/>
              <a:cs typeface="Opun Mai Bold"/>
              <a:sym typeface="Opun Mai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56205" y="4494047"/>
            <a:ext cx="1093982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2.</a:t>
            </a:r>
            <a:r>
              <a:rPr lang="th-TH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 การหาข้อมูล</a:t>
            </a:r>
            <a:endParaRPr lang="en-US" sz="3200" dirty="0">
              <a:solidFill>
                <a:srgbClr val="002060"/>
              </a:solidFill>
              <a:latin typeface="Opun Mai Bold"/>
              <a:ea typeface="Opun Mai Bold"/>
              <a:cs typeface="Opun Mai Bold"/>
              <a:sym typeface="Opun Ma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154853" y="9421299"/>
            <a:ext cx="4321543" cy="5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3"/>
              </a:lnSpc>
            </a:pPr>
            <a:r>
              <a:rPr lang="en-US" sz="3445">
                <a:solidFill>
                  <a:srgbClr val="FFFFFF"/>
                </a:solidFill>
                <a:latin typeface="Opun Semi-Bold"/>
                <a:ea typeface="Opun Semi-Bold"/>
                <a:cs typeface="Opun Semi-Bold"/>
                <a:sym typeface="Opun Semi-Bold"/>
              </a:rPr>
              <a:t>@REALLYGREATSITE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868079" y="1028700"/>
            <a:ext cx="3694439" cy="2022892"/>
          </a:xfrm>
          <a:custGeom>
            <a:avLst/>
            <a:gdLst/>
            <a:ahLst/>
            <a:cxnLst/>
            <a:rect l="l" t="t" r="r" b="b"/>
            <a:pathLst>
              <a:path w="3694439" h="2022892">
                <a:moveTo>
                  <a:pt x="0" y="0"/>
                </a:moveTo>
                <a:lnTo>
                  <a:pt x="3694439" y="0"/>
                </a:lnTo>
                <a:lnTo>
                  <a:pt x="3694439" y="2022892"/>
                </a:lnTo>
                <a:lnTo>
                  <a:pt x="0" y="202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flipH="1" flipV="1">
            <a:off x="2286000" y="3446101"/>
            <a:ext cx="0" cy="4973281"/>
          </a:xfrm>
          <a:prstGeom prst="line">
            <a:avLst/>
          </a:prstGeom>
          <a:ln w="12382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2FD69AC9-3B03-250F-2259-0C0809E17DA8}"/>
              </a:ext>
            </a:extLst>
          </p:cNvPr>
          <p:cNvSpPr txBox="1"/>
          <p:nvPr/>
        </p:nvSpPr>
        <p:spPr>
          <a:xfrm>
            <a:off x="1829049" y="2197178"/>
            <a:ext cx="914375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th-TH" sz="4800" b="1" dirty="0">
                <a:latin typeface="TH Sarabun New" panose="020B0500040200020003" pitchFamily="34" charset="-34"/>
                <a:ea typeface="Open Sans Extra Bold"/>
                <a:cs typeface="TH Sarabun New" panose="020B0500040200020003" pitchFamily="34" charset="-34"/>
                <a:sym typeface="Open Sans Extra Bold"/>
              </a:rPr>
              <a:t>กระบวนการซื้อของผู้บริโภค ประกอบด้วย </a:t>
            </a:r>
            <a:r>
              <a:rPr lang="en-US" sz="4800" b="1" dirty="0">
                <a:latin typeface="TH Sarabun New" panose="020B0500040200020003" pitchFamily="34" charset="-34"/>
                <a:ea typeface="Open Sans Extra Bold"/>
                <a:cs typeface="TH Sarabun New" panose="020B0500040200020003" pitchFamily="34" charset="-34"/>
                <a:sym typeface="Open Sans Extra Bold"/>
              </a:rPr>
              <a:t>5</a:t>
            </a:r>
            <a:r>
              <a:rPr lang="th-TH" sz="4800" b="1" dirty="0">
                <a:latin typeface="TH Sarabun New" panose="020B0500040200020003" pitchFamily="34" charset="-34"/>
                <a:ea typeface="Open Sans Extra Bold"/>
                <a:cs typeface="TH Sarabun New" panose="020B0500040200020003" pitchFamily="34" charset="-34"/>
                <a:sym typeface="Open Sans Extra Bold"/>
              </a:rPr>
              <a:t> ขั้นตอน</a:t>
            </a:r>
            <a:endParaRPr lang="en-US" sz="4800" b="1" dirty="0">
              <a:latin typeface="TH Sarabun New" panose="020B0500040200020003" pitchFamily="34" charset="-34"/>
              <a:ea typeface="Open Sans Extra Bold"/>
              <a:cs typeface="TH Sarabun New" panose="020B0500040200020003" pitchFamily="34" charset="-34"/>
              <a:sym typeface="Open Sans Extra Bold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EB0876E8-ACD3-67E9-3D37-645A3CB897E5}"/>
              </a:ext>
            </a:extLst>
          </p:cNvPr>
          <p:cNvSpPr txBox="1"/>
          <p:nvPr/>
        </p:nvSpPr>
        <p:spPr>
          <a:xfrm>
            <a:off x="3088863" y="5557653"/>
            <a:ext cx="1093982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3.</a:t>
            </a:r>
            <a:r>
              <a:rPr lang="th-TH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 การประเมินทางเลือก</a:t>
            </a:r>
            <a:endParaRPr lang="en-US" sz="3200" dirty="0">
              <a:solidFill>
                <a:srgbClr val="002060"/>
              </a:solidFill>
              <a:latin typeface="Opun Mai Bold"/>
              <a:ea typeface="Opun Mai Bold"/>
              <a:cs typeface="Opun Mai Bold"/>
              <a:sym typeface="Opun Mai Bold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8EAA8521-4341-7E59-C087-183C4838095B}"/>
              </a:ext>
            </a:extLst>
          </p:cNvPr>
          <p:cNvSpPr txBox="1"/>
          <p:nvPr/>
        </p:nvSpPr>
        <p:spPr>
          <a:xfrm>
            <a:off x="3085234" y="6694115"/>
            <a:ext cx="1093982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4. </a:t>
            </a:r>
            <a:r>
              <a:rPr lang="th-TH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การตัดสินใจซื้อ</a:t>
            </a:r>
            <a:endParaRPr lang="en-US" sz="3200" dirty="0">
              <a:solidFill>
                <a:srgbClr val="002060"/>
              </a:solidFill>
              <a:latin typeface="Opun Mai Bold"/>
              <a:ea typeface="Opun Mai Bold"/>
              <a:cs typeface="Opun Mai Bold"/>
              <a:sym typeface="Opun Mai Bold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AD52BF35-E1E0-3780-7981-706E4DE4C986}"/>
              </a:ext>
            </a:extLst>
          </p:cNvPr>
          <p:cNvSpPr txBox="1"/>
          <p:nvPr/>
        </p:nvSpPr>
        <p:spPr>
          <a:xfrm>
            <a:off x="3085234" y="7765358"/>
            <a:ext cx="1093982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5. </a:t>
            </a:r>
            <a:r>
              <a:rPr lang="th-TH" sz="3200" dirty="0">
                <a:solidFill>
                  <a:srgbClr val="002060"/>
                </a:solidFill>
                <a:latin typeface="Opun Mai Bold"/>
                <a:ea typeface="Opun Mai Bold"/>
                <a:cs typeface="Opun Mai Bold"/>
                <a:sym typeface="Opun Mai Bold"/>
              </a:rPr>
              <a:t>การประเมินผลหลังการซื้อ</a:t>
            </a:r>
            <a:endParaRPr lang="en-US" sz="3200" dirty="0">
              <a:solidFill>
                <a:srgbClr val="002060"/>
              </a:solidFill>
              <a:latin typeface="Opun Mai Bold"/>
              <a:ea typeface="Opun Mai Bold"/>
              <a:cs typeface="Opun Mai Bold"/>
              <a:sym typeface="Opun Ma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209110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2383300" y="33526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0" y="0"/>
                </a:moveTo>
                <a:lnTo>
                  <a:pt x="4956963" y="0"/>
                </a:lnTo>
                <a:lnTo>
                  <a:pt x="4956963" y="3028254"/>
                </a:lnTo>
                <a:lnTo>
                  <a:pt x="0" y="302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154853" y="9421299"/>
            <a:ext cx="4321543" cy="5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3"/>
              </a:lnSpc>
            </a:pPr>
            <a:r>
              <a:rPr lang="en-US" sz="3445">
                <a:solidFill>
                  <a:srgbClr val="FFFFFF"/>
                </a:solidFill>
                <a:latin typeface="Opun Semi-Bold"/>
                <a:ea typeface="Opun Semi-Bold"/>
                <a:cs typeface="Opun Semi-Bold"/>
                <a:sym typeface="Opun Semi-Bold"/>
              </a:rPr>
              <a:t>@REALLYGREATSITE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1371600" y="2247900"/>
            <a:ext cx="0" cy="1650781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9F78F1-3F5E-E9D8-2FA3-662DF3A4837D}"/>
              </a:ext>
            </a:extLst>
          </p:cNvPr>
          <p:cNvGrpSpPr/>
          <p:nvPr/>
        </p:nvGrpSpPr>
        <p:grpSpPr>
          <a:xfrm>
            <a:off x="-2057400" y="175174"/>
            <a:ext cx="19652464" cy="1650781"/>
            <a:chOff x="-2290070" y="190500"/>
            <a:chExt cx="19652464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768B913F-1410-0433-25B7-CD8F5EE2A0E9}"/>
                </a:ext>
              </a:extLst>
            </p:cNvPr>
            <p:cNvSpPr/>
            <p:nvPr/>
          </p:nvSpPr>
          <p:spPr>
            <a:xfrm>
              <a:off x="-2290070" y="190500"/>
              <a:ext cx="19652464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95CC8E7C-4439-5DA1-53B4-5228633663D2}"/>
                </a:ext>
              </a:extLst>
            </p:cNvPr>
            <p:cNvSpPr txBox="1"/>
            <p:nvPr/>
          </p:nvSpPr>
          <p:spPr>
            <a:xfrm>
              <a:off x="460266" y="441297"/>
              <a:ext cx="15537664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3.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ปัจจัยที่มีผลต่อการตัดสินใจซื้อของผู้บริโภค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19" name="TextBox 9">
            <a:extLst>
              <a:ext uri="{FF2B5EF4-FFF2-40B4-BE49-F238E27FC236}">
                <a16:creationId xmlns:a16="http://schemas.microsoft.com/office/drawing/2014/main" id="{848BE8D1-3BB3-9B58-8737-009244A77297}"/>
              </a:ext>
            </a:extLst>
          </p:cNvPr>
          <p:cNvSpPr txBox="1"/>
          <p:nvPr/>
        </p:nvSpPr>
        <p:spPr>
          <a:xfrm>
            <a:off x="1752600" y="2426358"/>
            <a:ext cx="111440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th-TH" sz="4400" dirty="0">
                <a:latin typeface="TH Sarabun New" panose="020B0500040200020003" pitchFamily="34" charset="-34"/>
                <a:ea typeface="Open Sans Extra Bold"/>
                <a:cs typeface="TH Sarabun New" panose="020B0500040200020003" pitchFamily="34" charset="-34"/>
                <a:sym typeface="Open Sans Extra Bold"/>
              </a:rPr>
              <a:t>	</a:t>
            </a:r>
            <a:r>
              <a:rPr lang="th-TH" sz="4400" b="1" dirty="0">
                <a:latin typeface="TH Sarabun New" panose="020B0500040200020003" pitchFamily="34" charset="-34"/>
                <a:ea typeface="Open Sans Extra Bold"/>
                <a:cs typeface="TH Sarabun New" panose="020B0500040200020003" pitchFamily="34" charset="-34"/>
                <a:sym typeface="Open Sans Extra Bold"/>
              </a:rPr>
              <a:t>การตัดสินใจซื้อของผู้บริโภคได้รับอิทธิพลจากปัจจัยทางวัฒนธรรม สังคม จิตวิทยา ปัจจัยระดับบุคคล สถานการณ์ และเทคโนโลยี</a:t>
            </a:r>
            <a:endParaRPr lang="en-US" sz="4400" b="1" dirty="0">
              <a:latin typeface="TH Sarabun New" panose="020B0500040200020003" pitchFamily="34" charset="-34"/>
              <a:ea typeface="Open Sans Extra Bold"/>
              <a:cs typeface="TH Sarabun New" panose="020B0500040200020003" pitchFamily="34" charset="-34"/>
              <a:sym typeface="Open Sans Extra Bold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19E4B4-BDE4-5A5E-8AC9-9FDE7C53D836}"/>
              </a:ext>
            </a:extLst>
          </p:cNvPr>
          <p:cNvGrpSpPr/>
          <p:nvPr/>
        </p:nvGrpSpPr>
        <p:grpSpPr>
          <a:xfrm>
            <a:off x="1016149" y="4121975"/>
            <a:ext cx="11402164" cy="6454289"/>
            <a:chOff x="1295400" y="3472593"/>
            <a:chExt cx="11402164" cy="6454289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C3ECF64-8FB6-6151-57E2-EA0C94DB5EDB}"/>
                </a:ext>
              </a:extLst>
            </p:cNvPr>
            <p:cNvSpPr/>
            <p:nvPr/>
          </p:nvSpPr>
          <p:spPr>
            <a:xfrm>
              <a:off x="1295400" y="9215525"/>
              <a:ext cx="11402164" cy="711357"/>
            </a:xfrm>
            <a:prstGeom prst="rect">
              <a:avLst/>
            </a:prstGeom>
            <a:blipFill>
              <a:blip r:embed="rId8"/>
              <a:stretch>
                <a:fillRect t="-216567"/>
              </a:stretch>
            </a:blipFill>
          </p:spPr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CF365B4-31F2-57F2-6C17-9678BBC97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" r="-17846"/>
            <a:stretch/>
          </p:blipFill>
          <p:spPr>
            <a:xfrm>
              <a:off x="2209800" y="3472593"/>
              <a:ext cx="10217193" cy="5770091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2996239-900F-6353-FFAC-995EAEA0E89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228"/>
          <a:stretch/>
        </p:blipFill>
        <p:spPr>
          <a:xfrm>
            <a:off x="11651452" y="3103466"/>
            <a:ext cx="7001061" cy="3914648"/>
          </a:xfrm>
          <a:prstGeom prst="parallelogram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1661">
            <a:off x="14402041" y="-1042983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0" y="0"/>
                </a:moveTo>
                <a:lnTo>
                  <a:pt x="9779417" y="0"/>
                </a:lnTo>
                <a:lnTo>
                  <a:pt x="9779417" y="11204701"/>
                </a:lnTo>
                <a:lnTo>
                  <a:pt x="0" y="1120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1661" flipH="1" flipV="1">
            <a:off x="4804997" y="97197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9779417" y="11204700"/>
                </a:moveTo>
                <a:lnTo>
                  <a:pt x="0" y="11204700"/>
                </a:lnTo>
                <a:lnTo>
                  <a:pt x="0" y="0"/>
                </a:lnTo>
                <a:lnTo>
                  <a:pt x="9779417" y="0"/>
                </a:lnTo>
                <a:lnTo>
                  <a:pt x="9779417" y="11204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34662" y="-83854"/>
            <a:ext cx="5968005" cy="3267784"/>
          </a:xfrm>
          <a:custGeom>
            <a:avLst/>
            <a:gdLst/>
            <a:ahLst/>
            <a:cxnLst/>
            <a:rect l="l" t="t" r="r" b="b"/>
            <a:pathLst>
              <a:path w="5968005" h="3267784">
                <a:moveTo>
                  <a:pt x="5968005" y="0"/>
                </a:moveTo>
                <a:lnTo>
                  <a:pt x="0" y="0"/>
                </a:lnTo>
                <a:lnTo>
                  <a:pt x="0" y="3267783"/>
                </a:lnTo>
                <a:lnTo>
                  <a:pt x="5968005" y="3267783"/>
                </a:lnTo>
                <a:lnTo>
                  <a:pt x="5968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AA089D-0137-B28A-03C4-F48E679020F7}"/>
              </a:ext>
            </a:extLst>
          </p:cNvPr>
          <p:cNvGrpSpPr/>
          <p:nvPr/>
        </p:nvGrpSpPr>
        <p:grpSpPr>
          <a:xfrm>
            <a:off x="1162903" y="2476500"/>
            <a:ext cx="4203375" cy="2928620"/>
            <a:chOff x="1162903" y="2366523"/>
            <a:chExt cx="4203375" cy="2928620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896239E-B3F4-E5CD-8F8C-58AD29516B72}"/>
                </a:ext>
              </a:extLst>
            </p:cNvPr>
            <p:cNvSpPr/>
            <p:nvPr/>
          </p:nvSpPr>
          <p:spPr>
            <a:xfrm>
              <a:off x="1162903" y="2366523"/>
              <a:ext cx="4203375" cy="2928620"/>
            </a:xfrm>
            <a:custGeom>
              <a:avLst/>
              <a:gdLst/>
              <a:ahLst/>
              <a:cxnLst/>
              <a:rect l="l" t="t" r="r" b="b"/>
              <a:pathLst>
                <a:path w="1416547" h="2013207">
                  <a:moveTo>
                    <a:pt x="46046" y="0"/>
                  </a:moveTo>
                  <a:lnTo>
                    <a:pt x="1370502" y="0"/>
                  </a:lnTo>
                  <a:cubicBezTo>
                    <a:pt x="1382714" y="0"/>
                    <a:pt x="1394426" y="4851"/>
                    <a:pt x="1403061" y="13487"/>
                  </a:cubicBezTo>
                  <a:cubicBezTo>
                    <a:pt x="1411696" y="22122"/>
                    <a:pt x="1416547" y="33834"/>
                    <a:pt x="1416547" y="46046"/>
                  </a:cubicBezTo>
                  <a:lnTo>
                    <a:pt x="1416547" y="1967161"/>
                  </a:lnTo>
                  <a:cubicBezTo>
                    <a:pt x="1416547" y="1979373"/>
                    <a:pt x="1411696" y="1991085"/>
                    <a:pt x="1403061" y="1999720"/>
                  </a:cubicBezTo>
                  <a:cubicBezTo>
                    <a:pt x="1394426" y="2008356"/>
                    <a:pt x="1382714" y="2013207"/>
                    <a:pt x="1370502" y="2013207"/>
                  </a:cubicBezTo>
                  <a:lnTo>
                    <a:pt x="46046" y="2013207"/>
                  </a:lnTo>
                  <a:cubicBezTo>
                    <a:pt x="33834" y="2013207"/>
                    <a:pt x="22122" y="2008356"/>
                    <a:pt x="13487" y="1999720"/>
                  </a:cubicBezTo>
                  <a:cubicBezTo>
                    <a:pt x="4851" y="1991085"/>
                    <a:pt x="0" y="1979373"/>
                    <a:pt x="0" y="1967161"/>
                  </a:cubicBezTo>
                  <a:lnTo>
                    <a:pt x="0" y="46046"/>
                  </a:lnTo>
                  <a:cubicBezTo>
                    <a:pt x="0" y="33834"/>
                    <a:pt x="4851" y="22122"/>
                    <a:pt x="13487" y="13487"/>
                  </a:cubicBezTo>
                  <a:cubicBezTo>
                    <a:pt x="22122" y="4851"/>
                    <a:pt x="33834" y="0"/>
                    <a:pt x="46046" y="0"/>
                  </a:cubicBezTo>
                  <a:close/>
                </a:path>
              </a:pathLst>
            </a:custGeom>
            <a:solidFill>
              <a:srgbClr val="FDFDFD"/>
            </a:solidFill>
            <a:ln w="38100" cap="rnd">
              <a:solidFill>
                <a:srgbClr val="145DA0"/>
              </a:solidFill>
              <a:prstDash val="solid"/>
              <a:round/>
            </a:ln>
          </p:spPr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70D6395B-B53F-A84B-F287-664C34F7EFB2}"/>
                </a:ext>
              </a:extLst>
            </p:cNvPr>
            <p:cNvSpPr/>
            <p:nvPr/>
          </p:nvSpPr>
          <p:spPr>
            <a:xfrm>
              <a:off x="2265616" y="2606005"/>
              <a:ext cx="1768296" cy="1768296"/>
            </a:xfrm>
            <a:custGeom>
              <a:avLst/>
              <a:gdLst/>
              <a:ahLst/>
              <a:cxnLst/>
              <a:rect l="l" t="t" r="r" b="b"/>
              <a:pathLst>
                <a:path w="1768296" h="1768296">
                  <a:moveTo>
                    <a:pt x="0" y="0"/>
                  </a:moveTo>
                  <a:lnTo>
                    <a:pt x="1768296" y="0"/>
                  </a:lnTo>
                  <a:lnTo>
                    <a:pt x="1768296" y="1768296"/>
                  </a:lnTo>
                  <a:lnTo>
                    <a:pt x="0" y="1768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B03BC50E-6751-2254-AA40-A7005BCC6526}"/>
                </a:ext>
              </a:extLst>
            </p:cNvPr>
            <p:cNvSpPr txBox="1"/>
            <p:nvPr/>
          </p:nvSpPr>
          <p:spPr>
            <a:xfrm>
              <a:off x="1519094" y="4509309"/>
              <a:ext cx="3490991" cy="439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6"/>
                </a:lnSpc>
                <a:spcBef>
                  <a:spcPct val="0"/>
                </a:spcBef>
              </a:pPr>
              <a:r>
                <a:rPr lang="en-US" sz="2433" dirty="0">
                  <a:solidFill>
                    <a:srgbClr val="145DA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IT consulting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DDE777F-A3C9-AB66-3259-D9C12D76F2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59" y="6066412"/>
            <a:ext cx="4369562" cy="291304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CCE4926-284D-37A2-85D8-434F13BC9506}"/>
              </a:ext>
            </a:extLst>
          </p:cNvPr>
          <p:cNvGrpSpPr/>
          <p:nvPr/>
        </p:nvGrpSpPr>
        <p:grpSpPr>
          <a:xfrm>
            <a:off x="8229600" y="2644364"/>
            <a:ext cx="8895497" cy="5218226"/>
            <a:chOff x="8229600" y="2534387"/>
            <a:chExt cx="8895497" cy="521822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024724C-BE15-3766-920B-7515CE81A3C8}"/>
                </a:ext>
              </a:extLst>
            </p:cNvPr>
            <p:cNvSpPr/>
            <p:nvPr/>
          </p:nvSpPr>
          <p:spPr>
            <a:xfrm>
              <a:off x="8229600" y="2534387"/>
              <a:ext cx="8895497" cy="521822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/>
                <a:t>  </a:t>
              </a:r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</a:p>
            <a:p>
              <a:r>
                <a:rPr lang="th-TH" sz="4400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เป็นความเชื่อที่คนในสังคมปฏิบัติตามร่วมกันมาเป็นระยะเวลานาน เป็นแบบแผนของการปฏิบัติในลักษณะใดลักษณะหนึ่ง มีผลต่อการตัดสินใจซื้อของผู้บริโภค</a:t>
              </a:r>
              <a:endPara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7DAE40-A936-1C2B-8B12-3640AAE9A73C}"/>
                </a:ext>
              </a:extLst>
            </p:cNvPr>
            <p:cNvSpPr txBox="1"/>
            <p:nvPr/>
          </p:nvSpPr>
          <p:spPr>
            <a:xfrm>
              <a:off x="9396101" y="3166020"/>
              <a:ext cx="4286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ค่านิมยม</a:t>
              </a:r>
              <a:endParaRPr lang="en-US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7C427-0609-1CC6-DDBC-85D7CCBF7208}"/>
              </a:ext>
            </a:extLst>
          </p:cNvPr>
          <p:cNvGrpSpPr/>
          <p:nvPr/>
        </p:nvGrpSpPr>
        <p:grpSpPr>
          <a:xfrm>
            <a:off x="2085177" y="672381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786A575-9182-A5CB-56CB-9C338C220417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F295E2ED-8696-5376-A1CD-2B85DF6EF87C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1.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ปัจจัยทางวัฒนธรรม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50619" y="-2993491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-3604068" y="3205513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-3408979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99D629-5F24-7FC2-A96D-C3D28DF4C1E7}"/>
              </a:ext>
            </a:extLst>
          </p:cNvPr>
          <p:cNvSpPr/>
          <p:nvPr/>
        </p:nvSpPr>
        <p:spPr>
          <a:xfrm>
            <a:off x="7724810" y="1709994"/>
            <a:ext cx="2924198" cy="892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กลุ่มอ้างอิง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B6D330-F20B-C83E-55F6-02DA505AC318}"/>
              </a:ext>
            </a:extLst>
          </p:cNvPr>
          <p:cNvCxnSpPr>
            <a:cxnSpLocks/>
          </p:cNvCxnSpPr>
          <p:nvPr/>
        </p:nvCxnSpPr>
        <p:spPr>
          <a:xfrm>
            <a:off x="9296400" y="2601998"/>
            <a:ext cx="0" cy="2937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220B7F-A987-012F-D6EC-F934A32FB0B6}"/>
              </a:ext>
            </a:extLst>
          </p:cNvPr>
          <p:cNvCxnSpPr/>
          <p:nvPr/>
        </p:nvCxnSpPr>
        <p:spPr>
          <a:xfrm>
            <a:off x="4686300" y="2895787"/>
            <a:ext cx="922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6F904F-7E98-4C11-B61C-BCDF0486BF8B}"/>
              </a:ext>
            </a:extLst>
          </p:cNvPr>
          <p:cNvCxnSpPr>
            <a:cxnSpLocks/>
          </p:cNvCxnSpPr>
          <p:nvPr/>
        </p:nvCxnSpPr>
        <p:spPr>
          <a:xfrm>
            <a:off x="4686300" y="2895787"/>
            <a:ext cx="0" cy="2937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6AE488-8DFE-682E-DD56-6FCE265CDE34}"/>
              </a:ext>
            </a:extLst>
          </p:cNvPr>
          <p:cNvCxnSpPr>
            <a:cxnSpLocks/>
          </p:cNvCxnSpPr>
          <p:nvPr/>
        </p:nvCxnSpPr>
        <p:spPr>
          <a:xfrm>
            <a:off x="13906500" y="2895787"/>
            <a:ext cx="0" cy="2937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43285CD-7416-67F2-A5B0-E00959C42688}"/>
              </a:ext>
            </a:extLst>
          </p:cNvPr>
          <p:cNvSpPr/>
          <p:nvPr/>
        </p:nvSpPr>
        <p:spPr>
          <a:xfrm>
            <a:off x="3224201" y="3242744"/>
            <a:ext cx="2924198" cy="892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กลุ่มสมาชิก</a:t>
            </a:r>
            <a:endParaRPr lang="en-US" sz="4400" b="1" dirty="0">
              <a:solidFill>
                <a:schemeClr val="tx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96C90B-EE7A-7F7C-6FBF-010083F2DAD3}"/>
              </a:ext>
            </a:extLst>
          </p:cNvPr>
          <p:cNvSpPr/>
          <p:nvPr/>
        </p:nvSpPr>
        <p:spPr>
          <a:xfrm>
            <a:off x="12573000" y="3189576"/>
            <a:ext cx="3214442" cy="892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กลุ่มไม่เป็นสมาชิก</a:t>
            </a:r>
            <a:endParaRPr lang="en-US" sz="4400" b="1" dirty="0">
              <a:solidFill>
                <a:schemeClr val="tx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273CFD-47A2-6ACF-CFD0-EC63E10D1095}"/>
              </a:ext>
            </a:extLst>
          </p:cNvPr>
          <p:cNvCxnSpPr>
            <a:cxnSpLocks/>
          </p:cNvCxnSpPr>
          <p:nvPr/>
        </p:nvCxnSpPr>
        <p:spPr>
          <a:xfrm>
            <a:off x="4686300" y="4102939"/>
            <a:ext cx="0" cy="7575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867B57-0F7E-B1AA-2A0F-00F935E2BE0B}"/>
              </a:ext>
            </a:extLst>
          </p:cNvPr>
          <p:cNvCxnSpPr>
            <a:cxnSpLocks/>
          </p:cNvCxnSpPr>
          <p:nvPr/>
        </p:nvCxnSpPr>
        <p:spPr>
          <a:xfrm>
            <a:off x="13906500" y="4081580"/>
            <a:ext cx="0" cy="5285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E8575F-D4C7-C4C5-50A9-D6BCF19A3891}"/>
              </a:ext>
            </a:extLst>
          </p:cNvPr>
          <p:cNvCxnSpPr>
            <a:cxnSpLocks/>
          </p:cNvCxnSpPr>
          <p:nvPr/>
        </p:nvCxnSpPr>
        <p:spPr>
          <a:xfrm>
            <a:off x="2215503" y="4892278"/>
            <a:ext cx="4642497" cy="275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A65BFC-9609-5B88-C474-E6C053A2FFF3}"/>
              </a:ext>
            </a:extLst>
          </p:cNvPr>
          <p:cNvCxnSpPr>
            <a:cxnSpLocks/>
          </p:cNvCxnSpPr>
          <p:nvPr/>
        </p:nvCxnSpPr>
        <p:spPr>
          <a:xfrm>
            <a:off x="2215503" y="4902993"/>
            <a:ext cx="0" cy="2937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EEE7DA-A3AF-AED2-958D-9E1CF22870FD}"/>
              </a:ext>
            </a:extLst>
          </p:cNvPr>
          <p:cNvCxnSpPr>
            <a:cxnSpLocks/>
          </p:cNvCxnSpPr>
          <p:nvPr/>
        </p:nvCxnSpPr>
        <p:spPr>
          <a:xfrm>
            <a:off x="6858000" y="4904558"/>
            <a:ext cx="0" cy="2937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D0B923D-166F-965B-02D4-FAB904C1BFF4}"/>
              </a:ext>
            </a:extLst>
          </p:cNvPr>
          <p:cNvSpPr/>
          <p:nvPr/>
        </p:nvSpPr>
        <p:spPr>
          <a:xfrm>
            <a:off x="658029" y="5198347"/>
            <a:ext cx="3114948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กลุ่มสาม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ชิกห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ลักผู้ใกล้ชิด เช่น เพื่อนในกลุ่ม สมาชิกในครอบครัว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C20711-B132-C846-972D-0A1C2509F846}"/>
              </a:ext>
            </a:extLst>
          </p:cNvPr>
          <p:cNvSpPr/>
          <p:nvPr/>
        </p:nvSpPr>
        <p:spPr>
          <a:xfrm>
            <a:off x="5184266" y="5198347"/>
            <a:ext cx="3114948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กลุ่มสาม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ชิก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กลุ่มที่ปฏิสัมพันธ์กันแต่ไม่บ่อยนัก เช่น สมาชิกในสมาคมเดียวกัน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9C430F-266E-43BC-1EF6-0AAEEDBC59AD}"/>
              </a:ext>
            </a:extLst>
          </p:cNvPr>
          <p:cNvCxnSpPr>
            <a:cxnSpLocks/>
          </p:cNvCxnSpPr>
          <p:nvPr/>
        </p:nvCxnSpPr>
        <p:spPr>
          <a:xfrm>
            <a:off x="11644432" y="4624532"/>
            <a:ext cx="4642497" cy="275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491237-65E1-3134-CF05-9761817F8575}"/>
              </a:ext>
            </a:extLst>
          </p:cNvPr>
          <p:cNvCxnSpPr>
            <a:cxnSpLocks/>
          </p:cNvCxnSpPr>
          <p:nvPr/>
        </p:nvCxnSpPr>
        <p:spPr>
          <a:xfrm>
            <a:off x="11680718" y="4658504"/>
            <a:ext cx="0" cy="5640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AF0D7B-F705-8EC8-BC17-5E2CE19092D9}"/>
              </a:ext>
            </a:extLst>
          </p:cNvPr>
          <p:cNvCxnSpPr>
            <a:cxnSpLocks/>
          </p:cNvCxnSpPr>
          <p:nvPr/>
        </p:nvCxnSpPr>
        <p:spPr>
          <a:xfrm>
            <a:off x="16276390" y="4637788"/>
            <a:ext cx="10539" cy="5057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8F15A5F-1B4B-7B20-345C-34A48BAE45D0}"/>
              </a:ext>
            </a:extLst>
          </p:cNvPr>
          <p:cNvSpPr/>
          <p:nvPr/>
        </p:nvSpPr>
        <p:spPr>
          <a:xfrm>
            <a:off x="9786703" y="5258773"/>
            <a:ext cx="3822436" cy="44080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กลุ่มที่ปรารถนา กลุ่มที่ผู้บริโภคต้องการเข้าไปเกี่ยวข้องอยากเข้าไปเป็นสมาชิกด้วย จึงเลือกซื้อสินค้าเลียนแบบคนกลุ่มนั้น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D76430A-7E8B-FFC8-D674-86599D71F760}"/>
              </a:ext>
            </a:extLst>
          </p:cNvPr>
          <p:cNvSpPr/>
          <p:nvPr/>
        </p:nvSpPr>
        <p:spPr>
          <a:xfrm>
            <a:off x="13906500" y="5143500"/>
            <a:ext cx="4257221" cy="45233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กลุ่มที่ไม่ปรารถนา กลุ่มที่ผู้บริโภคไม่ต้องการเข้าไปเป็นสมาชิก ไม่ต้องการเข้าไปเกี่ยวข้องด้วย จึงเลือกซื้อสินค้าที่แตกต่างจากคนเหล่านั้น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0C4449-9FEB-D3C9-73DE-C44C0D5355DC}"/>
              </a:ext>
            </a:extLst>
          </p:cNvPr>
          <p:cNvGrpSpPr/>
          <p:nvPr/>
        </p:nvGrpSpPr>
        <p:grpSpPr>
          <a:xfrm>
            <a:off x="1203385" y="367858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1C7ECC3-1EBB-E16C-7883-1DD4050C02E6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1F773910-66CB-59A0-0303-767F124331F7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2.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ปัจจัยทางสังคม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33" grpId="0" animBg="1"/>
      <p:bldP spid="34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154524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F5F511-96E5-F2B5-48A5-280C63AACFD3}"/>
              </a:ext>
            </a:extLst>
          </p:cNvPr>
          <p:cNvGrpSpPr/>
          <p:nvPr/>
        </p:nvGrpSpPr>
        <p:grpSpPr>
          <a:xfrm>
            <a:off x="1395580" y="1780841"/>
            <a:ext cx="15581601" cy="1704819"/>
            <a:chOff x="1379884" y="1780841"/>
            <a:chExt cx="15581601" cy="170481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85E7AAE-86F9-361F-CF51-9304DF2C16F3}"/>
                </a:ext>
              </a:extLst>
            </p:cNvPr>
            <p:cNvGrpSpPr/>
            <p:nvPr/>
          </p:nvGrpSpPr>
          <p:grpSpPr>
            <a:xfrm>
              <a:off x="1379884" y="1780841"/>
              <a:ext cx="15307915" cy="1704819"/>
              <a:chOff x="1915083" y="1861693"/>
              <a:chExt cx="12953366" cy="144414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1FDA138-EBEC-1C7D-B535-B06F697BD38D}"/>
                  </a:ext>
                </a:extLst>
              </p:cNvPr>
              <p:cNvSpPr/>
              <p:nvPr/>
            </p:nvSpPr>
            <p:spPr>
              <a:xfrm>
                <a:off x="2514600" y="1866900"/>
                <a:ext cx="12353849" cy="13872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DD088A2-0EBB-C819-12C6-5CFE996DB816}"/>
                  </a:ext>
                </a:extLst>
              </p:cNvPr>
              <p:cNvGrpSpPr/>
              <p:nvPr/>
            </p:nvGrpSpPr>
            <p:grpSpPr>
              <a:xfrm>
                <a:off x="1915083" y="1861693"/>
                <a:ext cx="1371173" cy="1444149"/>
                <a:chOff x="1915083" y="1861693"/>
                <a:chExt cx="1371173" cy="1444149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F5F8A6B-2658-A3BC-4428-CF16FE83ADEE}"/>
                    </a:ext>
                  </a:extLst>
                </p:cNvPr>
                <p:cNvGrpSpPr/>
                <p:nvPr/>
              </p:nvGrpSpPr>
              <p:grpSpPr>
                <a:xfrm>
                  <a:off x="1915083" y="1861693"/>
                  <a:ext cx="1371173" cy="1444149"/>
                  <a:chOff x="3662507" y="3662581"/>
                  <a:chExt cx="1371173" cy="1444149"/>
                </a:xfrm>
              </p:grpSpPr>
              <p:sp>
                <p:nvSpPr>
                  <p:cNvPr id="28" name="Teardrop 27">
                    <a:extLst>
                      <a:ext uri="{FF2B5EF4-FFF2-40B4-BE49-F238E27FC236}">
                        <a16:creationId xmlns:a16="http://schemas.microsoft.com/office/drawing/2014/main" id="{CFA2C0DE-8B64-B396-BF1A-024F45960F4F}"/>
                      </a:ext>
                    </a:extLst>
                  </p:cNvPr>
                  <p:cNvSpPr/>
                  <p:nvPr/>
                </p:nvSpPr>
                <p:spPr>
                  <a:xfrm>
                    <a:off x="3685846" y="3662581"/>
                    <a:ext cx="1347834" cy="1444149"/>
                  </a:xfrm>
                  <a:prstGeom prst="teardrop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Teardrop 28">
                    <a:extLst>
                      <a:ext uri="{FF2B5EF4-FFF2-40B4-BE49-F238E27FC236}">
                        <a16:creationId xmlns:a16="http://schemas.microsoft.com/office/drawing/2014/main" id="{17DEBEA0-3A2F-5BF1-C552-D8CE133DBA3E}"/>
                      </a:ext>
                    </a:extLst>
                  </p:cNvPr>
                  <p:cNvSpPr/>
                  <p:nvPr/>
                </p:nvSpPr>
                <p:spPr>
                  <a:xfrm>
                    <a:off x="3662507" y="3793129"/>
                    <a:ext cx="1221055" cy="1183056"/>
                  </a:xfrm>
                  <a:prstGeom prst="teardrop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2BC3EB-8BC2-5CAB-2779-013A5ABC1BB0}"/>
                    </a:ext>
                  </a:extLst>
                </p:cNvPr>
                <p:cNvSpPr txBox="1"/>
                <p:nvPr/>
              </p:nvSpPr>
              <p:spPr>
                <a:xfrm>
                  <a:off x="2278531" y="1938646"/>
                  <a:ext cx="729357" cy="1225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800" b="1" dirty="0">
                      <a:latin typeface="2005_iannnnnMTV" panose="02000000000000000000" pitchFamily="2" charset="0"/>
                      <a:cs typeface="2005_iannnnnMTV" panose="02000000000000000000" pitchFamily="2" charset="0"/>
                    </a:rPr>
                    <a:t>1.</a:t>
                  </a: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0449E3-0B5D-2F7E-DD2C-D175071F177C}"/>
                </a:ext>
              </a:extLst>
            </p:cNvPr>
            <p:cNvSpPr txBox="1"/>
            <p:nvPr/>
          </p:nvSpPr>
          <p:spPr>
            <a:xfrm>
              <a:off x="3101370" y="1867208"/>
              <a:ext cx="138601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การรับรู้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รับรู้ด้วยประสาทสัมผัสทั้ง 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5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ได้แก่ การมองเห็น การดมกลิ่น การได้ยิน การสัมผัส และการรับรส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AED26D-5C87-47A0-75FF-22E18AECDF36}"/>
              </a:ext>
            </a:extLst>
          </p:cNvPr>
          <p:cNvGrpSpPr/>
          <p:nvPr/>
        </p:nvGrpSpPr>
        <p:grpSpPr>
          <a:xfrm>
            <a:off x="1353199" y="3825382"/>
            <a:ext cx="15565925" cy="1446550"/>
            <a:chOff x="1379884" y="1597070"/>
            <a:chExt cx="15565925" cy="247022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A7B6D01-31C2-FE59-5D1E-9ABA0A9C1B6F}"/>
                </a:ext>
              </a:extLst>
            </p:cNvPr>
            <p:cNvGrpSpPr/>
            <p:nvPr/>
          </p:nvGrpSpPr>
          <p:grpSpPr>
            <a:xfrm>
              <a:off x="1379884" y="1597070"/>
              <a:ext cx="15307915" cy="2470229"/>
              <a:chOff x="1915083" y="1706022"/>
              <a:chExt cx="12953366" cy="209252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B9126E-CBE7-32FA-9FC7-16047C1258D3}"/>
                  </a:ext>
                </a:extLst>
              </p:cNvPr>
              <p:cNvSpPr/>
              <p:nvPr/>
            </p:nvSpPr>
            <p:spPr>
              <a:xfrm>
                <a:off x="2514600" y="1866900"/>
                <a:ext cx="12353849" cy="17780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4AA204C-A4D9-899C-BB78-183314B00927}"/>
                  </a:ext>
                </a:extLst>
              </p:cNvPr>
              <p:cNvGrpSpPr/>
              <p:nvPr/>
            </p:nvGrpSpPr>
            <p:grpSpPr>
              <a:xfrm>
                <a:off x="1915083" y="1706022"/>
                <a:ext cx="1371173" cy="2092527"/>
                <a:chOff x="1915083" y="1706022"/>
                <a:chExt cx="1371173" cy="2092527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4E94D55-1578-3FFE-05A7-D477B2EF481B}"/>
                    </a:ext>
                  </a:extLst>
                </p:cNvPr>
                <p:cNvGrpSpPr/>
                <p:nvPr/>
              </p:nvGrpSpPr>
              <p:grpSpPr>
                <a:xfrm>
                  <a:off x="1915083" y="1861693"/>
                  <a:ext cx="1371173" cy="1792995"/>
                  <a:chOff x="3662507" y="3662581"/>
                  <a:chExt cx="1371173" cy="1792995"/>
                </a:xfrm>
              </p:grpSpPr>
              <p:sp>
                <p:nvSpPr>
                  <p:cNvPr id="37" name="Teardrop 36">
                    <a:extLst>
                      <a:ext uri="{FF2B5EF4-FFF2-40B4-BE49-F238E27FC236}">
                        <a16:creationId xmlns:a16="http://schemas.microsoft.com/office/drawing/2014/main" id="{7D35CA9F-7BC5-E56C-3D1C-4C439B6063F6}"/>
                      </a:ext>
                    </a:extLst>
                  </p:cNvPr>
                  <p:cNvSpPr/>
                  <p:nvPr/>
                </p:nvSpPr>
                <p:spPr>
                  <a:xfrm>
                    <a:off x="3685846" y="3662581"/>
                    <a:ext cx="1347834" cy="1792995"/>
                  </a:xfrm>
                  <a:prstGeom prst="teardrop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Teardrop 37">
                    <a:extLst>
                      <a:ext uri="{FF2B5EF4-FFF2-40B4-BE49-F238E27FC236}">
                        <a16:creationId xmlns:a16="http://schemas.microsoft.com/office/drawing/2014/main" id="{185E79BF-09D0-746C-583B-C1802CD3EA9C}"/>
                      </a:ext>
                    </a:extLst>
                  </p:cNvPr>
                  <p:cNvSpPr/>
                  <p:nvPr/>
                </p:nvSpPr>
                <p:spPr>
                  <a:xfrm>
                    <a:off x="3662507" y="3793129"/>
                    <a:ext cx="1221055" cy="1578600"/>
                  </a:xfrm>
                  <a:prstGeom prst="teardrop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9C655D1-A7A9-2344-3332-A3856D72DB24}"/>
                    </a:ext>
                  </a:extLst>
                </p:cNvPr>
                <p:cNvSpPr txBox="1"/>
                <p:nvPr/>
              </p:nvSpPr>
              <p:spPr>
                <a:xfrm>
                  <a:off x="2283009" y="1706022"/>
                  <a:ext cx="729357" cy="2092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800" b="1" dirty="0">
                      <a:latin typeface="2005_iannnnnMTV" panose="02000000000000000000" pitchFamily="2" charset="0"/>
                      <a:cs typeface="2005_iannnnnMTV" panose="02000000000000000000" pitchFamily="2" charset="0"/>
                    </a:rPr>
                    <a:t>2.</a:t>
                  </a:r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99BAF1-87BE-2F85-C8D5-3A967DFD03B7}"/>
                </a:ext>
              </a:extLst>
            </p:cNvPr>
            <p:cNvSpPr txBox="1"/>
            <p:nvPr/>
          </p:nvSpPr>
          <p:spPr>
            <a:xfrm>
              <a:off x="3085694" y="2086056"/>
              <a:ext cx="13860115" cy="131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แรงจูงใจ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แรงขับที่ก่อให้เกิดพฤติกรรมเพื่อให้ได้มาในสิ่งที่ต้องการหรือปรารถนา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7A854D-EB74-347B-FBC0-81068DF04333}"/>
              </a:ext>
            </a:extLst>
          </p:cNvPr>
          <p:cNvGrpSpPr/>
          <p:nvPr/>
        </p:nvGrpSpPr>
        <p:grpSpPr>
          <a:xfrm>
            <a:off x="1407465" y="5525871"/>
            <a:ext cx="15579420" cy="1462885"/>
            <a:chOff x="1379884" y="1655095"/>
            <a:chExt cx="15579420" cy="18305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EF6B0E4-F2A9-A821-742D-1A929DC78752}"/>
                </a:ext>
              </a:extLst>
            </p:cNvPr>
            <p:cNvGrpSpPr/>
            <p:nvPr/>
          </p:nvGrpSpPr>
          <p:grpSpPr>
            <a:xfrm>
              <a:off x="1379884" y="1655095"/>
              <a:ext cx="15307915" cy="1830565"/>
              <a:chOff x="1915083" y="1755174"/>
              <a:chExt cx="12953366" cy="15506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FF6AF2D-C169-D491-45B8-6537120181E4}"/>
                  </a:ext>
                </a:extLst>
              </p:cNvPr>
              <p:cNvSpPr/>
              <p:nvPr/>
            </p:nvSpPr>
            <p:spPr>
              <a:xfrm>
                <a:off x="2514600" y="1866900"/>
                <a:ext cx="12353849" cy="13872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FF0F1F2-5521-6441-44DF-7293F49A1B25}"/>
                  </a:ext>
                </a:extLst>
              </p:cNvPr>
              <p:cNvGrpSpPr/>
              <p:nvPr/>
            </p:nvGrpSpPr>
            <p:grpSpPr>
              <a:xfrm>
                <a:off x="1915083" y="1755174"/>
                <a:ext cx="1371173" cy="1550668"/>
                <a:chOff x="1915083" y="1755174"/>
                <a:chExt cx="1371173" cy="1550668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BE53A694-7F43-0AD9-C65B-5110B4738302}"/>
                    </a:ext>
                  </a:extLst>
                </p:cNvPr>
                <p:cNvGrpSpPr/>
                <p:nvPr/>
              </p:nvGrpSpPr>
              <p:grpSpPr>
                <a:xfrm>
                  <a:off x="1915083" y="1861693"/>
                  <a:ext cx="1371173" cy="1444149"/>
                  <a:chOff x="3662507" y="3662581"/>
                  <a:chExt cx="1371173" cy="1444149"/>
                </a:xfrm>
              </p:grpSpPr>
              <p:sp>
                <p:nvSpPr>
                  <p:cNvPr id="46" name="Teardrop 45">
                    <a:extLst>
                      <a:ext uri="{FF2B5EF4-FFF2-40B4-BE49-F238E27FC236}">
                        <a16:creationId xmlns:a16="http://schemas.microsoft.com/office/drawing/2014/main" id="{725EC231-6687-A0AB-547F-6F5AE59FA4DA}"/>
                      </a:ext>
                    </a:extLst>
                  </p:cNvPr>
                  <p:cNvSpPr/>
                  <p:nvPr/>
                </p:nvSpPr>
                <p:spPr>
                  <a:xfrm>
                    <a:off x="3685846" y="3662581"/>
                    <a:ext cx="1347834" cy="1444149"/>
                  </a:xfrm>
                  <a:prstGeom prst="teardrop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Teardrop 46">
                    <a:extLst>
                      <a:ext uri="{FF2B5EF4-FFF2-40B4-BE49-F238E27FC236}">
                        <a16:creationId xmlns:a16="http://schemas.microsoft.com/office/drawing/2014/main" id="{FB18B949-A9AE-F310-FE44-AADE601CA4B8}"/>
                      </a:ext>
                    </a:extLst>
                  </p:cNvPr>
                  <p:cNvSpPr/>
                  <p:nvPr/>
                </p:nvSpPr>
                <p:spPr>
                  <a:xfrm>
                    <a:off x="3662507" y="3793129"/>
                    <a:ext cx="1221055" cy="1183056"/>
                  </a:xfrm>
                  <a:prstGeom prst="teardrop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9A802A0-FCCD-465D-FB36-F8E67585E94A}"/>
                    </a:ext>
                  </a:extLst>
                </p:cNvPr>
                <p:cNvSpPr txBox="1"/>
                <p:nvPr/>
              </p:nvSpPr>
              <p:spPr>
                <a:xfrm>
                  <a:off x="2307093" y="1755174"/>
                  <a:ext cx="729357" cy="1533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800" b="1" dirty="0">
                      <a:latin typeface="2005_iannnnnMTV" panose="02000000000000000000" pitchFamily="2" charset="0"/>
                      <a:cs typeface="2005_iannnnnMTV" panose="02000000000000000000" pitchFamily="2" charset="0"/>
                    </a:rPr>
                    <a:t>3.</a:t>
                  </a:r>
                </a:p>
              </p:txBody>
            </p: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4723C8-1595-0186-E30A-73F2DFB0C7AA}"/>
                </a:ext>
              </a:extLst>
            </p:cNvPr>
            <p:cNvSpPr txBox="1"/>
            <p:nvPr/>
          </p:nvSpPr>
          <p:spPr>
            <a:xfrm>
              <a:off x="3099189" y="2071626"/>
              <a:ext cx="13860115" cy="96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rgbClr val="FF0000"/>
                  </a:solidFill>
                  <a:latin typeface="Terrence" pitchFamily="2" charset="0"/>
                </a:rPr>
                <a:t>การเรียนรู้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บุคคลได้รับความรู้และประสบการณ์โดยการเรียนรู้ประสบการณ์ตรงของตนเอง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72C2C82-FF82-93E8-0ECE-4946C7513FDD}"/>
              </a:ext>
            </a:extLst>
          </p:cNvPr>
          <p:cNvGrpSpPr/>
          <p:nvPr/>
        </p:nvGrpSpPr>
        <p:grpSpPr>
          <a:xfrm>
            <a:off x="1435046" y="7258910"/>
            <a:ext cx="15581601" cy="1704819"/>
            <a:chOff x="1379884" y="1780841"/>
            <a:chExt cx="15581601" cy="170481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B64D4D7-085E-872C-91D0-4FB6B78E551F}"/>
                </a:ext>
              </a:extLst>
            </p:cNvPr>
            <p:cNvGrpSpPr/>
            <p:nvPr/>
          </p:nvGrpSpPr>
          <p:grpSpPr>
            <a:xfrm>
              <a:off x="1379884" y="1780841"/>
              <a:ext cx="15307915" cy="1704819"/>
              <a:chOff x="1915083" y="1861693"/>
              <a:chExt cx="12953366" cy="144414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D39E5B2-813F-C65B-1D20-62D233228070}"/>
                  </a:ext>
                </a:extLst>
              </p:cNvPr>
              <p:cNvSpPr/>
              <p:nvPr/>
            </p:nvSpPr>
            <p:spPr>
              <a:xfrm>
                <a:off x="2514600" y="1866900"/>
                <a:ext cx="12353849" cy="13872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CFF26DA-CDDD-6986-BA76-82B9EC186DDA}"/>
                  </a:ext>
                </a:extLst>
              </p:cNvPr>
              <p:cNvGrpSpPr/>
              <p:nvPr/>
            </p:nvGrpSpPr>
            <p:grpSpPr>
              <a:xfrm>
                <a:off x="1915083" y="1861693"/>
                <a:ext cx="1371173" cy="1444149"/>
                <a:chOff x="1915083" y="1861693"/>
                <a:chExt cx="1371173" cy="1444149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A5893B74-DB06-F37E-6CC4-969FA5890EDA}"/>
                    </a:ext>
                  </a:extLst>
                </p:cNvPr>
                <p:cNvGrpSpPr/>
                <p:nvPr/>
              </p:nvGrpSpPr>
              <p:grpSpPr>
                <a:xfrm>
                  <a:off x="1915083" y="1861693"/>
                  <a:ext cx="1371173" cy="1444149"/>
                  <a:chOff x="3662507" y="3662581"/>
                  <a:chExt cx="1371173" cy="1444149"/>
                </a:xfrm>
              </p:grpSpPr>
              <p:sp>
                <p:nvSpPr>
                  <p:cNvPr id="55" name="Teardrop 54">
                    <a:extLst>
                      <a:ext uri="{FF2B5EF4-FFF2-40B4-BE49-F238E27FC236}">
                        <a16:creationId xmlns:a16="http://schemas.microsoft.com/office/drawing/2014/main" id="{C66F2A95-992D-EB43-D8F9-A05B1BB3E1F0}"/>
                      </a:ext>
                    </a:extLst>
                  </p:cNvPr>
                  <p:cNvSpPr/>
                  <p:nvPr/>
                </p:nvSpPr>
                <p:spPr>
                  <a:xfrm>
                    <a:off x="3685846" y="3662581"/>
                    <a:ext cx="1347834" cy="1444149"/>
                  </a:xfrm>
                  <a:prstGeom prst="teardrop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Teardrop 55">
                    <a:extLst>
                      <a:ext uri="{FF2B5EF4-FFF2-40B4-BE49-F238E27FC236}">
                        <a16:creationId xmlns:a16="http://schemas.microsoft.com/office/drawing/2014/main" id="{4CDBF584-94FB-B99E-F103-261AA7A2A34D}"/>
                      </a:ext>
                    </a:extLst>
                  </p:cNvPr>
                  <p:cNvSpPr/>
                  <p:nvPr/>
                </p:nvSpPr>
                <p:spPr>
                  <a:xfrm>
                    <a:off x="3662507" y="3793129"/>
                    <a:ext cx="1221055" cy="1183056"/>
                  </a:xfrm>
                  <a:prstGeom prst="teardrop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9C7235E-9FBA-5DE9-3868-E25FA8D768EC}"/>
                    </a:ext>
                  </a:extLst>
                </p:cNvPr>
                <p:cNvSpPr txBox="1"/>
                <p:nvPr/>
              </p:nvSpPr>
              <p:spPr>
                <a:xfrm>
                  <a:off x="2278531" y="1938646"/>
                  <a:ext cx="729357" cy="1225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800" b="1" dirty="0">
                      <a:latin typeface="2005_iannnnnMTV" panose="02000000000000000000" pitchFamily="2" charset="0"/>
                      <a:cs typeface="2005_iannnnnMTV" panose="02000000000000000000" pitchFamily="2" charset="0"/>
                    </a:rPr>
                    <a:t>4.</a:t>
                  </a:r>
                </a:p>
              </p:txBody>
            </p:sp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1DC4A4-5DEE-755B-2929-35EF3933936C}"/>
                </a:ext>
              </a:extLst>
            </p:cNvPr>
            <p:cNvSpPr txBox="1"/>
            <p:nvPr/>
          </p:nvSpPr>
          <p:spPr>
            <a:xfrm>
              <a:off x="3101370" y="1867208"/>
              <a:ext cx="138601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rgbClr val="FF0000"/>
                  </a:solidFill>
                  <a:latin typeface="Terrence" pitchFamily="2" charset="0"/>
                </a:rPr>
                <a:t>ความเชื่อและทัศนคติ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เป็นแบบแผนของความรู้ที่บุคคลแต่ละคนเชื่อว่าเป็นความจริงในโลกของผู้นั้น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949B75-90D0-5123-C53A-CB635D0B26CF}"/>
              </a:ext>
            </a:extLst>
          </p:cNvPr>
          <p:cNvGrpSpPr/>
          <p:nvPr/>
        </p:nvGrpSpPr>
        <p:grpSpPr>
          <a:xfrm>
            <a:off x="1478323" y="348887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22C2DA4-A17E-0B2D-AA1A-771BAF5719FD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569D3802-302F-CF8E-2E6A-74275010BE48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3.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ปัจจัยทางจิตวิทยา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0299" flipH="1" flipV="1">
            <a:off x="-3627860" y="-13487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-856603">
            <a:off x="-1486555" y="7016777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89748" flipV="1">
            <a:off x="13499413" y="4902668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20EAB0-B419-6914-4E6E-AEB1AD49712B}"/>
              </a:ext>
            </a:extLst>
          </p:cNvPr>
          <p:cNvGrpSpPr/>
          <p:nvPr/>
        </p:nvGrpSpPr>
        <p:grpSpPr>
          <a:xfrm>
            <a:off x="1804832" y="2143167"/>
            <a:ext cx="7573442" cy="1424256"/>
            <a:chOff x="8618101" y="1767991"/>
            <a:chExt cx="7573442" cy="1424256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2EE76B8-2D8A-1D67-0D95-C5565BDB327C}"/>
                </a:ext>
              </a:extLst>
            </p:cNvPr>
            <p:cNvSpPr/>
            <p:nvPr/>
          </p:nvSpPr>
          <p:spPr>
            <a:xfrm>
              <a:off x="8618101" y="176799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B202BA14-33D1-4D89-FB92-A086173CFE9F}"/>
                </a:ext>
              </a:extLst>
            </p:cNvPr>
            <p:cNvSpPr txBox="1"/>
            <p:nvPr/>
          </p:nvSpPr>
          <p:spPr>
            <a:xfrm>
              <a:off x="10423198" y="2526720"/>
              <a:ext cx="5768345" cy="43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5"/>
                </a:lnSpc>
              </a:pPr>
              <a:r>
                <a:rPr lang="th-TH" sz="5400" b="1" u="none" strike="noStrike" spc="-35" dirty="0">
                  <a:solidFill>
                    <a:srgbClr val="145DA0"/>
                  </a:solidFill>
                  <a:latin typeface="Poppins"/>
                  <a:ea typeface="Poppins"/>
                  <a:cs typeface="Poppins"/>
                  <a:sym typeface="Poppins"/>
                </a:rPr>
                <a:t>เพศ</a:t>
              </a:r>
              <a:endParaRPr lang="en-US" sz="5400" b="1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26A8AC4A-A37D-5054-901B-6AD0CE69D02D}"/>
                </a:ext>
              </a:extLst>
            </p:cNvPr>
            <p:cNvSpPr txBox="1"/>
            <p:nvPr/>
          </p:nvSpPr>
          <p:spPr>
            <a:xfrm>
              <a:off x="8763159" y="2041203"/>
              <a:ext cx="1134140" cy="80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dirty="0">
                  <a:solidFill>
                    <a:srgbClr val="FDFDFD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89628F-29B6-7D50-19BF-B6CB29CB10EA}"/>
              </a:ext>
            </a:extLst>
          </p:cNvPr>
          <p:cNvGrpSpPr/>
          <p:nvPr/>
        </p:nvGrpSpPr>
        <p:grpSpPr>
          <a:xfrm>
            <a:off x="1804832" y="4020537"/>
            <a:ext cx="7542359" cy="1661993"/>
            <a:chOff x="8967402" y="3171800"/>
            <a:chExt cx="7542359" cy="1661993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16589E5-8C63-D41D-89EE-3D53A86DCB8F}"/>
                </a:ext>
              </a:extLst>
            </p:cNvPr>
            <p:cNvSpPr/>
            <p:nvPr/>
          </p:nvSpPr>
          <p:spPr>
            <a:xfrm>
              <a:off x="8967402" y="3309159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5225214A-0A43-6CE1-BF89-1151B95DD4E1}"/>
                </a:ext>
              </a:extLst>
            </p:cNvPr>
            <p:cNvSpPr txBox="1"/>
            <p:nvPr/>
          </p:nvSpPr>
          <p:spPr>
            <a:xfrm>
              <a:off x="10741416" y="3171800"/>
              <a:ext cx="5768345" cy="1661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th-TH" sz="5400" b="1" spc="-35" dirty="0">
                  <a:solidFill>
                    <a:srgbClr val="145DA0"/>
                  </a:solidFill>
                  <a:latin typeface="Poppins"/>
                  <a:ea typeface="Poppins"/>
                  <a:cs typeface="Poppins"/>
                  <a:sym typeface="Poppins"/>
                </a:rPr>
                <a:t>อายุและวัฏจักรชีวิตของครอบครัว</a:t>
              </a:r>
              <a:endParaRPr lang="en-US" sz="5400" b="1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26E01492-1181-FC6E-26E0-1F5190B28C06}"/>
                </a:ext>
              </a:extLst>
            </p:cNvPr>
            <p:cNvSpPr txBox="1"/>
            <p:nvPr/>
          </p:nvSpPr>
          <p:spPr>
            <a:xfrm>
              <a:off x="9112460" y="3566948"/>
              <a:ext cx="1134140" cy="80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dirty="0">
                  <a:solidFill>
                    <a:srgbClr val="FDFDFD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4529B9-2B4B-8CAB-00C1-746DE8A16092}"/>
              </a:ext>
            </a:extLst>
          </p:cNvPr>
          <p:cNvGrpSpPr/>
          <p:nvPr/>
        </p:nvGrpSpPr>
        <p:grpSpPr>
          <a:xfrm>
            <a:off x="10484591" y="2189768"/>
            <a:ext cx="7551600" cy="1424256"/>
            <a:chOff x="8938600" y="5116363"/>
            <a:chExt cx="7551600" cy="1424256"/>
          </a:xfrm>
        </p:grpSpPr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D2ECE018-29B8-5B3B-B430-628F4C64D0E0}"/>
                </a:ext>
              </a:extLst>
            </p:cNvPr>
            <p:cNvSpPr/>
            <p:nvPr/>
          </p:nvSpPr>
          <p:spPr>
            <a:xfrm>
              <a:off x="8938600" y="5116363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AA01B1DD-0BFB-C0C5-4E1C-E8CF63C24BCF}"/>
                </a:ext>
              </a:extLst>
            </p:cNvPr>
            <p:cNvSpPr txBox="1"/>
            <p:nvPr/>
          </p:nvSpPr>
          <p:spPr>
            <a:xfrm>
              <a:off x="9084149" y="5457037"/>
              <a:ext cx="1134140" cy="80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dirty="0">
                  <a:solidFill>
                    <a:srgbClr val="FDFDFD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03</a:t>
              </a: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50AB5BB8-959B-B7BD-08F8-CBAB44D854B5}"/>
                </a:ext>
              </a:extLst>
            </p:cNvPr>
            <p:cNvSpPr txBox="1"/>
            <p:nvPr/>
          </p:nvSpPr>
          <p:spPr>
            <a:xfrm>
              <a:off x="10721855" y="5891149"/>
              <a:ext cx="5768345" cy="43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5"/>
                </a:lnSpc>
              </a:pPr>
              <a:r>
                <a:rPr lang="th-TH" sz="5400" b="1" u="none" strike="noStrike" spc="-35" dirty="0">
                  <a:solidFill>
                    <a:srgbClr val="145DA0"/>
                  </a:solidFill>
                  <a:latin typeface="Poppins"/>
                  <a:ea typeface="Poppins"/>
                  <a:cs typeface="Poppins"/>
                  <a:sym typeface="Poppins"/>
                </a:rPr>
                <a:t>ความคิดต่อตนเอง</a:t>
              </a:r>
              <a:endParaRPr lang="en-US" sz="5400" b="1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C398A4-E71D-DA2F-00E1-C4750C486736}"/>
              </a:ext>
            </a:extLst>
          </p:cNvPr>
          <p:cNvGrpSpPr/>
          <p:nvPr/>
        </p:nvGrpSpPr>
        <p:grpSpPr>
          <a:xfrm>
            <a:off x="10517799" y="4256460"/>
            <a:ext cx="7556630" cy="1424256"/>
            <a:chOff x="8550030" y="6845181"/>
            <a:chExt cx="7556630" cy="1424256"/>
          </a:xfrm>
        </p:grpSpPr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07E78F8-5F86-21E2-15EA-9AB9B3B74C82}"/>
                </a:ext>
              </a:extLst>
            </p:cNvPr>
            <p:cNvSpPr/>
            <p:nvPr/>
          </p:nvSpPr>
          <p:spPr>
            <a:xfrm>
              <a:off x="8550030" y="684518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id="{44F05E1B-F0A3-DDD4-54AE-316F1AC21D13}"/>
                </a:ext>
              </a:extLst>
            </p:cNvPr>
            <p:cNvSpPr txBox="1"/>
            <p:nvPr/>
          </p:nvSpPr>
          <p:spPr>
            <a:xfrm>
              <a:off x="8648042" y="7117408"/>
              <a:ext cx="1134140" cy="80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dirty="0">
                  <a:solidFill>
                    <a:srgbClr val="FDFDFD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04</a:t>
              </a:r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6DD46E34-5E6E-C7B2-1DD5-0E76B8A3B0A2}"/>
                </a:ext>
              </a:extLst>
            </p:cNvPr>
            <p:cNvSpPr txBox="1"/>
            <p:nvPr/>
          </p:nvSpPr>
          <p:spPr>
            <a:xfrm>
              <a:off x="10338315" y="7349783"/>
              <a:ext cx="5768345" cy="43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5"/>
                </a:lnSpc>
              </a:pPr>
              <a:r>
                <a:rPr lang="th-TH" sz="5400" b="1" u="none" strike="noStrike" spc="-35" dirty="0">
                  <a:solidFill>
                    <a:srgbClr val="145DA0"/>
                  </a:solidFill>
                  <a:latin typeface="Poppins"/>
                  <a:ea typeface="Poppins"/>
                  <a:cs typeface="Poppins"/>
                  <a:sym typeface="Poppins"/>
                </a:rPr>
                <a:t>บุคลิกภาพ</a:t>
              </a:r>
              <a:endParaRPr lang="en-US" sz="5400" b="1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55B3EF-6940-1FBA-7F3F-81696A1ECA9D}"/>
              </a:ext>
            </a:extLst>
          </p:cNvPr>
          <p:cNvGrpSpPr/>
          <p:nvPr/>
        </p:nvGrpSpPr>
        <p:grpSpPr>
          <a:xfrm>
            <a:off x="5943600" y="6134627"/>
            <a:ext cx="7573442" cy="1424256"/>
            <a:chOff x="8618101" y="1767991"/>
            <a:chExt cx="7573442" cy="1424256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95094A60-A035-CADF-947A-969B68370F3B}"/>
                </a:ext>
              </a:extLst>
            </p:cNvPr>
            <p:cNvSpPr/>
            <p:nvPr/>
          </p:nvSpPr>
          <p:spPr>
            <a:xfrm>
              <a:off x="8618101" y="176799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72A207BA-2612-E894-1082-5DDECE0B1BCE}"/>
                </a:ext>
              </a:extLst>
            </p:cNvPr>
            <p:cNvSpPr txBox="1"/>
            <p:nvPr/>
          </p:nvSpPr>
          <p:spPr>
            <a:xfrm>
              <a:off x="10423198" y="2526720"/>
              <a:ext cx="5768345" cy="43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95"/>
                </a:lnSpc>
              </a:pPr>
              <a:r>
                <a:rPr lang="th-TH" sz="5400" b="1" spc="-35" dirty="0">
                  <a:solidFill>
                    <a:srgbClr val="145DA0"/>
                  </a:solidFill>
                  <a:latin typeface="Poppins"/>
                  <a:ea typeface="Poppins"/>
                  <a:cs typeface="Poppins"/>
                  <a:sym typeface="Poppins"/>
                </a:rPr>
                <a:t>รูปแบบการใช้ชีวิต</a:t>
              </a:r>
              <a:endParaRPr lang="en-US" sz="5400" b="1" u="none" strike="noStrike" spc="-35" dirty="0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922A24AD-65C9-3B27-03A0-00B10A2000A4}"/>
                </a:ext>
              </a:extLst>
            </p:cNvPr>
            <p:cNvSpPr txBox="1"/>
            <p:nvPr/>
          </p:nvSpPr>
          <p:spPr>
            <a:xfrm>
              <a:off x="8763159" y="2041203"/>
              <a:ext cx="1134140" cy="801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dirty="0">
                  <a:solidFill>
                    <a:srgbClr val="FDFDFD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5C91D-572E-1CCC-EB5B-29E5A038AC17}"/>
              </a:ext>
            </a:extLst>
          </p:cNvPr>
          <p:cNvGrpSpPr/>
          <p:nvPr/>
        </p:nvGrpSpPr>
        <p:grpSpPr>
          <a:xfrm>
            <a:off x="1633351" y="453191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B49C7817-EB84-6D6D-BCF6-6C2399D2A1D1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073C29DE-7614-B80D-4781-E19CA3F36826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4.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ปัจจัยระดับบุคคล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375</Words>
  <Application>Microsoft Office PowerPoint</Application>
  <PresentationFormat>Custom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Calibri</vt:lpstr>
      <vt:lpstr>2005_iannnnnMTV</vt:lpstr>
      <vt:lpstr>Terrence</vt:lpstr>
      <vt:lpstr>Poppins</vt:lpstr>
      <vt:lpstr>Open Sans Extra Bold</vt:lpstr>
      <vt:lpstr>Opun Mai Bold</vt:lpstr>
      <vt:lpstr>ARMPathead</vt:lpstr>
      <vt:lpstr>Opun Semi-Bold</vt:lpstr>
      <vt:lpstr>Opun Bold</vt:lpstr>
      <vt:lpstr>Arial</vt:lpstr>
      <vt:lpstr>Browallia New</vt:lpstr>
      <vt:lpstr>Poppins Bold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AimphanDirector</cp:lastModifiedBy>
  <cp:revision>13</cp:revision>
  <dcterms:created xsi:type="dcterms:W3CDTF">2006-08-16T00:00:00Z</dcterms:created>
  <dcterms:modified xsi:type="dcterms:W3CDTF">2024-09-10T06:51:32Z</dcterms:modified>
  <dc:identifier>DAGPT5vi7tU</dc:identifier>
</cp:coreProperties>
</file>