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8288000" cy="10287000"/>
  <p:notesSz cx="6858000" cy="9144000"/>
  <p:embeddedFontLst>
    <p:embeddedFont>
      <p:font typeface="2005_iannnnnMTV" panose="020B0604020202020204" charset="0"/>
      <p:regular r:id="rId17"/>
    </p:embeddedFont>
    <p:embeddedFont>
      <p:font typeface="ARMPathead" panose="020B0604020202020204" charset="-34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esiaUPC" panose="020B0604020202020204" pitchFamily="34" charset="-34"/>
      <p:regular r:id="rId23"/>
      <p:bold r:id="rId24"/>
      <p:italic r:id="rId25"/>
      <p:boldItalic r:id="rId26"/>
    </p:embeddedFont>
    <p:embeddedFont>
      <p:font typeface="Opun Bold" panose="020B0604020202020204" charset="-34"/>
      <p:regular r:id="rId27"/>
    </p:embeddedFont>
    <p:embeddedFont>
      <p:font typeface="Opun Semi-Bold" panose="020B0604020202020204" charset="-34"/>
      <p:regular r:id="rId28"/>
    </p:embeddedFont>
    <p:embeddedFont>
      <p:font typeface="TH Sarabun New" panose="020B0500040200020003" pitchFamily="3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C25835-98E6-433A-BB5B-30A21DEA5882}">
          <p14:sldIdLst>
            <p14:sldId id="274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18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28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.svg"/><Relationship Id="rId7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4284" y="5941695"/>
            <a:ext cx="19148218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91821" y="1111586"/>
            <a:ext cx="90873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548" y="6775981"/>
            <a:ext cx="11439247" cy="1547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56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การวางแผนการขาย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342E85-2CCD-423A-EB15-43A7FFE6505C}"/>
              </a:ext>
            </a:extLst>
          </p:cNvPr>
          <p:cNvGrpSpPr/>
          <p:nvPr/>
        </p:nvGrpSpPr>
        <p:grpSpPr>
          <a:xfrm>
            <a:off x="2063040" y="651730"/>
            <a:ext cx="9138360" cy="962765"/>
            <a:chOff x="396119" y="1158006"/>
            <a:chExt cx="9138360" cy="962765"/>
          </a:xfrm>
          <a:solidFill>
            <a:srgbClr val="000099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0F193FC-26D7-0D93-EA7D-E03849811D46}"/>
                </a:ext>
              </a:extLst>
            </p:cNvPr>
            <p:cNvSpPr/>
            <p:nvPr/>
          </p:nvSpPr>
          <p:spPr>
            <a:xfrm>
              <a:off x="396119" y="1158006"/>
              <a:ext cx="9138360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9F3D21-922F-163F-5A20-67CA0EF0F0C6}"/>
                </a:ext>
              </a:extLst>
            </p:cNvPr>
            <p:cNvSpPr txBox="1"/>
            <p:nvPr/>
          </p:nvSpPr>
          <p:spPr>
            <a:xfrm>
              <a:off x="812042" y="1184135"/>
              <a:ext cx="8189037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2.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การวางแผนผู้มุ่งหวังหรือลูกค้า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91CB0F-F493-F169-AA08-C361E98FE2F7}"/>
              </a:ext>
            </a:extLst>
          </p:cNvPr>
          <p:cNvGrpSpPr/>
          <p:nvPr/>
        </p:nvGrpSpPr>
        <p:grpSpPr>
          <a:xfrm>
            <a:off x="1571921" y="2857500"/>
            <a:ext cx="8321231" cy="3352800"/>
            <a:chOff x="7223569" y="3346992"/>
            <a:chExt cx="8321231" cy="3352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62F1E9-A3A3-D50D-3646-D1C91A8B56DF}"/>
                </a:ext>
              </a:extLst>
            </p:cNvPr>
            <p:cNvSpPr/>
            <p:nvPr/>
          </p:nvSpPr>
          <p:spPr>
            <a:xfrm>
              <a:off x="7223569" y="3346992"/>
              <a:ext cx="8321231" cy="3352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51A712-4C60-C618-2FBA-A9BD5CDDB3A9}"/>
                </a:ext>
              </a:extLst>
            </p:cNvPr>
            <p:cNvSpPr txBox="1"/>
            <p:nvPr/>
          </p:nvSpPr>
          <p:spPr>
            <a:xfrm>
              <a:off x="7882855" y="3670971"/>
              <a:ext cx="699799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การวางแผนเกี่ยวกับ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มุ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งห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วังหรือลูกคา มักประกอบด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การทํา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รายละเอียดของลูกค้า การแบงกลุมลูกคา และการแบงประเภทของลูกคา โดยมีรายละเอียด 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7" name="Callout: Bent Line with Accent Bar 16">
            <a:extLst>
              <a:ext uri="{FF2B5EF4-FFF2-40B4-BE49-F238E27FC236}">
                <a16:creationId xmlns:a16="http://schemas.microsoft.com/office/drawing/2014/main" id="{3AA870E0-295E-B02D-432C-06ED60C6A841}"/>
              </a:ext>
            </a:extLst>
          </p:cNvPr>
          <p:cNvSpPr/>
          <p:nvPr/>
        </p:nvSpPr>
        <p:spPr>
          <a:xfrm>
            <a:off x="11444424" y="2686179"/>
            <a:ext cx="5257800" cy="990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731"/>
              <a:gd name="adj6" fmla="val -300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รายละเอียดของลูกค้า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Callout: Bent Line with Accent Bar 17">
            <a:extLst>
              <a:ext uri="{FF2B5EF4-FFF2-40B4-BE49-F238E27FC236}">
                <a16:creationId xmlns:a16="http://schemas.microsoft.com/office/drawing/2014/main" id="{89DA018E-EF90-994D-129F-AE70642EF460}"/>
              </a:ext>
            </a:extLst>
          </p:cNvPr>
          <p:cNvSpPr/>
          <p:nvPr/>
        </p:nvSpPr>
        <p:spPr>
          <a:xfrm>
            <a:off x="11468603" y="4429579"/>
            <a:ext cx="5257800" cy="990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780"/>
              <a:gd name="adj6" fmla="val -3033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การแบ่งกลุ่มลูกค้า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Callout: Bent Line with Accent Bar 18">
            <a:extLst>
              <a:ext uri="{FF2B5EF4-FFF2-40B4-BE49-F238E27FC236}">
                <a16:creationId xmlns:a16="http://schemas.microsoft.com/office/drawing/2014/main" id="{7B7A436F-916D-D9D4-80CB-89863D86649B}"/>
              </a:ext>
            </a:extLst>
          </p:cNvPr>
          <p:cNvSpPr/>
          <p:nvPr/>
        </p:nvSpPr>
        <p:spPr>
          <a:xfrm>
            <a:off x="11444424" y="6172979"/>
            <a:ext cx="5257800" cy="990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80"/>
              <a:gd name="adj6" fmla="val -3349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การแบ่งประเภทของลูกค้า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5B320E-3D42-6196-FED6-DD51D1748A9B}"/>
              </a:ext>
            </a:extLst>
          </p:cNvPr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2A31532-5A45-9DDC-A8DE-879E0933549D}"/>
              </a:ext>
            </a:extLst>
          </p:cNvPr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43D75E5-55C3-7957-A9ED-28DC93C937EC}"/>
              </a:ext>
            </a:extLst>
          </p:cNvPr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76FD51-93D6-2A3C-7A2B-D56C3BD15EA3}"/>
              </a:ext>
            </a:extLst>
          </p:cNvPr>
          <p:cNvGrpSpPr/>
          <p:nvPr/>
        </p:nvGrpSpPr>
        <p:grpSpPr>
          <a:xfrm>
            <a:off x="2063040" y="651730"/>
            <a:ext cx="9138360" cy="962765"/>
            <a:chOff x="396119" y="1158006"/>
            <a:chExt cx="9138360" cy="962765"/>
          </a:xfrm>
          <a:solidFill>
            <a:srgbClr val="000099"/>
          </a:solidFill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31711B8-0046-9E31-129E-1FD66BCD63EB}"/>
                </a:ext>
              </a:extLst>
            </p:cNvPr>
            <p:cNvSpPr/>
            <p:nvPr/>
          </p:nvSpPr>
          <p:spPr>
            <a:xfrm>
              <a:off x="396119" y="1158006"/>
              <a:ext cx="9138360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BE4B0-2906-E600-C8E2-36C029A33FC2}"/>
                </a:ext>
              </a:extLst>
            </p:cNvPr>
            <p:cNvSpPr txBox="1"/>
            <p:nvPr/>
          </p:nvSpPr>
          <p:spPr>
            <a:xfrm>
              <a:off x="812042" y="1184135"/>
              <a:ext cx="8189037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การจัดสรรงบประมาณ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6EA0730-B13E-00C2-B0C9-FAF1871D536C}"/>
              </a:ext>
            </a:extLst>
          </p:cNvPr>
          <p:cNvGrpSpPr/>
          <p:nvPr/>
        </p:nvGrpSpPr>
        <p:grpSpPr>
          <a:xfrm>
            <a:off x="1860414" y="3181479"/>
            <a:ext cx="8321231" cy="4247184"/>
            <a:chOff x="7223569" y="3346992"/>
            <a:chExt cx="8321231" cy="42471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C960414-5EB8-D769-33BB-BC092B316891}"/>
                </a:ext>
              </a:extLst>
            </p:cNvPr>
            <p:cNvSpPr/>
            <p:nvPr/>
          </p:nvSpPr>
          <p:spPr>
            <a:xfrm>
              <a:off x="7223569" y="3346992"/>
              <a:ext cx="8321231" cy="42471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107A2A-EF1D-3560-42A1-33E1D6CEDD9F}"/>
                </a:ext>
              </a:extLst>
            </p:cNvPr>
            <p:cNvSpPr txBox="1"/>
            <p:nvPr/>
          </p:nvSpPr>
          <p:spPr>
            <a:xfrm>
              <a:off x="7882855" y="3670971"/>
              <a:ext cx="699799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งบประมาณ หมายถึง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จํานวน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เงิน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เป็นทางการที่เตรียมไว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สําหรับ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การประกอบกิจกรรมเฉพาะเจาะจงภายในชวงเวลาที่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งบประมาณการขายแบงออก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 3 สวน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แก รายรับ รายจ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และกําไร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1" name="Callout: Bent Line with Accent Bar 10">
            <a:extLst>
              <a:ext uri="{FF2B5EF4-FFF2-40B4-BE49-F238E27FC236}">
                <a16:creationId xmlns:a16="http://schemas.microsoft.com/office/drawing/2014/main" id="{30C76D0B-EB22-6FCA-6B0D-D0DC80B5B1C4}"/>
              </a:ext>
            </a:extLst>
          </p:cNvPr>
          <p:cNvSpPr/>
          <p:nvPr/>
        </p:nvSpPr>
        <p:spPr>
          <a:xfrm>
            <a:off x="11498500" y="3376348"/>
            <a:ext cx="3962400" cy="8588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7012"/>
              <a:gd name="adj6" fmla="val -3268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งบประมาณรายรับ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Callout: Bent Line with Accent Bar 11">
            <a:extLst>
              <a:ext uri="{FF2B5EF4-FFF2-40B4-BE49-F238E27FC236}">
                <a16:creationId xmlns:a16="http://schemas.microsoft.com/office/drawing/2014/main" id="{EA829697-F805-F9EA-1BA1-8827ED13E036}"/>
              </a:ext>
            </a:extLst>
          </p:cNvPr>
          <p:cNvSpPr/>
          <p:nvPr/>
        </p:nvSpPr>
        <p:spPr>
          <a:xfrm>
            <a:off x="11498500" y="4694725"/>
            <a:ext cx="3962400" cy="8588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7012"/>
              <a:gd name="adj6" fmla="val -3268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งบประมาณรายจ่าย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Callout: Bent Line with Accent Bar 12">
            <a:extLst>
              <a:ext uri="{FF2B5EF4-FFF2-40B4-BE49-F238E27FC236}">
                <a16:creationId xmlns:a16="http://schemas.microsoft.com/office/drawing/2014/main" id="{EF7D602E-D99C-99EB-D433-82B790C952B9}"/>
              </a:ext>
            </a:extLst>
          </p:cNvPr>
          <p:cNvSpPr/>
          <p:nvPr/>
        </p:nvSpPr>
        <p:spPr>
          <a:xfrm>
            <a:off x="11498500" y="6191317"/>
            <a:ext cx="3962400" cy="8588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7012"/>
              <a:gd name="adj6" fmla="val -3268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งบประมาณกำไร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5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64A622-883E-3130-4FAC-3BA4E435C274}"/>
              </a:ext>
            </a:extLst>
          </p:cNvPr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A7B7109-AFA5-323F-2384-F8304691ACE6}"/>
              </a:ext>
            </a:extLst>
          </p:cNvPr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16403AE-FC9C-A1F1-CFD6-F8B9568D8014}"/>
              </a:ext>
            </a:extLst>
          </p:cNvPr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9321EB-C4FF-70B3-3B82-2DC8DFC65EE8}"/>
              </a:ext>
            </a:extLst>
          </p:cNvPr>
          <p:cNvGrpSpPr/>
          <p:nvPr/>
        </p:nvGrpSpPr>
        <p:grpSpPr>
          <a:xfrm>
            <a:off x="9143999" y="2720332"/>
            <a:ext cx="8321231" cy="5471167"/>
            <a:chOff x="7223569" y="3346991"/>
            <a:chExt cx="8321231" cy="54711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D338737-5CFF-DECB-9A77-D8107EBF8EF2}"/>
                </a:ext>
              </a:extLst>
            </p:cNvPr>
            <p:cNvSpPr/>
            <p:nvPr/>
          </p:nvSpPr>
          <p:spPr>
            <a:xfrm>
              <a:off x="7223569" y="3346991"/>
              <a:ext cx="8321231" cy="547116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E3DC6A-41B9-3310-CB82-FAD777A1AB42}"/>
                </a:ext>
              </a:extLst>
            </p:cNvPr>
            <p:cNvSpPr txBox="1"/>
            <p:nvPr/>
          </p:nvSpPr>
          <p:spPr>
            <a:xfrm>
              <a:off x="7882855" y="3670971"/>
              <a:ext cx="6997996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เขตการขาย หมายถึง อาณาเขตในพื้นที่ภูมิ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สตรแสดงถึงกลุมลูกค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าข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องกิจการ เพื่อใหพนักงานขายสามารถเขาถึงและเสนอขาย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อย่างมีประสิทธิภาพ อาณาเขตการขาย หมายถึง การแบงลูกค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าอ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อก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นกลุม ๆ ตามอาณาเขตทางภูมิ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สตร โดยอาศัยขอม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ูล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ทางการตลาดที่ถูกตอง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AD788F-27E8-0535-6C94-75B0D53120F2}"/>
              </a:ext>
            </a:extLst>
          </p:cNvPr>
          <p:cNvGrpSpPr/>
          <p:nvPr/>
        </p:nvGrpSpPr>
        <p:grpSpPr>
          <a:xfrm>
            <a:off x="-723614" y="2535352"/>
            <a:ext cx="8076628" cy="5161139"/>
            <a:chOff x="-723614" y="2535352"/>
            <a:chExt cx="8076628" cy="5161139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35F6A762-B19A-6F55-4329-D5592647A42E}"/>
                </a:ext>
              </a:extLst>
            </p:cNvPr>
            <p:cNvSpPr/>
            <p:nvPr/>
          </p:nvSpPr>
          <p:spPr>
            <a:xfrm>
              <a:off x="-723614" y="2535352"/>
              <a:ext cx="7124414" cy="4721242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284A79-02F3-300C-BB23-270C7B90C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946882"/>
              <a:ext cx="7124414" cy="4749609"/>
            </a:xfrm>
            <a:prstGeom prst="hexagon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848B14-B047-50C4-C4EA-811B33DA9E6D}"/>
              </a:ext>
            </a:extLst>
          </p:cNvPr>
          <p:cNvGrpSpPr/>
          <p:nvPr/>
        </p:nvGrpSpPr>
        <p:grpSpPr>
          <a:xfrm>
            <a:off x="2063040" y="651730"/>
            <a:ext cx="11195760" cy="962765"/>
            <a:chOff x="396119" y="1158006"/>
            <a:chExt cx="11195760" cy="962765"/>
          </a:xfrm>
          <a:solidFill>
            <a:srgbClr val="000099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727279D-05FB-6B32-F1EC-48AFE157D6A3}"/>
                </a:ext>
              </a:extLst>
            </p:cNvPr>
            <p:cNvSpPr/>
            <p:nvPr/>
          </p:nvSpPr>
          <p:spPr>
            <a:xfrm>
              <a:off x="396119" y="1158006"/>
              <a:ext cx="11195760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9AD05F-F0A7-3F69-E8AB-778ABA59BFB1}"/>
                </a:ext>
              </a:extLst>
            </p:cNvPr>
            <p:cNvSpPr txBox="1"/>
            <p:nvPr/>
          </p:nvSpPr>
          <p:spPr>
            <a:xfrm>
              <a:off x="1000079" y="1184135"/>
              <a:ext cx="9713037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4.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การวางแผนกำหนดอาณาเขตการขาย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7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2725C8-EEA2-0930-7C29-D9CDED351228}"/>
              </a:ext>
            </a:extLst>
          </p:cNvPr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6894DEC-3DD5-72FA-31ED-8472A6203DD7}"/>
              </a:ext>
            </a:extLst>
          </p:cNvPr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B20F9A76-CD65-719B-93E4-37590D981B0C}"/>
              </a:ext>
            </a:extLst>
          </p:cNvPr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CBE1D-8168-72ED-3E0B-CF77FE2C4194}"/>
              </a:ext>
            </a:extLst>
          </p:cNvPr>
          <p:cNvGrpSpPr/>
          <p:nvPr/>
        </p:nvGrpSpPr>
        <p:grpSpPr>
          <a:xfrm>
            <a:off x="1371600" y="2585225"/>
            <a:ext cx="8321231" cy="6042511"/>
            <a:chOff x="7223569" y="3346991"/>
            <a:chExt cx="8321231" cy="60425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926C49-12E7-9E49-0576-1B71A705FFBD}"/>
                </a:ext>
              </a:extLst>
            </p:cNvPr>
            <p:cNvSpPr/>
            <p:nvPr/>
          </p:nvSpPr>
          <p:spPr>
            <a:xfrm>
              <a:off x="7223569" y="3346991"/>
              <a:ext cx="8321231" cy="60425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405C76-704B-0B2F-1342-19EBD797FBE9}"/>
                </a:ext>
              </a:extLst>
            </p:cNvPr>
            <p:cNvSpPr txBox="1"/>
            <p:nvPr/>
          </p:nvSpPr>
          <p:spPr>
            <a:xfrm>
              <a:off x="7882855" y="3670971"/>
              <a:ext cx="6997996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โควตาการขาย หมายถึง การ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จุดมุ่งหมาย หรือวัตถุประสงคเชิงปริมาณในการปฏิบัติงาน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นตัวเลข มอบหมายใหพนักงานขาย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แต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ละคนปฏิบัติในระยะเวลาที่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เพื่อใหเกิดความพยายามในการขาย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เต็มความสามารถ และยังสามารถใช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นมาตรฐานในการวัดความ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สําเร็จ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ในการปฏิบัติงานขายด้วย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907A569-EAFC-BFE6-AADA-A7791103A4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25" y="2936948"/>
            <a:ext cx="6468580" cy="431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CC5B0C-42A1-A923-3B17-A14DFFDCBE21}"/>
              </a:ext>
            </a:extLst>
          </p:cNvPr>
          <p:cNvGrpSpPr/>
          <p:nvPr/>
        </p:nvGrpSpPr>
        <p:grpSpPr>
          <a:xfrm>
            <a:off x="2063040" y="651730"/>
            <a:ext cx="11195760" cy="962765"/>
            <a:chOff x="396119" y="1158006"/>
            <a:chExt cx="11195760" cy="962765"/>
          </a:xfrm>
          <a:solidFill>
            <a:srgbClr val="000099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165C350-2125-4E82-F141-AB2FB0295478}"/>
                </a:ext>
              </a:extLst>
            </p:cNvPr>
            <p:cNvSpPr/>
            <p:nvPr/>
          </p:nvSpPr>
          <p:spPr>
            <a:xfrm>
              <a:off x="396119" y="1158006"/>
              <a:ext cx="11195760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B0F8DA-0AB4-750C-81CB-0DD02E777D63}"/>
                </a:ext>
              </a:extLst>
            </p:cNvPr>
            <p:cNvSpPr txBox="1"/>
            <p:nvPr/>
          </p:nvSpPr>
          <p:spPr>
            <a:xfrm>
              <a:off x="1000079" y="1184135"/>
              <a:ext cx="9713037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5.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การวางแผนกำหนดโควตาการขาย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2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33DC09-F0F7-7592-1F57-A6BD440BA24E}"/>
              </a:ext>
            </a:extLst>
          </p:cNvPr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390538B-ADD2-9B09-2EBF-2CFE647BB65F}"/>
              </a:ext>
            </a:extLst>
          </p:cNvPr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7B6B2F7-F4B6-9E6F-6242-F86D63B0DF13}"/>
              </a:ext>
            </a:extLst>
          </p:cNvPr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5B4DB1-11E1-B5FD-957A-E45196E5EEC2}"/>
              </a:ext>
            </a:extLst>
          </p:cNvPr>
          <p:cNvGrpSpPr/>
          <p:nvPr/>
        </p:nvGrpSpPr>
        <p:grpSpPr>
          <a:xfrm>
            <a:off x="1371600" y="2585225"/>
            <a:ext cx="8321231" cy="5471167"/>
            <a:chOff x="7223569" y="3346991"/>
            <a:chExt cx="8321231" cy="54711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CB0733-8653-AAA8-261F-DE4A49B95C4D}"/>
                </a:ext>
              </a:extLst>
            </p:cNvPr>
            <p:cNvSpPr/>
            <p:nvPr/>
          </p:nvSpPr>
          <p:spPr>
            <a:xfrm>
              <a:off x="7223569" y="3346991"/>
              <a:ext cx="8321231" cy="547116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C1935-64E8-26AE-7BB0-140C2F656286}"/>
                </a:ext>
              </a:extLst>
            </p:cNvPr>
            <p:cNvSpPr txBox="1"/>
            <p:nvPr/>
          </p:nvSpPr>
          <p:spPr>
            <a:xfrm>
              <a:off x="7882855" y="3670971"/>
              <a:ext cx="6997996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การเสนอขาย คือการสาธิตสินคาหรือบริการแกลูกค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าข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องพนักงานขาย เพื่อโนมน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าว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จิตใจใหลูกคาเกิดความพึงพอใจ ตระหนักถึงประโยชนของสินคา และตัดสินใจซื้อในที่สุด การเสนอขายเพื่อให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ประสิทธิผล พนักงานขายจะตองมีการเตรียมพรอม มีการวาแผนการเสนอขายที่ดี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BE3B4A-DDCA-830B-CFE2-012F4FB983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172" y="2909205"/>
            <a:ext cx="6097828" cy="4076700"/>
          </a:xfrm>
          <a:prstGeom prst="teardrop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37F6EA-4F03-5467-9052-46CF1C23F964}"/>
              </a:ext>
            </a:extLst>
          </p:cNvPr>
          <p:cNvGrpSpPr/>
          <p:nvPr/>
        </p:nvGrpSpPr>
        <p:grpSpPr>
          <a:xfrm>
            <a:off x="2063040" y="651730"/>
            <a:ext cx="11195760" cy="962765"/>
            <a:chOff x="396119" y="1158006"/>
            <a:chExt cx="11195760" cy="962765"/>
          </a:xfrm>
          <a:solidFill>
            <a:srgbClr val="000099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A51D2CA-35F9-B622-332E-E1F237AADC54}"/>
                </a:ext>
              </a:extLst>
            </p:cNvPr>
            <p:cNvSpPr/>
            <p:nvPr/>
          </p:nvSpPr>
          <p:spPr>
            <a:xfrm>
              <a:off x="396119" y="1158006"/>
              <a:ext cx="11195760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C30F80-F6AA-9747-B211-AD9257EA82EC}"/>
                </a:ext>
              </a:extLst>
            </p:cNvPr>
            <p:cNvSpPr txBox="1"/>
            <p:nvPr/>
          </p:nvSpPr>
          <p:spPr>
            <a:xfrm>
              <a:off x="1000079" y="1184135"/>
              <a:ext cx="9713037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6.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การเสนอการขาย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5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D9D4E0-09C3-9798-030A-5513909BBD03}"/>
              </a:ext>
            </a:extLst>
          </p:cNvPr>
          <p:cNvSpPr/>
          <p:nvPr/>
        </p:nvSpPr>
        <p:spPr>
          <a:xfrm rot="9596105" flipH="1" flipV="1">
            <a:off x="-4328319" y="-4424514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5AB08E4-35BD-604B-6A6E-8A249DC11252}"/>
              </a:ext>
            </a:extLst>
          </p:cNvPr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2113675-AEB0-CC6D-F41D-1BF711A6E042}"/>
              </a:ext>
            </a:extLst>
          </p:cNvPr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A0768-4A2D-DAA4-6628-1DEA0F521903}"/>
              </a:ext>
            </a:extLst>
          </p:cNvPr>
          <p:cNvGrpSpPr/>
          <p:nvPr/>
        </p:nvGrpSpPr>
        <p:grpSpPr>
          <a:xfrm>
            <a:off x="-3200400" y="495300"/>
            <a:ext cx="15468600" cy="1650781"/>
            <a:chOff x="-2279280" y="205801"/>
            <a:chExt cx="15468600" cy="1650781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E6A1C5B1-A1B5-BB06-E532-47C217D7018A}"/>
                </a:ext>
              </a:extLst>
            </p:cNvPr>
            <p:cNvSpPr/>
            <p:nvPr/>
          </p:nvSpPr>
          <p:spPr>
            <a:xfrm>
              <a:off x="-2279280" y="205801"/>
              <a:ext cx="1546860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10E4E828-7E33-C03C-684F-B26D44BF9340}"/>
                </a:ext>
              </a:extLst>
            </p:cNvPr>
            <p:cNvSpPr txBox="1"/>
            <p:nvPr/>
          </p:nvSpPr>
          <p:spPr>
            <a:xfrm>
              <a:off x="2667000" y="460280"/>
              <a:ext cx="8998319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กระบวนการขายสินค้า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09A6CC-0369-CE85-1173-AC1F79DFD4C2}"/>
              </a:ext>
            </a:extLst>
          </p:cNvPr>
          <p:cNvGrpSpPr/>
          <p:nvPr/>
        </p:nvGrpSpPr>
        <p:grpSpPr>
          <a:xfrm>
            <a:off x="1402330" y="2400560"/>
            <a:ext cx="5524615" cy="2284095"/>
            <a:chOff x="1046396" y="1962763"/>
            <a:chExt cx="5524615" cy="22840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D7EFAC-9D3D-A069-6DD9-C9ED24953889}"/>
                </a:ext>
              </a:extLst>
            </p:cNvPr>
            <p:cNvGrpSpPr/>
            <p:nvPr/>
          </p:nvGrpSpPr>
          <p:grpSpPr>
            <a:xfrm>
              <a:off x="1046396" y="1962763"/>
              <a:ext cx="5524615" cy="2135037"/>
              <a:chOff x="1028700" y="925660"/>
              <a:chExt cx="5848078" cy="2765962"/>
            </a:xfrm>
          </p:grpSpPr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8DB7B349-B4E5-EB70-F260-F21C60060909}"/>
                  </a:ext>
                </a:extLst>
              </p:cNvPr>
              <p:cNvGrpSpPr/>
              <p:nvPr/>
            </p:nvGrpSpPr>
            <p:grpSpPr>
              <a:xfrm>
                <a:off x="1028700" y="925660"/>
                <a:ext cx="5848078" cy="2765962"/>
                <a:chOff x="0" y="-38100"/>
                <a:chExt cx="2162388" cy="1022743"/>
              </a:xfrm>
            </p:grpSpPr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7C701902-DA7C-A5FF-9031-67CEA3B1BE6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62388" cy="98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940" h="984643">
                      <a:moveTo>
                        <a:pt x="20785" y="0"/>
                      </a:moveTo>
                      <a:lnTo>
                        <a:pt x="2045156" y="0"/>
                      </a:lnTo>
                      <a:cubicBezTo>
                        <a:pt x="2056635" y="0"/>
                        <a:pt x="2065940" y="9306"/>
                        <a:pt x="2065940" y="20785"/>
                      </a:cubicBezTo>
                      <a:lnTo>
                        <a:pt x="2065940" y="963859"/>
                      </a:lnTo>
                      <a:cubicBezTo>
                        <a:pt x="2065940" y="975338"/>
                        <a:pt x="2056635" y="984643"/>
                        <a:pt x="2045156" y="984643"/>
                      </a:cubicBezTo>
                      <a:lnTo>
                        <a:pt x="20785" y="984643"/>
                      </a:lnTo>
                      <a:cubicBezTo>
                        <a:pt x="9306" y="984643"/>
                        <a:pt x="0" y="975338"/>
                        <a:pt x="0" y="963859"/>
                      </a:cubicBezTo>
                      <a:lnTo>
                        <a:pt x="0" y="20785"/>
                      </a:lnTo>
                      <a:cubicBezTo>
                        <a:pt x="0" y="9306"/>
                        <a:pt x="9306" y="0"/>
                        <a:pt x="2078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F70A98C5-505D-DF56-0F28-0FE6C64774F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65940" cy="102274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AAD6694A-6BDA-E150-84E4-64B0ED6BB5F1}"/>
                  </a:ext>
                </a:extLst>
              </p:cNvPr>
              <p:cNvSpPr/>
              <p:nvPr/>
            </p:nvSpPr>
            <p:spPr>
              <a:xfrm>
                <a:off x="1264609" y="1499419"/>
                <a:ext cx="1829699" cy="1745076"/>
              </a:xfrm>
              <a:custGeom>
                <a:avLst/>
                <a:gdLst/>
                <a:ahLst/>
                <a:cxnLst/>
                <a:rect l="l" t="t" r="r" b="b"/>
                <a:pathLst>
                  <a:path w="1829699" h="1745076">
                    <a:moveTo>
                      <a:pt x="0" y="0"/>
                    </a:moveTo>
                    <a:lnTo>
                      <a:pt x="1829699" y="0"/>
                    </a:lnTo>
                    <a:lnTo>
                      <a:pt x="1829699" y="1745076"/>
                    </a:lnTo>
                    <a:lnTo>
                      <a:pt x="0" y="17450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BEC89F-908F-E7D9-AF7C-FF696838846A}"/>
                </a:ext>
              </a:extLst>
            </p:cNvPr>
            <p:cNvSpPr txBox="1"/>
            <p:nvPr/>
          </p:nvSpPr>
          <p:spPr>
            <a:xfrm>
              <a:off x="3041229" y="2800308"/>
              <a:ext cx="34910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การแสวงหาลูกค้า</a:t>
              </a:r>
            </a:p>
            <a:p>
              <a:endPara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8748CE-604D-2C07-E70C-2BC6021EDE94}"/>
              </a:ext>
            </a:extLst>
          </p:cNvPr>
          <p:cNvGrpSpPr/>
          <p:nvPr/>
        </p:nvGrpSpPr>
        <p:grpSpPr>
          <a:xfrm>
            <a:off x="1348990" y="5018222"/>
            <a:ext cx="5577955" cy="2274221"/>
            <a:chOff x="1010736" y="4376424"/>
            <a:chExt cx="5577955" cy="2274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D3A186-4E56-005F-72CA-E7A8E37D9AE4}"/>
                </a:ext>
              </a:extLst>
            </p:cNvPr>
            <p:cNvGrpSpPr/>
            <p:nvPr/>
          </p:nvGrpSpPr>
          <p:grpSpPr>
            <a:xfrm>
              <a:off x="1010736" y="4376424"/>
              <a:ext cx="5577955" cy="2274221"/>
              <a:chOff x="1028700" y="3708999"/>
              <a:chExt cx="5913299" cy="2765962"/>
            </a:xfrm>
          </p:grpSpPr>
          <p:grpSp>
            <p:nvGrpSpPr>
              <p:cNvPr id="18" name="Group 15">
                <a:extLst>
                  <a:ext uri="{FF2B5EF4-FFF2-40B4-BE49-F238E27FC236}">
                    <a16:creationId xmlns:a16="http://schemas.microsoft.com/office/drawing/2014/main" id="{65A195E3-C4DF-D74C-BC55-2DA6D881F207}"/>
                  </a:ext>
                </a:extLst>
              </p:cNvPr>
              <p:cNvGrpSpPr/>
              <p:nvPr/>
            </p:nvGrpSpPr>
            <p:grpSpPr>
              <a:xfrm>
                <a:off x="1028700" y="3708999"/>
                <a:ext cx="5913299" cy="2765962"/>
                <a:chOff x="0" y="-38100"/>
                <a:chExt cx="2186504" cy="1022743"/>
              </a:xfrm>
            </p:grpSpPr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AA4F8657-7BF2-A8EB-3EA6-31104FFC8B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86504" cy="98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940" h="984643">
                      <a:moveTo>
                        <a:pt x="20785" y="0"/>
                      </a:moveTo>
                      <a:lnTo>
                        <a:pt x="2045156" y="0"/>
                      </a:lnTo>
                      <a:cubicBezTo>
                        <a:pt x="2056635" y="0"/>
                        <a:pt x="2065940" y="9306"/>
                        <a:pt x="2065940" y="20785"/>
                      </a:cubicBezTo>
                      <a:lnTo>
                        <a:pt x="2065940" y="963859"/>
                      </a:lnTo>
                      <a:cubicBezTo>
                        <a:pt x="2065940" y="975338"/>
                        <a:pt x="2056635" y="984643"/>
                        <a:pt x="2045156" y="984643"/>
                      </a:cubicBezTo>
                      <a:lnTo>
                        <a:pt x="20785" y="984643"/>
                      </a:lnTo>
                      <a:cubicBezTo>
                        <a:pt x="9306" y="984643"/>
                        <a:pt x="0" y="975338"/>
                        <a:pt x="0" y="963859"/>
                      </a:cubicBezTo>
                      <a:lnTo>
                        <a:pt x="0" y="20785"/>
                      </a:lnTo>
                      <a:cubicBezTo>
                        <a:pt x="0" y="9306"/>
                        <a:pt x="9306" y="0"/>
                        <a:pt x="2078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21" name="TextBox 17">
                  <a:extLst>
                    <a:ext uri="{FF2B5EF4-FFF2-40B4-BE49-F238E27FC236}">
                      <a16:creationId xmlns:a16="http://schemas.microsoft.com/office/drawing/2014/main" id="{EC785DD3-4D18-95EA-FF85-419779774EB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65940" cy="102274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5D144733-F249-5E43-69B8-E58D76D12B5C}"/>
                  </a:ext>
                </a:extLst>
              </p:cNvPr>
              <p:cNvSpPr/>
              <p:nvPr/>
            </p:nvSpPr>
            <p:spPr>
              <a:xfrm>
                <a:off x="1408646" y="4112341"/>
                <a:ext cx="1541626" cy="2055501"/>
              </a:xfrm>
              <a:custGeom>
                <a:avLst/>
                <a:gdLst/>
                <a:ahLst/>
                <a:cxnLst/>
                <a:rect l="l" t="t" r="r" b="b"/>
                <a:pathLst>
                  <a:path w="1541626" h="2055501">
                    <a:moveTo>
                      <a:pt x="0" y="0"/>
                    </a:moveTo>
                    <a:lnTo>
                      <a:pt x="1541625" y="0"/>
                    </a:lnTo>
                    <a:lnTo>
                      <a:pt x="1541625" y="2055502"/>
                    </a:lnTo>
                    <a:lnTo>
                      <a:pt x="0" y="20555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E2132C-BCFB-FD8A-2BF6-E5CAB635127F}"/>
                </a:ext>
              </a:extLst>
            </p:cNvPr>
            <p:cNvSpPr txBox="1"/>
            <p:nvPr/>
          </p:nvSpPr>
          <p:spPr>
            <a:xfrm>
              <a:off x="3140221" y="5241232"/>
              <a:ext cx="3283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การเข้าพบ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01C370-8C41-909F-609D-1049C847AB43}"/>
              </a:ext>
            </a:extLst>
          </p:cNvPr>
          <p:cNvGrpSpPr/>
          <p:nvPr/>
        </p:nvGrpSpPr>
        <p:grpSpPr>
          <a:xfrm>
            <a:off x="1366669" y="7690348"/>
            <a:ext cx="5560277" cy="2274221"/>
            <a:chOff x="1008139" y="7093491"/>
            <a:chExt cx="5560277" cy="227422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BF503D-2C51-2ABC-BC3E-631B23EA9FB2}"/>
                </a:ext>
              </a:extLst>
            </p:cNvPr>
            <p:cNvGrpSpPr/>
            <p:nvPr/>
          </p:nvGrpSpPr>
          <p:grpSpPr>
            <a:xfrm>
              <a:off x="1008139" y="7093491"/>
              <a:ext cx="5560277" cy="2274221"/>
              <a:chOff x="978157" y="6672223"/>
              <a:chExt cx="5894557" cy="2765962"/>
            </a:xfrm>
          </p:grpSpPr>
          <p:grpSp>
            <p:nvGrpSpPr>
              <p:cNvPr id="25" name="Group 18">
                <a:extLst>
                  <a:ext uri="{FF2B5EF4-FFF2-40B4-BE49-F238E27FC236}">
                    <a16:creationId xmlns:a16="http://schemas.microsoft.com/office/drawing/2014/main" id="{7C61211D-EC81-5898-D674-8EA5179CEA8C}"/>
                  </a:ext>
                </a:extLst>
              </p:cNvPr>
              <p:cNvGrpSpPr/>
              <p:nvPr/>
            </p:nvGrpSpPr>
            <p:grpSpPr>
              <a:xfrm>
                <a:off x="978157" y="6672223"/>
                <a:ext cx="5894557" cy="2765962"/>
                <a:chOff x="0" y="-38100"/>
                <a:chExt cx="2179574" cy="1022743"/>
              </a:xfrm>
            </p:grpSpPr>
            <p:sp>
              <p:nvSpPr>
                <p:cNvPr id="27" name="Freeform 19">
                  <a:extLst>
                    <a:ext uri="{FF2B5EF4-FFF2-40B4-BE49-F238E27FC236}">
                      <a16:creationId xmlns:a16="http://schemas.microsoft.com/office/drawing/2014/main" id="{1DE79E27-8396-6611-E169-B55461535A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79574" cy="98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940" h="984643">
                      <a:moveTo>
                        <a:pt x="20785" y="0"/>
                      </a:moveTo>
                      <a:lnTo>
                        <a:pt x="2045156" y="0"/>
                      </a:lnTo>
                      <a:cubicBezTo>
                        <a:pt x="2056635" y="0"/>
                        <a:pt x="2065940" y="9306"/>
                        <a:pt x="2065940" y="20785"/>
                      </a:cubicBezTo>
                      <a:lnTo>
                        <a:pt x="2065940" y="963859"/>
                      </a:lnTo>
                      <a:cubicBezTo>
                        <a:pt x="2065940" y="975338"/>
                        <a:pt x="2056635" y="984643"/>
                        <a:pt x="2045156" y="984643"/>
                      </a:cubicBezTo>
                      <a:lnTo>
                        <a:pt x="20785" y="984643"/>
                      </a:lnTo>
                      <a:cubicBezTo>
                        <a:pt x="9306" y="984643"/>
                        <a:pt x="0" y="975338"/>
                        <a:pt x="0" y="963859"/>
                      </a:cubicBezTo>
                      <a:lnTo>
                        <a:pt x="0" y="20785"/>
                      </a:lnTo>
                      <a:cubicBezTo>
                        <a:pt x="0" y="9306"/>
                        <a:pt x="9306" y="0"/>
                        <a:pt x="2078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28" name="TextBox 20">
                  <a:extLst>
                    <a:ext uri="{FF2B5EF4-FFF2-40B4-BE49-F238E27FC236}">
                      <a16:creationId xmlns:a16="http://schemas.microsoft.com/office/drawing/2014/main" id="{ED5E559D-D6D9-69EF-FFDF-8FEFF5A0E9C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65940" cy="102274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5CB1AD70-E973-DFEA-3E1A-8FD56CDA0F55}"/>
                  </a:ext>
                </a:extLst>
              </p:cNvPr>
              <p:cNvSpPr/>
              <p:nvPr/>
            </p:nvSpPr>
            <p:spPr>
              <a:xfrm>
                <a:off x="1206092" y="7066570"/>
                <a:ext cx="1946733" cy="1700958"/>
              </a:xfrm>
              <a:custGeom>
                <a:avLst/>
                <a:gdLst/>
                <a:ahLst/>
                <a:cxnLst/>
                <a:rect l="l" t="t" r="r" b="b"/>
                <a:pathLst>
                  <a:path w="1946733" h="1700958">
                    <a:moveTo>
                      <a:pt x="0" y="0"/>
                    </a:moveTo>
                    <a:lnTo>
                      <a:pt x="1946733" y="0"/>
                    </a:lnTo>
                    <a:lnTo>
                      <a:pt x="1946733" y="1700958"/>
                    </a:lnTo>
                    <a:lnTo>
                      <a:pt x="0" y="17009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FA14BE-3C1D-4131-5860-BD90E1546D15}"/>
                </a:ext>
              </a:extLst>
            </p:cNvPr>
            <p:cNvSpPr txBox="1"/>
            <p:nvPr/>
          </p:nvSpPr>
          <p:spPr>
            <a:xfrm>
              <a:off x="3171862" y="7859980"/>
              <a:ext cx="2803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การเสนอขาย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0179D4-383A-B005-41EF-608ED06139D4}"/>
              </a:ext>
            </a:extLst>
          </p:cNvPr>
          <p:cNvGrpSpPr/>
          <p:nvPr/>
        </p:nvGrpSpPr>
        <p:grpSpPr>
          <a:xfrm>
            <a:off x="9893835" y="2450053"/>
            <a:ext cx="6149320" cy="2135037"/>
            <a:chOff x="9928882" y="1962763"/>
            <a:chExt cx="6149320" cy="213503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FFEA9CF-B7FE-9E3E-9120-FDFD7531C499}"/>
                </a:ext>
              </a:extLst>
            </p:cNvPr>
            <p:cNvGrpSpPr/>
            <p:nvPr/>
          </p:nvGrpSpPr>
          <p:grpSpPr>
            <a:xfrm>
              <a:off x="9928882" y="1962763"/>
              <a:ext cx="6149320" cy="2135037"/>
              <a:chOff x="9928880" y="2016297"/>
              <a:chExt cx="6759977" cy="2765962"/>
            </a:xfrm>
          </p:grpSpPr>
          <p:grpSp>
            <p:nvGrpSpPr>
              <p:cNvPr id="32" name="Group 3">
                <a:extLst>
                  <a:ext uri="{FF2B5EF4-FFF2-40B4-BE49-F238E27FC236}">
                    <a16:creationId xmlns:a16="http://schemas.microsoft.com/office/drawing/2014/main" id="{56EF26B3-B14A-73E7-A6B7-5022878CA382}"/>
                  </a:ext>
                </a:extLst>
              </p:cNvPr>
              <p:cNvGrpSpPr/>
              <p:nvPr/>
            </p:nvGrpSpPr>
            <p:grpSpPr>
              <a:xfrm>
                <a:off x="9928880" y="2016297"/>
                <a:ext cx="6759977" cy="2765962"/>
                <a:chOff x="0" y="-38100"/>
                <a:chExt cx="2499572" cy="1022743"/>
              </a:xfrm>
            </p:grpSpPr>
            <p:sp>
              <p:nvSpPr>
                <p:cNvPr id="34" name="Freeform 4">
                  <a:extLst>
                    <a:ext uri="{FF2B5EF4-FFF2-40B4-BE49-F238E27FC236}">
                      <a16:creationId xmlns:a16="http://schemas.microsoft.com/office/drawing/2014/main" id="{7FDB368E-E697-5FB0-140C-FA49C80D6A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499572" cy="98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940" h="984643">
                      <a:moveTo>
                        <a:pt x="20785" y="0"/>
                      </a:moveTo>
                      <a:lnTo>
                        <a:pt x="2045156" y="0"/>
                      </a:lnTo>
                      <a:cubicBezTo>
                        <a:pt x="2056635" y="0"/>
                        <a:pt x="2065940" y="9306"/>
                        <a:pt x="2065940" y="20785"/>
                      </a:cubicBezTo>
                      <a:lnTo>
                        <a:pt x="2065940" y="963859"/>
                      </a:lnTo>
                      <a:cubicBezTo>
                        <a:pt x="2065940" y="975338"/>
                        <a:pt x="2056635" y="984643"/>
                        <a:pt x="2045156" y="984643"/>
                      </a:cubicBezTo>
                      <a:lnTo>
                        <a:pt x="20785" y="984643"/>
                      </a:lnTo>
                      <a:cubicBezTo>
                        <a:pt x="9306" y="984643"/>
                        <a:pt x="0" y="975338"/>
                        <a:pt x="0" y="963859"/>
                      </a:cubicBezTo>
                      <a:lnTo>
                        <a:pt x="0" y="20785"/>
                      </a:lnTo>
                      <a:cubicBezTo>
                        <a:pt x="0" y="9306"/>
                        <a:pt x="9306" y="0"/>
                        <a:pt x="2078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5">
                  <a:extLst>
                    <a:ext uri="{FF2B5EF4-FFF2-40B4-BE49-F238E27FC236}">
                      <a16:creationId xmlns:a16="http://schemas.microsoft.com/office/drawing/2014/main" id="{7F1EE50F-3C62-205C-1776-CAA4EA00DC0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65940" cy="102274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F3C6561A-1A33-0CBA-4854-E5E057C5E979}"/>
                  </a:ext>
                </a:extLst>
              </p:cNvPr>
              <p:cNvSpPr/>
              <p:nvPr/>
            </p:nvSpPr>
            <p:spPr>
              <a:xfrm>
                <a:off x="10224420" y="2425717"/>
                <a:ext cx="1521152" cy="1697240"/>
              </a:xfrm>
              <a:custGeom>
                <a:avLst/>
                <a:gdLst/>
                <a:ahLst/>
                <a:cxnLst/>
                <a:rect l="l" t="t" r="r" b="b"/>
                <a:pathLst>
                  <a:path w="1521152" h="1697240">
                    <a:moveTo>
                      <a:pt x="0" y="0"/>
                    </a:moveTo>
                    <a:lnTo>
                      <a:pt x="1521151" y="0"/>
                    </a:lnTo>
                    <a:lnTo>
                      <a:pt x="1521151" y="1697240"/>
                    </a:lnTo>
                    <a:lnTo>
                      <a:pt x="0" y="16972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BD61AD-1ABE-ABE7-D6DB-8CC0CD8E4058}"/>
                </a:ext>
              </a:extLst>
            </p:cNvPr>
            <p:cNvSpPr txBox="1"/>
            <p:nvPr/>
          </p:nvSpPr>
          <p:spPr>
            <a:xfrm>
              <a:off x="11850306" y="2763411"/>
              <a:ext cx="37706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การเผชิญข้อโต้แย้ง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7D7E74-EEE5-F899-0214-BF6378F15934}"/>
              </a:ext>
            </a:extLst>
          </p:cNvPr>
          <p:cNvGrpSpPr/>
          <p:nvPr/>
        </p:nvGrpSpPr>
        <p:grpSpPr>
          <a:xfrm>
            <a:off x="9893835" y="5012607"/>
            <a:ext cx="6149320" cy="2274221"/>
            <a:chOff x="9928883" y="4458535"/>
            <a:chExt cx="6149320" cy="227422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9216C58-638D-39EB-271E-4F21E722E261}"/>
                </a:ext>
              </a:extLst>
            </p:cNvPr>
            <p:cNvGrpSpPr/>
            <p:nvPr/>
          </p:nvGrpSpPr>
          <p:grpSpPr>
            <a:xfrm>
              <a:off x="9928883" y="4458535"/>
              <a:ext cx="6149320" cy="2274221"/>
              <a:chOff x="9928881" y="4428170"/>
              <a:chExt cx="6759977" cy="2765962"/>
            </a:xfrm>
          </p:grpSpPr>
          <p:grpSp>
            <p:nvGrpSpPr>
              <p:cNvPr id="39" name="Group 6">
                <a:extLst>
                  <a:ext uri="{FF2B5EF4-FFF2-40B4-BE49-F238E27FC236}">
                    <a16:creationId xmlns:a16="http://schemas.microsoft.com/office/drawing/2014/main" id="{D1AA8117-B349-670E-E9A8-10EDD35FC5BE}"/>
                  </a:ext>
                </a:extLst>
              </p:cNvPr>
              <p:cNvGrpSpPr/>
              <p:nvPr/>
            </p:nvGrpSpPr>
            <p:grpSpPr>
              <a:xfrm>
                <a:off x="9928881" y="4428170"/>
                <a:ext cx="6759977" cy="2765962"/>
                <a:chOff x="0" y="-38100"/>
                <a:chExt cx="2499572" cy="1022743"/>
              </a:xfrm>
            </p:grpSpPr>
            <p:sp>
              <p:nvSpPr>
                <p:cNvPr id="41" name="Freeform 7">
                  <a:extLst>
                    <a:ext uri="{FF2B5EF4-FFF2-40B4-BE49-F238E27FC236}">
                      <a16:creationId xmlns:a16="http://schemas.microsoft.com/office/drawing/2014/main" id="{7A2D27A7-117D-FBE0-4DF4-1EC3A5BBDB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499572" cy="98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940" h="984643">
                      <a:moveTo>
                        <a:pt x="20785" y="0"/>
                      </a:moveTo>
                      <a:lnTo>
                        <a:pt x="2045156" y="0"/>
                      </a:lnTo>
                      <a:cubicBezTo>
                        <a:pt x="2056635" y="0"/>
                        <a:pt x="2065940" y="9306"/>
                        <a:pt x="2065940" y="20785"/>
                      </a:cubicBezTo>
                      <a:lnTo>
                        <a:pt x="2065940" y="963859"/>
                      </a:lnTo>
                      <a:cubicBezTo>
                        <a:pt x="2065940" y="975338"/>
                        <a:pt x="2056635" y="984643"/>
                        <a:pt x="2045156" y="984643"/>
                      </a:cubicBezTo>
                      <a:lnTo>
                        <a:pt x="20785" y="984643"/>
                      </a:lnTo>
                      <a:cubicBezTo>
                        <a:pt x="9306" y="984643"/>
                        <a:pt x="0" y="975338"/>
                        <a:pt x="0" y="963859"/>
                      </a:cubicBezTo>
                      <a:lnTo>
                        <a:pt x="0" y="20785"/>
                      </a:lnTo>
                      <a:cubicBezTo>
                        <a:pt x="0" y="9306"/>
                        <a:pt x="9306" y="0"/>
                        <a:pt x="2078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42" name="TextBox 8">
                  <a:extLst>
                    <a:ext uri="{FF2B5EF4-FFF2-40B4-BE49-F238E27FC236}">
                      <a16:creationId xmlns:a16="http://schemas.microsoft.com/office/drawing/2014/main" id="{6802CDCF-99D9-77F2-BF9C-A8DF56363B9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65940" cy="102274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C410E814-CC36-55F7-EE2A-F43689511FAD}"/>
                  </a:ext>
                </a:extLst>
              </p:cNvPr>
              <p:cNvSpPr/>
              <p:nvPr/>
            </p:nvSpPr>
            <p:spPr>
              <a:xfrm>
                <a:off x="10096800" y="4972916"/>
                <a:ext cx="1776392" cy="1676470"/>
              </a:xfrm>
              <a:custGeom>
                <a:avLst/>
                <a:gdLst/>
                <a:ahLst/>
                <a:cxnLst/>
                <a:rect l="l" t="t" r="r" b="b"/>
                <a:pathLst>
                  <a:path w="1776392" h="1676470">
                    <a:moveTo>
                      <a:pt x="0" y="0"/>
                    </a:moveTo>
                    <a:lnTo>
                      <a:pt x="1776392" y="0"/>
                    </a:lnTo>
                    <a:lnTo>
                      <a:pt x="1776392" y="1676470"/>
                    </a:lnTo>
                    <a:lnTo>
                      <a:pt x="0" y="1676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FDBC96-15D9-C10C-449D-1E215020CA24}"/>
                </a:ext>
              </a:extLst>
            </p:cNvPr>
            <p:cNvSpPr txBox="1"/>
            <p:nvPr/>
          </p:nvSpPr>
          <p:spPr>
            <a:xfrm>
              <a:off x="12141712" y="5307046"/>
              <a:ext cx="32095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การปิดการขาย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C13A92-30A2-C631-EBFA-D75307317A9D}"/>
              </a:ext>
            </a:extLst>
          </p:cNvPr>
          <p:cNvGrpSpPr/>
          <p:nvPr/>
        </p:nvGrpSpPr>
        <p:grpSpPr>
          <a:xfrm>
            <a:off x="9893835" y="7775070"/>
            <a:ext cx="6106928" cy="2189500"/>
            <a:chOff x="9971274" y="7178213"/>
            <a:chExt cx="6106928" cy="21895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F3A59EB-583F-09C7-D6ED-C72870C49348}"/>
                </a:ext>
              </a:extLst>
            </p:cNvPr>
            <p:cNvGrpSpPr/>
            <p:nvPr/>
          </p:nvGrpSpPr>
          <p:grpSpPr>
            <a:xfrm>
              <a:off x="9971274" y="7178213"/>
              <a:ext cx="6106928" cy="2189500"/>
              <a:chOff x="11672061" y="6595378"/>
              <a:chExt cx="5587239" cy="2662922"/>
            </a:xfrm>
          </p:grpSpPr>
          <p:grpSp>
            <p:nvGrpSpPr>
              <p:cNvPr id="46" name="Group 9">
                <a:extLst>
                  <a:ext uri="{FF2B5EF4-FFF2-40B4-BE49-F238E27FC236}">
                    <a16:creationId xmlns:a16="http://schemas.microsoft.com/office/drawing/2014/main" id="{8FE868AF-A867-6459-E305-2533484BDD48}"/>
                  </a:ext>
                </a:extLst>
              </p:cNvPr>
              <p:cNvGrpSpPr/>
              <p:nvPr/>
            </p:nvGrpSpPr>
            <p:grpSpPr>
              <a:xfrm>
                <a:off x="11672061" y="6595378"/>
                <a:ext cx="5587239" cy="2662922"/>
                <a:chOff x="0" y="0"/>
                <a:chExt cx="2065940" cy="984643"/>
              </a:xfrm>
            </p:grpSpPr>
            <p:sp>
              <p:nvSpPr>
                <p:cNvPr id="48" name="Freeform 10">
                  <a:extLst>
                    <a:ext uri="{FF2B5EF4-FFF2-40B4-BE49-F238E27FC236}">
                      <a16:creationId xmlns:a16="http://schemas.microsoft.com/office/drawing/2014/main" id="{F6604CE6-3CCF-8552-66EB-17C249322C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65940" cy="98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940" h="984643">
                      <a:moveTo>
                        <a:pt x="20785" y="0"/>
                      </a:moveTo>
                      <a:lnTo>
                        <a:pt x="2045156" y="0"/>
                      </a:lnTo>
                      <a:cubicBezTo>
                        <a:pt x="2056635" y="0"/>
                        <a:pt x="2065940" y="9306"/>
                        <a:pt x="2065940" y="20785"/>
                      </a:cubicBezTo>
                      <a:lnTo>
                        <a:pt x="2065940" y="963859"/>
                      </a:lnTo>
                      <a:cubicBezTo>
                        <a:pt x="2065940" y="975338"/>
                        <a:pt x="2056635" y="984643"/>
                        <a:pt x="2045156" y="984643"/>
                      </a:cubicBezTo>
                      <a:lnTo>
                        <a:pt x="20785" y="984643"/>
                      </a:lnTo>
                      <a:cubicBezTo>
                        <a:pt x="9306" y="984643"/>
                        <a:pt x="0" y="975338"/>
                        <a:pt x="0" y="963859"/>
                      </a:cubicBezTo>
                      <a:lnTo>
                        <a:pt x="0" y="20785"/>
                      </a:lnTo>
                      <a:cubicBezTo>
                        <a:pt x="0" y="9306"/>
                        <a:pt x="9306" y="0"/>
                        <a:pt x="2078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49" name="TextBox 11">
                  <a:extLst>
                    <a:ext uri="{FF2B5EF4-FFF2-40B4-BE49-F238E27FC236}">
                      <a16:creationId xmlns:a16="http://schemas.microsoft.com/office/drawing/2014/main" id="{AD555560-8CDF-59C3-BC35-D5C9A75E38C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65940" cy="102274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9C9A1655-F04C-563D-82BB-ABC8851ED853}"/>
                  </a:ext>
                </a:extLst>
              </p:cNvPr>
              <p:cNvSpPr/>
              <p:nvPr/>
            </p:nvSpPr>
            <p:spPr>
              <a:xfrm>
                <a:off x="11944417" y="7131683"/>
                <a:ext cx="1907691" cy="1635845"/>
              </a:xfrm>
              <a:custGeom>
                <a:avLst/>
                <a:gdLst/>
                <a:ahLst/>
                <a:cxnLst/>
                <a:rect l="l" t="t" r="r" b="b"/>
                <a:pathLst>
                  <a:path w="1907691" h="1635845">
                    <a:moveTo>
                      <a:pt x="0" y="0"/>
                    </a:moveTo>
                    <a:lnTo>
                      <a:pt x="1907692" y="0"/>
                    </a:lnTo>
                    <a:lnTo>
                      <a:pt x="1907692" y="1635845"/>
                    </a:lnTo>
                    <a:lnTo>
                      <a:pt x="0" y="16358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A98D5F-72E6-2DC7-F7C2-7FAADCCB658B}"/>
                </a:ext>
              </a:extLst>
            </p:cNvPr>
            <p:cNvSpPr txBox="1"/>
            <p:nvPr/>
          </p:nvSpPr>
          <p:spPr>
            <a:xfrm>
              <a:off x="12801600" y="7549688"/>
              <a:ext cx="28193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6.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การติดตามผลหลังการขาย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6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44CDE-AA87-C4CE-EF42-6E1C206E78B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Freeform 2"/>
          <p:cNvSpPr/>
          <p:nvPr/>
        </p:nvSpPr>
        <p:spPr>
          <a:xfrm rot="-292710">
            <a:off x="1117453" y="6464219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459351" y="1072937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A4C8DD-2199-CBBE-CB9A-03007D33EF75}"/>
              </a:ext>
            </a:extLst>
          </p:cNvPr>
          <p:cNvGrpSpPr/>
          <p:nvPr/>
        </p:nvGrpSpPr>
        <p:grpSpPr>
          <a:xfrm>
            <a:off x="9296400" y="2838689"/>
            <a:ext cx="8163114" cy="1291902"/>
            <a:chOff x="495843" y="854998"/>
            <a:chExt cx="6374748" cy="1291902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7A98F453-D3D6-93F3-CF85-864CA5808223}"/>
                </a:ext>
              </a:extLst>
            </p:cNvPr>
            <p:cNvGrpSpPr/>
            <p:nvPr/>
          </p:nvGrpSpPr>
          <p:grpSpPr>
            <a:xfrm>
              <a:off x="495843" y="854998"/>
              <a:ext cx="6374748" cy="1291902"/>
              <a:chOff x="-81391" y="-38100"/>
              <a:chExt cx="1780022" cy="360738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3FF0647-FBA4-DCC5-D0D0-4E8DFF53523D}"/>
                  </a:ext>
                </a:extLst>
              </p:cNvPr>
              <p:cNvSpPr/>
              <p:nvPr/>
            </p:nvSpPr>
            <p:spPr>
              <a:xfrm>
                <a:off x="-81391" y="53805"/>
                <a:ext cx="167820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F3688243-5F49-5320-6026-D3B24874A5C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DB5ED5E1-81C6-E599-9EDD-44667D8BC7BA}"/>
                </a:ext>
              </a:extLst>
            </p:cNvPr>
            <p:cNvSpPr txBox="1"/>
            <p:nvPr/>
          </p:nvSpPr>
          <p:spPr>
            <a:xfrm>
              <a:off x="694549" y="1184135"/>
              <a:ext cx="545438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1.</a:t>
              </a:r>
              <a:r>
                <a:rPr lang="th-TH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การวางแผนบริหารการขาย</a:t>
              </a:r>
              <a:endParaRPr lang="en-US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96294-B188-817D-9B93-BF1FC0187C99}"/>
              </a:ext>
            </a:extLst>
          </p:cNvPr>
          <p:cNvGrpSpPr/>
          <p:nvPr/>
        </p:nvGrpSpPr>
        <p:grpSpPr>
          <a:xfrm>
            <a:off x="9296400" y="4533164"/>
            <a:ext cx="8163114" cy="1291902"/>
            <a:chOff x="495843" y="854998"/>
            <a:chExt cx="6374748" cy="1291902"/>
          </a:xfrm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7EFD85BB-8BE3-E83D-0690-BD292F780494}"/>
                </a:ext>
              </a:extLst>
            </p:cNvPr>
            <p:cNvGrpSpPr/>
            <p:nvPr/>
          </p:nvGrpSpPr>
          <p:grpSpPr>
            <a:xfrm>
              <a:off x="495843" y="854998"/>
              <a:ext cx="6374748" cy="1291902"/>
              <a:chOff x="-81391" y="-38100"/>
              <a:chExt cx="1780022" cy="360738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F4A75FBD-B41D-5A64-FB0B-FD87CD247ACE}"/>
                  </a:ext>
                </a:extLst>
              </p:cNvPr>
              <p:cNvSpPr/>
              <p:nvPr/>
            </p:nvSpPr>
            <p:spPr>
              <a:xfrm>
                <a:off x="-81391" y="53805"/>
                <a:ext cx="167820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C4B82A90-A15B-DED3-4AD8-8D192C47C1C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0FECBFE8-27BF-FD49-2147-49E724907895}"/>
                </a:ext>
              </a:extLst>
            </p:cNvPr>
            <p:cNvSpPr txBox="1"/>
            <p:nvPr/>
          </p:nvSpPr>
          <p:spPr>
            <a:xfrm>
              <a:off x="694549" y="1184135"/>
              <a:ext cx="557339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2.</a:t>
              </a:r>
              <a:r>
                <a:rPr lang="th-TH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การวางแผนการขาย </a:t>
              </a:r>
              <a:endParaRPr lang="en-US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D68AFB-4F53-02D3-D5F5-8E194B479E27}"/>
              </a:ext>
            </a:extLst>
          </p:cNvPr>
          <p:cNvGrpSpPr/>
          <p:nvPr/>
        </p:nvGrpSpPr>
        <p:grpSpPr>
          <a:xfrm>
            <a:off x="9296400" y="6154203"/>
            <a:ext cx="8163114" cy="1291902"/>
            <a:chOff x="495843" y="854998"/>
            <a:chExt cx="6374748" cy="1291902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6BD9F428-CAA5-D6DF-5B93-04526DEFE89B}"/>
                </a:ext>
              </a:extLst>
            </p:cNvPr>
            <p:cNvGrpSpPr/>
            <p:nvPr/>
          </p:nvGrpSpPr>
          <p:grpSpPr>
            <a:xfrm>
              <a:off x="495843" y="854998"/>
              <a:ext cx="6374748" cy="1291902"/>
              <a:chOff x="-81391" y="-38100"/>
              <a:chExt cx="1780022" cy="360738"/>
            </a:xfrm>
          </p:grpSpPr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DA825E58-A875-0025-CAF5-8AFE3985AE86}"/>
                  </a:ext>
                </a:extLst>
              </p:cNvPr>
              <p:cNvSpPr/>
              <p:nvPr/>
            </p:nvSpPr>
            <p:spPr>
              <a:xfrm>
                <a:off x="-81391" y="53805"/>
                <a:ext cx="167820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5ADB0543-0802-D1E0-52F6-3E4510A630F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632B46D4-7280-1071-DCCE-DDF7D9AEAFF8}"/>
                </a:ext>
              </a:extLst>
            </p:cNvPr>
            <p:cNvSpPr txBox="1"/>
            <p:nvPr/>
          </p:nvSpPr>
          <p:spPr>
            <a:xfrm>
              <a:off x="694549" y="1184135"/>
              <a:ext cx="509734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3.</a:t>
              </a:r>
              <a:r>
                <a:rPr lang="th-TH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กระบวนการขายสินค้า</a:t>
              </a:r>
              <a:endParaRPr lang="en-US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FCADE5-8A0D-CCE8-81FC-1EA70545FDC1}"/>
              </a:ext>
            </a:extLst>
          </p:cNvPr>
          <p:cNvGrpSpPr/>
          <p:nvPr/>
        </p:nvGrpSpPr>
        <p:grpSpPr>
          <a:xfrm>
            <a:off x="1002165" y="2695934"/>
            <a:ext cx="7143750" cy="4895131"/>
            <a:chOff x="1520918" y="3159726"/>
            <a:chExt cx="7143750" cy="489513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DF68762-6818-89C3-B183-62D50873E0FC}"/>
                </a:ext>
              </a:extLst>
            </p:cNvPr>
            <p:cNvSpPr/>
            <p:nvPr/>
          </p:nvSpPr>
          <p:spPr>
            <a:xfrm>
              <a:off x="1520918" y="3159726"/>
              <a:ext cx="7143750" cy="4895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AC3CFE-F188-03E9-2046-E185965C1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202" y="3370398"/>
              <a:ext cx="6785181" cy="4523454"/>
            </a:xfrm>
            <a:prstGeom prst="round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6736ABF-AB1A-0172-FF14-795B0CF45178}"/>
              </a:ext>
            </a:extLst>
          </p:cNvPr>
          <p:cNvGrpSpPr/>
          <p:nvPr/>
        </p:nvGrpSpPr>
        <p:grpSpPr>
          <a:xfrm>
            <a:off x="-2290070" y="190500"/>
            <a:ext cx="17911070" cy="1650781"/>
            <a:chOff x="-2290070" y="190500"/>
            <a:chExt cx="17911070" cy="1650781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595892DC-C24B-2C46-D3E9-D47F1E35E760}"/>
                </a:ext>
              </a:extLst>
            </p:cNvPr>
            <p:cNvSpPr/>
            <p:nvPr/>
          </p:nvSpPr>
          <p:spPr>
            <a:xfrm>
              <a:off x="-2290070" y="190500"/>
              <a:ext cx="17911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7341A304-E467-4EEC-33C1-22EC80D0D590}"/>
                </a:ext>
              </a:extLst>
            </p:cNvPr>
            <p:cNvSpPr txBox="1"/>
            <p:nvPr/>
          </p:nvSpPr>
          <p:spPr>
            <a:xfrm>
              <a:off x="2667000" y="460280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การวางแผนการบริหารการขาย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573831" y="8202386"/>
            <a:ext cx="5472006" cy="881213"/>
            <a:chOff x="0" y="0"/>
            <a:chExt cx="1592629" cy="2564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629" cy="256477"/>
            </a:xfrm>
            <a:custGeom>
              <a:avLst/>
              <a:gdLst/>
              <a:ahLst/>
              <a:cxnLst/>
              <a:rect l="l" t="t" r="r" b="b"/>
              <a:pathLst>
                <a:path w="1592629" h="256477">
                  <a:moveTo>
                    <a:pt x="796315" y="0"/>
                  </a:moveTo>
                  <a:cubicBezTo>
                    <a:pt x="356522" y="0"/>
                    <a:pt x="0" y="57414"/>
                    <a:pt x="0" y="128239"/>
                  </a:cubicBezTo>
                  <a:cubicBezTo>
                    <a:pt x="0" y="199063"/>
                    <a:pt x="356522" y="256477"/>
                    <a:pt x="796315" y="256477"/>
                  </a:cubicBezTo>
                  <a:cubicBezTo>
                    <a:pt x="1236107" y="256477"/>
                    <a:pt x="1592629" y="199063"/>
                    <a:pt x="1592629" y="128239"/>
                  </a:cubicBezTo>
                  <a:cubicBezTo>
                    <a:pt x="1592629" y="57414"/>
                    <a:pt x="1236107" y="0"/>
                    <a:pt x="796315" y="0"/>
                  </a:cubicBez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9309" y="-14055"/>
              <a:ext cx="1294011" cy="246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71F82-AE9C-9AEC-A1AE-FD039855DF47}"/>
              </a:ext>
            </a:extLst>
          </p:cNvPr>
          <p:cNvGrpSpPr/>
          <p:nvPr/>
        </p:nvGrpSpPr>
        <p:grpSpPr>
          <a:xfrm>
            <a:off x="1516060" y="2588241"/>
            <a:ext cx="8434982" cy="4142658"/>
            <a:chOff x="1531252" y="2940066"/>
            <a:chExt cx="8434982" cy="414265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EE4BF8-BEF0-3A09-2010-52035B2C3273}"/>
                </a:ext>
              </a:extLst>
            </p:cNvPr>
            <p:cNvSpPr/>
            <p:nvPr/>
          </p:nvSpPr>
          <p:spPr>
            <a:xfrm>
              <a:off x="1531252" y="2940066"/>
              <a:ext cx="8434982" cy="41426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B55BFC-87DF-F460-1C8A-2DFF3A2F5A70}"/>
                </a:ext>
              </a:extLst>
            </p:cNvPr>
            <p:cNvSpPr txBox="1"/>
            <p:nvPr/>
          </p:nvSpPr>
          <p:spPr>
            <a:xfrm>
              <a:off x="2091143" y="3127927"/>
              <a:ext cx="7315200" cy="34778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 หมายถึง การกำหนดกิจกรรมในอนาคตเพื่อเป็นแนวทางปฏิบัติ การวางแผนการขาย จึงเป็นการกำหนดกิจกรรมที่เกี่ยวกับหน้าที่ขายในอนาคต เพื่อให้สามารถบรรลุวัตถุประสงค์ที่ตั้งไว้ 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8F3F2A-A009-5F67-7F7E-0A8C71AB4F6B}"/>
              </a:ext>
            </a:extLst>
          </p:cNvPr>
          <p:cNvGrpSpPr/>
          <p:nvPr/>
        </p:nvGrpSpPr>
        <p:grpSpPr>
          <a:xfrm>
            <a:off x="12765239" y="1064909"/>
            <a:ext cx="5711521" cy="3784659"/>
            <a:chOff x="11341182" y="612866"/>
            <a:chExt cx="5711521" cy="3784659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FE4C8C5-F972-EEC7-EEB3-32C66BEEBA66}"/>
                </a:ext>
              </a:extLst>
            </p:cNvPr>
            <p:cNvSpPr/>
            <p:nvPr/>
          </p:nvSpPr>
          <p:spPr>
            <a:xfrm>
              <a:off x="11742044" y="612866"/>
              <a:ext cx="5310659" cy="361856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035F05-E319-6D21-B5E4-CC8D6203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182" y="778956"/>
              <a:ext cx="5425125" cy="3618569"/>
            </a:xfrm>
            <a:prstGeom prst="hexagon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46179D-4D61-3631-4E57-473456CC3CED}"/>
              </a:ext>
            </a:extLst>
          </p:cNvPr>
          <p:cNvGrpSpPr/>
          <p:nvPr/>
        </p:nvGrpSpPr>
        <p:grpSpPr>
          <a:xfrm>
            <a:off x="9849686" y="4978395"/>
            <a:ext cx="7900292" cy="5083720"/>
            <a:chOff x="10081975" y="4784625"/>
            <a:chExt cx="7900292" cy="508372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6B88DC9-3236-7387-1F0B-827AF1FC1C24}"/>
                </a:ext>
              </a:extLst>
            </p:cNvPr>
            <p:cNvSpPr/>
            <p:nvPr/>
          </p:nvSpPr>
          <p:spPr>
            <a:xfrm>
              <a:off x="10392258" y="4784625"/>
              <a:ext cx="7590009" cy="482606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D99ECE-651C-FAC8-F6C2-2245F00F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1975" y="5042278"/>
              <a:ext cx="7231240" cy="4826067"/>
            </a:xfrm>
            <a:prstGeom prst="hexagon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69">
            <a:off x="-3285742" y="-414296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8779" y="9141402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030200" y="499562"/>
            <a:ext cx="3694439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8D66D0-3B2E-0527-7BC0-83D406ECEFBA}"/>
              </a:ext>
            </a:extLst>
          </p:cNvPr>
          <p:cNvGrpSpPr/>
          <p:nvPr/>
        </p:nvGrpSpPr>
        <p:grpSpPr>
          <a:xfrm>
            <a:off x="2063040" y="6517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08427A9-F833-A879-1298-0BACC68FD033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7D77EDB-324F-F1E3-CD33-585729477572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กำหนดวัตถุประสงค์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143E00-388A-58C5-F353-E36C23284687}"/>
              </a:ext>
            </a:extLst>
          </p:cNvPr>
          <p:cNvGrpSpPr/>
          <p:nvPr/>
        </p:nvGrpSpPr>
        <p:grpSpPr>
          <a:xfrm>
            <a:off x="859644" y="2398322"/>
            <a:ext cx="8686800" cy="5025099"/>
            <a:chOff x="8458200" y="2324100"/>
            <a:chExt cx="8686800" cy="50250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5165BF-8FE5-B3CE-6E15-AACE614B7C0E}"/>
                </a:ext>
              </a:extLst>
            </p:cNvPr>
            <p:cNvSpPr/>
            <p:nvPr/>
          </p:nvSpPr>
          <p:spPr>
            <a:xfrm>
              <a:off x="8458200" y="2324100"/>
              <a:ext cx="8686800" cy="502509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4B35F9-05A9-C800-829C-DBBED61E7FE4}"/>
                </a:ext>
              </a:extLst>
            </p:cNvPr>
            <p:cNvSpPr txBox="1"/>
            <p:nvPr/>
          </p:nvSpPr>
          <p:spPr>
            <a:xfrm>
              <a:off x="9274629" y="2756018"/>
              <a:ext cx="7086600" cy="41549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dirty="0"/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เป็นขั้นตอนแรกของการบริหารการขาย วัตถุประสงค์เป็นตัวชี้นำให้เห็นจุดหมายปลายทาง</a:t>
              </a:r>
            </a:p>
            <a:p>
              <a:pPr algn="thaiDist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วัตถุประสงค์ หมายถึง ถ้อยแถลงอย่างชัดเจนในรูปของคำพรรณนาเชิงปริมาณที่เกี่ยวกับอนาคตของกิจการ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EEA3914-0B92-3B5C-F91F-BE442454E405}"/>
              </a:ext>
            </a:extLst>
          </p:cNvPr>
          <p:cNvSpPr txBox="1"/>
          <p:nvPr/>
        </p:nvSpPr>
        <p:spPr>
          <a:xfrm>
            <a:off x="10504721" y="2459325"/>
            <a:ext cx="6819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การกำหนดวัตถุประสงค์ที่ใช้เป็นแนวทางในการปฏิบัติของพนักงานขาย มีดังนี้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Callout: Bent Line with Accent Bar 21">
            <a:extLst>
              <a:ext uri="{FF2B5EF4-FFF2-40B4-BE49-F238E27FC236}">
                <a16:creationId xmlns:a16="http://schemas.microsoft.com/office/drawing/2014/main" id="{CB656F6F-230C-4AF4-F363-5C779830F2A4}"/>
              </a:ext>
            </a:extLst>
          </p:cNvPr>
          <p:cNvSpPr/>
          <p:nvPr/>
        </p:nvSpPr>
        <p:spPr>
          <a:xfrm>
            <a:off x="12725399" y="5796476"/>
            <a:ext cx="5410201" cy="12376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925"/>
              <a:gd name="adj6" fmla="val -168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วัตถุประสงค์ของหน่วยงานขาย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Callout: Bent Line with Accent Bar 22">
            <a:extLst>
              <a:ext uri="{FF2B5EF4-FFF2-40B4-BE49-F238E27FC236}">
                <a16:creationId xmlns:a16="http://schemas.microsoft.com/office/drawing/2014/main" id="{4B95C99E-E07A-4509-3C75-4C1BAD3C6425}"/>
              </a:ext>
            </a:extLst>
          </p:cNvPr>
          <p:cNvSpPr/>
          <p:nvPr/>
        </p:nvSpPr>
        <p:spPr>
          <a:xfrm>
            <a:off x="12725400" y="4026384"/>
            <a:ext cx="5410200" cy="12376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367"/>
              <a:gd name="adj6" fmla="val -168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วัตถุประสงค์ของกิจการ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sp>
        <p:nvSpPr>
          <p:cNvPr id="20" name="Callout: Bent Line with Accent Bar 19">
            <a:extLst>
              <a:ext uri="{FF2B5EF4-FFF2-40B4-BE49-F238E27FC236}">
                <a16:creationId xmlns:a16="http://schemas.microsoft.com/office/drawing/2014/main" id="{BF6AFB90-AE4F-48A5-51FC-847968FF39E3}"/>
              </a:ext>
            </a:extLst>
          </p:cNvPr>
          <p:cNvSpPr/>
          <p:nvPr/>
        </p:nvSpPr>
        <p:spPr>
          <a:xfrm>
            <a:off x="11891005" y="2659894"/>
            <a:ext cx="6191465" cy="12575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264"/>
              <a:gd name="adj6" fmla="val -35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	กลยุทธ์การใช้ตัวแทนขายอิสระ                	กับการใช้พนักงานขาย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Callout: Bent Line with Accent Bar 20">
            <a:extLst>
              <a:ext uri="{FF2B5EF4-FFF2-40B4-BE49-F238E27FC236}">
                <a16:creationId xmlns:a16="http://schemas.microsoft.com/office/drawing/2014/main" id="{A92D9976-BFC5-441D-CF5C-A6CC3642C655}"/>
              </a:ext>
            </a:extLst>
          </p:cNvPr>
          <p:cNvSpPr/>
          <p:nvPr/>
        </p:nvSpPr>
        <p:spPr>
          <a:xfrm>
            <a:off x="11886816" y="4664163"/>
            <a:ext cx="6191465" cy="12575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264"/>
              <a:gd name="adj6" fmla="val -35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	กลยุทธ์การกำหนดจำนวน	พนักงานขาย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94F9E2-9DB0-EA6A-1802-34558DD98039}"/>
              </a:ext>
            </a:extLst>
          </p:cNvPr>
          <p:cNvGrpSpPr/>
          <p:nvPr/>
        </p:nvGrpSpPr>
        <p:grpSpPr>
          <a:xfrm>
            <a:off x="10740685" y="6225683"/>
            <a:ext cx="5726349" cy="3699829"/>
            <a:chOff x="10740685" y="6225683"/>
            <a:chExt cx="5726349" cy="3699829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10FBBB75-F9A9-6BCF-5FC5-8C06B2C0BC9F}"/>
                </a:ext>
              </a:extLst>
            </p:cNvPr>
            <p:cNvSpPr/>
            <p:nvPr/>
          </p:nvSpPr>
          <p:spPr>
            <a:xfrm>
              <a:off x="11157299" y="6225683"/>
              <a:ext cx="5309735" cy="3543299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CAE8CC8-4625-2EB2-39FA-1DBEF62E0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685" y="6382212"/>
              <a:ext cx="5309735" cy="3543300"/>
            </a:xfrm>
            <a:prstGeom prst="flowChartConnector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EC7B47-085E-8834-1498-39FE88386D52}"/>
              </a:ext>
            </a:extLst>
          </p:cNvPr>
          <p:cNvGrpSpPr/>
          <p:nvPr/>
        </p:nvGrpSpPr>
        <p:grpSpPr>
          <a:xfrm>
            <a:off x="2063040" y="6517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EBC6B2A-6B39-853F-529A-9B10FA981B8D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020962A7-EC86-27A6-D166-D4AF25B6FA77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2.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การพัฒนากลยุทธ์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2BA30B-3051-E1B8-52BD-85ADA0246D04}"/>
              </a:ext>
            </a:extLst>
          </p:cNvPr>
          <p:cNvGrpSpPr/>
          <p:nvPr/>
        </p:nvGrpSpPr>
        <p:grpSpPr>
          <a:xfrm>
            <a:off x="1059915" y="2284221"/>
            <a:ext cx="8686800" cy="7351049"/>
            <a:chOff x="8458200" y="2324100"/>
            <a:chExt cx="8686800" cy="73510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AB4C35E-D423-87CA-826E-40369033B004}"/>
                </a:ext>
              </a:extLst>
            </p:cNvPr>
            <p:cNvSpPr/>
            <p:nvPr/>
          </p:nvSpPr>
          <p:spPr>
            <a:xfrm>
              <a:off x="8458200" y="2324100"/>
              <a:ext cx="8686800" cy="735104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94712B-E887-939F-5902-9115B1A9BD66}"/>
                </a:ext>
              </a:extLst>
            </p:cNvPr>
            <p:cNvSpPr txBox="1"/>
            <p:nvPr/>
          </p:nvSpPr>
          <p:spPr>
            <a:xfrm>
              <a:off x="9230947" y="2741142"/>
              <a:ext cx="7086600" cy="6186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1800" dirty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กลยุทธ์เป็นแนวทางการปฏิบัติงาน และนาวทางการปฏิบัติเมื่อต้องเผชิญกับคู่แข่งขัน เป็นแผนเบ็ดเสร็จในการรุกและรับขณะปฏิบัติงาน กลยุทธ์แต่ละอย่างแปรผันตามลักษณะของตลาดและลักษณะของผลิตภัณฑ์ ผู้พัฒนากลยุทธ์จะต้องมีทักษะ มีความชำนาญเป็นอย่างมาก จึงจะสามารถกำหนดกลยุทธ์ได้อย่างแนบเนียน ซึ่งผู้บริหารงานขายควรมีแนวทางการปฏิบัติดังนี้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4AEB1E-2539-95CA-AFF1-33DB8481E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46" y="3174128"/>
            <a:ext cx="6784411" cy="425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9BF089F-BCC1-DA6F-CB24-8AE474870C5A}"/>
              </a:ext>
            </a:extLst>
          </p:cNvPr>
          <p:cNvGrpSpPr/>
          <p:nvPr/>
        </p:nvGrpSpPr>
        <p:grpSpPr>
          <a:xfrm>
            <a:off x="2159115" y="6517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78C41BE-242A-02D4-64F5-CCAA2B47438A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C98C0ED5-A40D-6102-F7E4-C9BB8559E6FB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กลยุทธ์การจ้างพนักงานขาย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887B7E-A01A-AE7E-D780-55A6287FDFEC}"/>
              </a:ext>
            </a:extLst>
          </p:cNvPr>
          <p:cNvGrpSpPr/>
          <p:nvPr/>
        </p:nvGrpSpPr>
        <p:grpSpPr>
          <a:xfrm>
            <a:off x="1583124" y="2284221"/>
            <a:ext cx="8686800" cy="7351049"/>
            <a:chOff x="8458200" y="2324100"/>
            <a:chExt cx="8686800" cy="73510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FFBDDF3-E186-F018-E8CE-42A60927FDF6}"/>
                </a:ext>
              </a:extLst>
            </p:cNvPr>
            <p:cNvSpPr/>
            <p:nvPr/>
          </p:nvSpPr>
          <p:spPr>
            <a:xfrm>
              <a:off x="8458200" y="2324100"/>
              <a:ext cx="8686800" cy="735104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7FBCF1-E915-8F6C-BC0C-8A4F3B647F43}"/>
                </a:ext>
              </a:extLst>
            </p:cNvPr>
            <p:cNvSpPr txBox="1"/>
            <p:nvPr/>
          </p:nvSpPr>
          <p:spPr>
            <a:xfrm>
              <a:off x="9283700" y="2630981"/>
              <a:ext cx="7086600" cy="6186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เมื่อกำหนดจำนวนพนักงานขายได้อย่างเหมาะสมแล้ว ผู้บริหารการขายจะต้องกำหนดกลยุทธ์การจ้างพนักงานขาย เพื่อให้ผลการดำเนินงานมีประสิทธิภาพ ดังนี้</a:t>
              </a:r>
            </a:p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พนักงานขายฝึกหัดกับพนักงานขายที่มีประสบการณ์</a:t>
              </a:r>
            </a:p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คุณภาพกับปริมาณของพนักงานขาย</a:t>
              </a:r>
            </a:p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3.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อัตราการออกจากงานของพนักงานขาย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0C5EDE-FA76-5862-48FC-86C25A7CD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002" y="2477348"/>
            <a:ext cx="7368644" cy="4914900"/>
          </a:xfrm>
          <a:prstGeom prst="flowChartConnector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1A2A011-BE6F-E6A4-8FFE-FA1CF4994DE1}"/>
              </a:ext>
            </a:extLst>
          </p:cNvPr>
          <p:cNvGrpSpPr/>
          <p:nvPr/>
        </p:nvGrpSpPr>
        <p:grpSpPr>
          <a:xfrm>
            <a:off x="2063040" y="6517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08D7F06-2E66-2378-0B73-F5E98A18C1CB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4CAE7E80-5D3D-03C3-A3C1-BCE3E4B6F4F1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4.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กำหนดงบประมาณการขาย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4DCEC7-D96A-8C32-2994-D14CCA27B7BD}"/>
              </a:ext>
            </a:extLst>
          </p:cNvPr>
          <p:cNvGrpSpPr/>
          <p:nvPr/>
        </p:nvGrpSpPr>
        <p:grpSpPr>
          <a:xfrm>
            <a:off x="762000" y="3587019"/>
            <a:ext cx="8686800" cy="3942313"/>
            <a:chOff x="8458200" y="2324100"/>
            <a:chExt cx="8686800" cy="73510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4F5CDF4-1594-2285-3D99-F7133A45C98D}"/>
                </a:ext>
              </a:extLst>
            </p:cNvPr>
            <p:cNvSpPr/>
            <p:nvPr/>
          </p:nvSpPr>
          <p:spPr>
            <a:xfrm>
              <a:off x="8458200" y="2324100"/>
              <a:ext cx="8686800" cy="735104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66CDAB-09C5-2F56-1EF6-416B6CDB56B9}"/>
                </a:ext>
              </a:extLst>
            </p:cNvPr>
            <p:cNvSpPr txBox="1"/>
            <p:nvPr/>
          </p:nvSpPr>
          <p:spPr>
            <a:xfrm>
              <a:off x="9283700" y="2630981"/>
              <a:ext cx="7086600" cy="64850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วิธีที่ได้รับความนิยมมากที่สุดในการจัดทำงบประมาณการขายคือการกำหนดเป็นสัดส่วนร้อยละของยอดขาย ซึ่งหลายฝ่ายจะต้องร่วมประชุมกันเพื่อร่วมกันพยากรณ์ยอดขายอย่างเหมาะสม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60058D-7DC6-41CE-4A80-B36A915BF797}"/>
              </a:ext>
            </a:extLst>
          </p:cNvPr>
          <p:cNvGrpSpPr/>
          <p:nvPr/>
        </p:nvGrpSpPr>
        <p:grpSpPr>
          <a:xfrm>
            <a:off x="-3200400" y="495300"/>
            <a:ext cx="13944600" cy="1650781"/>
            <a:chOff x="-2279280" y="205801"/>
            <a:chExt cx="13944600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2B67AA56-4092-FF8E-BC3E-FBD6FCD19535}"/>
                </a:ext>
              </a:extLst>
            </p:cNvPr>
            <p:cNvSpPr/>
            <p:nvPr/>
          </p:nvSpPr>
          <p:spPr>
            <a:xfrm>
              <a:off x="-2279280" y="205801"/>
              <a:ext cx="1394460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7751A35D-D192-B34C-353C-EFAE32DF3DF3}"/>
                </a:ext>
              </a:extLst>
            </p:cNvPr>
            <p:cNvSpPr txBox="1"/>
            <p:nvPr/>
          </p:nvSpPr>
          <p:spPr>
            <a:xfrm>
              <a:off x="2667001" y="460280"/>
              <a:ext cx="793152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การวางแผนการขาย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664B24-AA5F-B6D5-F77E-7043C6AE4F6E}"/>
              </a:ext>
            </a:extLst>
          </p:cNvPr>
          <p:cNvGrpSpPr/>
          <p:nvPr/>
        </p:nvGrpSpPr>
        <p:grpSpPr>
          <a:xfrm>
            <a:off x="921793" y="2300188"/>
            <a:ext cx="7994056" cy="1344316"/>
            <a:chOff x="2060985" y="2680641"/>
            <a:chExt cx="7994056" cy="13443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3C8C665-E1C9-47AB-9256-97690DF8A8EE}"/>
                </a:ext>
              </a:extLst>
            </p:cNvPr>
            <p:cNvSpPr/>
            <p:nvPr/>
          </p:nvSpPr>
          <p:spPr>
            <a:xfrm>
              <a:off x="2362200" y="2857500"/>
              <a:ext cx="7542079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694DB7-F9E6-1B7A-037B-2218F34CBE90}"/>
                </a:ext>
              </a:extLst>
            </p:cNvPr>
            <p:cNvSpPr txBox="1"/>
            <p:nvPr/>
          </p:nvSpPr>
          <p:spPr>
            <a:xfrm>
              <a:off x="3595558" y="2937301"/>
              <a:ext cx="6459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การกำหนดแผนเป้าหมายรวม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4D4F07C-17CA-1DF9-2FDB-07518026762A}"/>
                </a:ext>
              </a:extLst>
            </p:cNvPr>
            <p:cNvGrpSpPr/>
            <p:nvPr/>
          </p:nvGrpSpPr>
          <p:grpSpPr>
            <a:xfrm>
              <a:off x="2060985" y="2680641"/>
              <a:ext cx="1286535" cy="1344316"/>
              <a:chOff x="2743200" y="4755297"/>
              <a:chExt cx="1286535" cy="1344316"/>
            </a:xfrm>
          </p:grpSpPr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FFD1AD62-015F-AFF3-72B3-B7F223A00B22}"/>
                  </a:ext>
                </a:extLst>
              </p:cNvPr>
              <p:cNvSpPr/>
              <p:nvPr/>
            </p:nvSpPr>
            <p:spPr>
              <a:xfrm>
                <a:off x="2743200" y="4849022"/>
                <a:ext cx="1286535" cy="12505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ADBFF080-F49F-76E1-4CC3-B04A967A5A21}"/>
                  </a:ext>
                </a:extLst>
              </p:cNvPr>
              <p:cNvSpPr/>
              <p:nvPr/>
            </p:nvSpPr>
            <p:spPr>
              <a:xfrm>
                <a:off x="2853067" y="4960001"/>
                <a:ext cx="1066800" cy="99060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DA3289-8C54-3578-E832-12EC67A38161}"/>
                  </a:ext>
                </a:extLst>
              </p:cNvPr>
              <p:cNvSpPr txBox="1"/>
              <p:nvPr/>
            </p:nvSpPr>
            <p:spPr>
              <a:xfrm>
                <a:off x="3177375" y="4755297"/>
                <a:ext cx="742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/>
                    </a:solidFill>
                    <a:latin typeface="2005_iannnnnMTV" panose="02000000000000000000" pitchFamily="2" charset="0"/>
                    <a:cs typeface="2005_iannnnnMTV" panose="02000000000000000000" pitchFamily="2" charset="0"/>
                  </a:rPr>
                  <a:t>1.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4EFA35-4D5A-E6E5-3123-9B0AB1BAD293}"/>
              </a:ext>
            </a:extLst>
          </p:cNvPr>
          <p:cNvGrpSpPr/>
          <p:nvPr/>
        </p:nvGrpSpPr>
        <p:grpSpPr>
          <a:xfrm>
            <a:off x="9345802" y="3380123"/>
            <a:ext cx="7894090" cy="1344316"/>
            <a:chOff x="2060985" y="2680641"/>
            <a:chExt cx="7894090" cy="13443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2A0BFF-2C11-8ACC-6B87-E9E520F5B921}"/>
                </a:ext>
              </a:extLst>
            </p:cNvPr>
            <p:cNvSpPr/>
            <p:nvPr/>
          </p:nvSpPr>
          <p:spPr>
            <a:xfrm>
              <a:off x="2362200" y="2857500"/>
              <a:ext cx="7542079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53BF40-3606-B085-2298-F0FBEEC5B6D0}"/>
                </a:ext>
              </a:extLst>
            </p:cNvPr>
            <p:cNvSpPr txBox="1"/>
            <p:nvPr/>
          </p:nvSpPr>
          <p:spPr>
            <a:xfrm>
              <a:off x="3455007" y="2937301"/>
              <a:ext cx="65000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การวางแผนกำหนดผู้มุ่งหวังหรือลูกค้า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1D9570-7979-329C-0815-3F9F2CFEFD11}"/>
                </a:ext>
              </a:extLst>
            </p:cNvPr>
            <p:cNvGrpSpPr/>
            <p:nvPr/>
          </p:nvGrpSpPr>
          <p:grpSpPr>
            <a:xfrm>
              <a:off x="2060985" y="2680641"/>
              <a:ext cx="1286535" cy="1344316"/>
              <a:chOff x="2743200" y="4755297"/>
              <a:chExt cx="1286535" cy="1344316"/>
            </a:xfrm>
          </p:grpSpPr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8CAA6488-BF94-963D-05DC-251B7610949B}"/>
                  </a:ext>
                </a:extLst>
              </p:cNvPr>
              <p:cNvSpPr/>
              <p:nvPr/>
            </p:nvSpPr>
            <p:spPr>
              <a:xfrm>
                <a:off x="2743200" y="4849022"/>
                <a:ext cx="1286535" cy="12505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ardrop 30">
                <a:extLst>
                  <a:ext uri="{FF2B5EF4-FFF2-40B4-BE49-F238E27FC236}">
                    <a16:creationId xmlns:a16="http://schemas.microsoft.com/office/drawing/2014/main" id="{8E95E156-029F-93AB-133B-FC6102F584F8}"/>
                  </a:ext>
                </a:extLst>
              </p:cNvPr>
              <p:cNvSpPr/>
              <p:nvPr/>
            </p:nvSpPr>
            <p:spPr>
              <a:xfrm>
                <a:off x="2853067" y="4960001"/>
                <a:ext cx="1066800" cy="99060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6FD425-9A52-133C-360E-BA9ECF604FF1}"/>
                  </a:ext>
                </a:extLst>
              </p:cNvPr>
              <p:cNvSpPr txBox="1"/>
              <p:nvPr/>
            </p:nvSpPr>
            <p:spPr>
              <a:xfrm>
                <a:off x="3177375" y="4755297"/>
                <a:ext cx="742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/>
                    </a:solidFill>
                    <a:latin typeface="2005_iannnnnMTV" panose="02000000000000000000" pitchFamily="2" charset="0"/>
                    <a:cs typeface="2005_iannnnnMTV" panose="02000000000000000000" pitchFamily="2" charset="0"/>
                  </a:rPr>
                  <a:t>2.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86113D-FCD3-E4D6-A935-FF9666FEC8EB}"/>
              </a:ext>
            </a:extLst>
          </p:cNvPr>
          <p:cNvGrpSpPr/>
          <p:nvPr/>
        </p:nvGrpSpPr>
        <p:grpSpPr>
          <a:xfrm>
            <a:off x="921793" y="4757638"/>
            <a:ext cx="7994056" cy="1344316"/>
            <a:chOff x="2060985" y="2680641"/>
            <a:chExt cx="7994056" cy="134431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715EF63-1B42-FE6C-A2F6-A4DA1B560414}"/>
                </a:ext>
              </a:extLst>
            </p:cNvPr>
            <p:cNvSpPr/>
            <p:nvPr/>
          </p:nvSpPr>
          <p:spPr>
            <a:xfrm>
              <a:off x="2362200" y="2857500"/>
              <a:ext cx="7542079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7A05ED-77EF-B686-A06B-4F81E6DC270A}"/>
                </a:ext>
              </a:extLst>
            </p:cNvPr>
            <p:cNvSpPr txBox="1"/>
            <p:nvPr/>
          </p:nvSpPr>
          <p:spPr>
            <a:xfrm>
              <a:off x="3595558" y="2937301"/>
              <a:ext cx="6459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การวางแผนจัดสรรงบประมาณ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7BC0E02-7851-1091-E169-1BBC299B407D}"/>
                </a:ext>
              </a:extLst>
            </p:cNvPr>
            <p:cNvGrpSpPr/>
            <p:nvPr/>
          </p:nvGrpSpPr>
          <p:grpSpPr>
            <a:xfrm>
              <a:off x="2060985" y="2680641"/>
              <a:ext cx="1286535" cy="1344316"/>
              <a:chOff x="2743200" y="4755297"/>
              <a:chExt cx="1286535" cy="1344316"/>
            </a:xfrm>
          </p:grpSpPr>
          <p:sp>
            <p:nvSpPr>
              <p:cNvPr id="37" name="Teardrop 36">
                <a:extLst>
                  <a:ext uri="{FF2B5EF4-FFF2-40B4-BE49-F238E27FC236}">
                    <a16:creationId xmlns:a16="http://schemas.microsoft.com/office/drawing/2014/main" id="{83C5992C-010A-75B6-9C89-BAB802BD2913}"/>
                  </a:ext>
                </a:extLst>
              </p:cNvPr>
              <p:cNvSpPr/>
              <p:nvPr/>
            </p:nvSpPr>
            <p:spPr>
              <a:xfrm>
                <a:off x="2743200" y="4849022"/>
                <a:ext cx="1286535" cy="12505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1784D8F6-D566-5A7E-9333-68257BF8DC4B}"/>
                  </a:ext>
                </a:extLst>
              </p:cNvPr>
              <p:cNvSpPr/>
              <p:nvPr/>
            </p:nvSpPr>
            <p:spPr>
              <a:xfrm>
                <a:off x="2853067" y="4960001"/>
                <a:ext cx="1066800" cy="99060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8ED32-4BE1-C8A4-B7C7-1C011DE1DB64}"/>
                  </a:ext>
                </a:extLst>
              </p:cNvPr>
              <p:cNvSpPr txBox="1"/>
              <p:nvPr/>
            </p:nvSpPr>
            <p:spPr>
              <a:xfrm>
                <a:off x="3177375" y="4755297"/>
                <a:ext cx="742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/>
                    </a:solidFill>
                    <a:latin typeface="2005_iannnnnMTV" panose="02000000000000000000" pitchFamily="2" charset="0"/>
                    <a:cs typeface="2005_iannnnnMTV" panose="02000000000000000000" pitchFamily="2" charset="0"/>
                  </a:rPr>
                  <a:t>3.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7CF8A8-C1C7-7554-4821-E15577D21465}"/>
              </a:ext>
            </a:extLst>
          </p:cNvPr>
          <p:cNvGrpSpPr/>
          <p:nvPr/>
        </p:nvGrpSpPr>
        <p:grpSpPr>
          <a:xfrm>
            <a:off x="9317302" y="5983943"/>
            <a:ext cx="7994056" cy="1344316"/>
            <a:chOff x="2060985" y="2680641"/>
            <a:chExt cx="7994056" cy="134431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0399D3A-CAC7-ADD7-FF0B-066770275AA2}"/>
                </a:ext>
              </a:extLst>
            </p:cNvPr>
            <p:cNvSpPr/>
            <p:nvPr/>
          </p:nvSpPr>
          <p:spPr>
            <a:xfrm>
              <a:off x="2362200" y="2857500"/>
              <a:ext cx="7542079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F6ED40-FB00-A3C1-7364-E4F89BA1A5B2}"/>
                </a:ext>
              </a:extLst>
            </p:cNvPr>
            <p:cNvSpPr txBox="1"/>
            <p:nvPr/>
          </p:nvSpPr>
          <p:spPr>
            <a:xfrm>
              <a:off x="3595558" y="2937301"/>
              <a:ext cx="6459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การวางแผนอาณาเขตการขาย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7141AA-055D-F437-0748-529915395560}"/>
                </a:ext>
              </a:extLst>
            </p:cNvPr>
            <p:cNvGrpSpPr/>
            <p:nvPr/>
          </p:nvGrpSpPr>
          <p:grpSpPr>
            <a:xfrm>
              <a:off x="2060985" y="2680641"/>
              <a:ext cx="1286535" cy="1344316"/>
              <a:chOff x="2743200" y="4755297"/>
              <a:chExt cx="1286535" cy="1344316"/>
            </a:xfrm>
          </p:grpSpPr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id="{0E997636-C3EC-8F01-65B0-727649A12694}"/>
                  </a:ext>
                </a:extLst>
              </p:cNvPr>
              <p:cNvSpPr/>
              <p:nvPr/>
            </p:nvSpPr>
            <p:spPr>
              <a:xfrm>
                <a:off x="2743200" y="4849022"/>
                <a:ext cx="1286535" cy="12505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ardrop 44">
                <a:extLst>
                  <a:ext uri="{FF2B5EF4-FFF2-40B4-BE49-F238E27FC236}">
                    <a16:creationId xmlns:a16="http://schemas.microsoft.com/office/drawing/2014/main" id="{33E0D868-5533-14CA-E13B-E386E0311CE3}"/>
                  </a:ext>
                </a:extLst>
              </p:cNvPr>
              <p:cNvSpPr/>
              <p:nvPr/>
            </p:nvSpPr>
            <p:spPr>
              <a:xfrm>
                <a:off x="2853067" y="4960001"/>
                <a:ext cx="1066800" cy="99060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25F473-F522-4747-E2C6-625F60986A2B}"/>
                  </a:ext>
                </a:extLst>
              </p:cNvPr>
              <p:cNvSpPr txBox="1"/>
              <p:nvPr/>
            </p:nvSpPr>
            <p:spPr>
              <a:xfrm>
                <a:off x="3177375" y="4755297"/>
                <a:ext cx="742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/>
                    </a:solidFill>
                    <a:latin typeface="2005_iannnnnMTV" panose="02000000000000000000" pitchFamily="2" charset="0"/>
                    <a:cs typeface="2005_iannnnnMTV" panose="02000000000000000000" pitchFamily="2" charset="0"/>
                  </a:rPr>
                  <a:t>4.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D15016-CB43-92DF-6496-C3CCE2F91521}"/>
              </a:ext>
            </a:extLst>
          </p:cNvPr>
          <p:cNvGrpSpPr/>
          <p:nvPr/>
        </p:nvGrpSpPr>
        <p:grpSpPr>
          <a:xfrm>
            <a:off x="997019" y="7338997"/>
            <a:ext cx="7994056" cy="1344316"/>
            <a:chOff x="2060985" y="2680641"/>
            <a:chExt cx="7994056" cy="134431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8C8DE66-35EF-3E39-1D6B-2586ECA42734}"/>
                </a:ext>
              </a:extLst>
            </p:cNvPr>
            <p:cNvSpPr/>
            <p:nvPr/>
          </p:nvSpPr>
          <p:spPr>
            <a:xfrm>
              <a:off x="2362200" y="2857500"/>
              <a:ext cx="7542079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9F53F7-CD7B-323A-216B-4EB138ABA8C1}"/>
                </a:ext>
              </a:extLst>
            </p:cNvPr>
            <p:cNvSpPr txBox="1"/>
            <p:nvPr/>
          </p:nvSpPr>
          <p:spPr>
            <a:xfrm>
              <a:off x="3595558" y="2937301"/>
              <a:ext cx="6459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การวางแผนกำหนดโควตาการขาย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167AF4-25D2-17EB-C4B9-5CB8FE95DA36}"/>
                </a:ext>
              </a:extLst>
            </p:cNvPr>
            <p:cNvGrpSpPr/>
            <p:nvPr/>
          </p:nvGrpSpPr>
          <p:grpSpPr>
            <a:xfrm>
              <a:off x="2060985" y="2680641"/>
              <a:ext cx="1286535" cy="1344316"/>
              <a:chOff x="2743200" y="4755297"/>
              <a:chExt cx="1286535" cy="1344316"/>
            </a:xfrm>
          </p:grpSpPr>
          <p:sp>
            <p:nvSpPr>
              <p:cNvPr id="51" name="Teardrop 50">
                <a:extLst>
                  <a:ext uri="{FF2B5EF4-FFF2-40B4-BE49-F238E27FC236}">
                    <a16:creationId xmlns:a16="http://schemas.microsoft.com/office/drawing/2014/main" id="{B7B2F8E3-7994-B2F9-CEA1-A5BA4A4417D3}"/>
                  </a:ext>
                </a:extLst>
              </p:cNvPr>
              <p:cNvSpPr/>
              <p:nvPr/>
            </p:nvSpPr>
            <p:spPr>
              <a:xfrm>
                <a:off x="2743200" y="4849022"/>
                <a:ext cx="1286535" cy="12505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ardrop 51">
                <a:extLst>
                  <a:ext uri="{FF2B5EF4-FFF2-40B4-BE49-F238E27FC236}">
                    <a16:creationId xmlns:a16="http://schemas.microsoft.com/office/drawing/2014/main" id="{9FDB78C5-BC73-375F-80A2-C9051753ED8E}"/>
                  </a:ext>
                </a:extLst>
              </p:cNvPr>
              <p:cNvSpPr/>
              <p:nvPr/>
            </p:nvSpPr>
            <p:spPr>
              <a:xfrm>
                <a:off x="2853067" y="4960001"/>
                <a:ext cx="1066800" cy="99060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08518A-19DB-8DDF-9751-DF3DBF7C4FFA}"/>
                  </a:ext>
                </a:extLst>
              </p:cNvPr>
              <p:cNvSpPr txBox="1"/>
              <p:nvPr/>
            </p:nvSpPr>
            <p:spPr>
              <a:xfrm>
                <a:off x="3177375" y="4755297"/>
                <a:ext cx="742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/>
                    </a:solidFill>
                    <a:latin typeface="2005_iannnnnMTV" panose="02000000000000000000" pitchFamily="2" charset="0"/>
                    <a:cs typeface="2005_iannnnnMTV" panose="02000000000000000000" pitchFamily="2" charset="0"/>
                  </a:rPr>
                  <a:t>5.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5471B5-0FDF-1B63-945F-9ADB4F8A99BD}"/>
              </a:ext>
            </a:extLst>
          </p:cNvPr>
          <p:cNvGrpSpPr/>
          <p:nvPr/>
        </p:nvGrpSpPr>
        <p:grpSpPr>
          <a:xfrm>
            <a:off x="9353872" y="8749141"/>
            <a:ext cx="7994056" cy="1344316"/>
            <a:chOff x="2060985" y="2680641"/>
            <a:chExt cx="7994056" cy="134431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FA7FE903-2A09-1FE2-7B5F-633B1EE61F1D}"/>
                </a:ext>
              </a:extLst>
            </p:cNvPr>
            <p:cNvSpPr/>
            <p:nvPr/>
          </p:nvSpPr>
          <p:spPr>
            <a:xfrm>
              <a:off x="2362200" y="2857500"/>
              <a:ext cx="7542079" cy="990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735961-18DB-C0F7-4C1E-4579C4FA7853}"/>
                </a:ext>
              </a:extLst>
            </p:cNvPr>
            <p:cNvSpPr txBox="1"/>
            <p:nvPr/>
          </p:nvSpPr>
          <p:spPr>
            <a:xfrm>
              <a:off x="3595558" y="2937301"/>
              <a:ext cx="6459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การวางแผนการเสนอขาย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735E9B1-AE86-E7AD-200B-A619BB5B37CB}"/>
                </a:ext>
              </a:extLst>
            </p:cNvPr>
            <p:cNvGrpSpPr/>
            <p:nvPr/>
          </p:nvGrpSpPr>
          <p:grpSpPr>
            <a:xfrm>
              <a:off x="2060985" y="2680641"/>
              <a:ext cx="1286535" cy="1344316"/>
              <a:chOff x="2743200" y="4755297"/>
              <a:chExt cx="1286535" cy="1344316"/>
            </a:xfrm>
          </p:grpSpPr>
          <p:sp>
            <p:nvSpPr>
              <p:cNvPr id="58" name="Teardrop 57">
                <a:extLst>
                  <a:ext uri="{FF2B5EF4-FFF2-40B4-BE49-F238E27FC236}">
                    <a16:creationId xmlns:a16="http://schemas.microsoft.com/office/drawing/2014/main" id="{B6D2BA24-0851-0AB7-42E9-BF30B86E68C9}"/>
                  </a:ext>
                </a:extLst>
              </p:cNvPr>
              <p:cNvSpPr/>
              <p:nvPr/>
            </p:nvSpPr>
            <p:spPr>
              <a:xfrm>
                <a:off x="2743200" y="4849022"/>
                <a:ext cx="1286535" cy="12505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ardrop 58">
                <a:extLst>
                  <a:ext uri="{FF2B5EF4-FFF2-40B4-BE49-F238E27FC236}">
                    <a16:creationId xmlns:a16="http://schemas.microsoft.com/office/drawing/2014/main" id="{9133EBA2-F9B0-221B-1D04-B7CA93074B27}"/>
                  </a:ext>
                </a:extLst>
              </p:cNvPr>
              <p:cNvSpPr/>
              <p:nvPr/>
            </p:nvSpPr>
            <p:spPr>
              <a:xfrm>
                <a:off x="2853067" y="4960001"/>
                <a:ext cx="1066800" cy="99060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2957AC7-2AA1-840F-EFEB-B94BCAF98D38}"/>
                  </a:ext>
                </a:extLst>
              </p:cNvPr>
              <p:cNvSpPr txBox="1"/>
              <p:nvPr/>
            </p:nvSpPr>
            <p:spPr>
              <a:xfrm>
                <a:off x="3177375" y="4755297"/>
                <a:ext cx="742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/>
                    </a:solidFill>
                    <a:latin typeface="2005_iannnnnMTV" panose="02000000000000000000" pitchFamily="2" charset="0"/>
                    <a:cs typeface="2005_iannnnnMTV" panose="02000000000000000000" pitchFamily="2" charset="0"/>
                  </a:rPr>
                  <a:t>6.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023520" y="-6907820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204409-4FBD-11DE-2AD3-EA83BC9E36E5}"/>
              </a:ext>
            </a:extLst>
          </p:cNvPr>
          <p:cNvGrpSpPr/>
          <p:nvPr/>
        </p:nvGrpSpPr>
        <p:grpSpPr>
          <a:xfrm>
            <a:off x="2063040" y="6517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D8447EC-0966-6459-08D3-84EE58180BB9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66826A7E-4AB8-FE1B-C09B-BD9205E4214A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การกำหนดเป้าหมาย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0AA31-D6D4-4462-3D2D-4AD781AB228C}"/>
              </a:ext>
            </a:extLst>
          </p:cNvPr>
          <p:cNvGrpSpPr/>
          <p:nvPr/>
        </p:nvGrpSpPr>
        <p:grpSpPr>
          <a:xfrm>
            <a:off x="1425930" y="2935374"/>
            <a:ext cx="8321231" cy="4387308"/>
            <a:chOff x="7223569" y="3346992"/>
            <a:chExt cx="8321231" cy="438730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BB463F-EDEC-A475-98D8-D8DB80C6511F}"/>
                </a:ext>
              </a:extLst>
            </p:cNvPr>
            <p:cNvSpPr/>
            <p:nvPr/>
          </p:nvSpPr>
          <p:spPr>
            <a:xfrm>
              <a:off x="7223569" y="3346992"/>
              <a:ext cx="8321231" cy="43873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07610-A24A-B910-8324-A84DA089F88A}"/>
                </a:ext>
              </a:extLst>
            </p:cNvPr>
            <p:cNvSpPr txBox="1"/>
            <p:nvPr/>
          </p:nvSpPr>
          <p:spPr>
            <a:xfrm>
              <a:off x="7882855" y="3670971"/>
              <a:ext cx="699799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หลังจาก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บริหารการขาย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มีการ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วัตถุประสงค และ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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าห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มายของกิจการแลว หน่วยงานขายจะนํานโยบายเหล่านั้นมาเพื่อการ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วัตถุประสงคและ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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าห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มายรวมของหน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93EA80B-53E0-7077-E289-2D4BBF5DDB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23" y="3014478"/>
            <a:ext cx="6340461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268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FreesiaUPC</vt:lpstr>
      <vt:lpstr>Opun Bold</vt:lpstr>
      <vt:lpstr>Arial</vt:lpstr>
      <vt:lpstr>TH Sarabun New</vt:lpstr>
      <vt:lpstr>ARMPathead</vt:lpstr>
      <vt:lpstr>2005_iannnnnMTV</vt:lpstr>
      <vt:lpstr>Calibri</vt:lpstr>
      <vt:lpstr>Opun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10</cp:revision>
  <dcterms:created xsi:type="dcterms:W3CDTF">2006-08-16T00:00:00Z</dcterms:created>
  <dcterms:modified xsi:type="dcterms:W3CDTF">2024-09-10T06:52:23Z</dcterms:modified>
  <dc:identifier>DAGPT5vi7tU</dc:identifier>
</cp:coreProperties>
</file>