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7" r:id="rId3"/>
    <p:sldId id="258" r:id="rId4"/>
    <p:sldId id="276" r:id="rId5"/>
    <p:sldId id="278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ARMPathead" panose="020B0604020202020204" charset="-34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iaUPC" panose="020B0604020202020204" pitchFamily="34" charset="-34"/>
      <p:regular r:id="rId17"/>
      <p:bold r:id="rId18"/>
      <p:italic r:id="rId19"/>
      <p:boldItalic r:id="rId20"/>
    </p:embeddedFont>
    <p:embeddedFont>
      <p:font typeface="Krabuler" panose="020B0604020202020204" charset="0"/>
      <p:regular r:id="rId21"/>
    </p:embeddedFont>
    <p:embeddedFont>
      <p:font typeface="Opun Bold" panose="020B0604020202020204" charset="-34"/>
      <p:regular r:id="rId22"/>
    </p:embeddedFont>
    <p:embeddedFont>
      <p:font typeface="Opun Semi-Bold" panose="020B0604020202020204" charset="-34"/>
      <p:regular r:id="rId23"/>
    </p:embeddedFont>
    <p:embeddedFont>
      <p:font typeface="TH Sarabun New" panose="020B0500040200020003" pitchFamily="34" charset="-34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2" autoAdjust="0"/>
  </p:normalViewPr>
  <p:slideViewPr>
    <p:cSldViewPr>
      <p:cViewPr varScale="1">
        <p:scale>
          <a:sx n="69" d="100"/>
          <a:sy n="69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0.svg"/><Relationship Id="rId7" Type="http://schemas.openxmlformats.org/officeDocument/2006/relationships/image" Target="../media/image3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4284" y="6013487"/>
            <a:ext cx="19148218" cy="4764034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91821" y="1111586"/>
            <a:ext cx="908737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หน่วย</a:t>
            </a:r>
          </a:p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การเรียนรู้ที่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548" y="6918840"/>
            <a:ext cx="11439247" cy="1467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30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เอกสารการขาย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7878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937920" y="-4631738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9D2068-305E-7FED-F72D-131E12A29027}"/>
              </a:ext>
            </a:extLst>
          </p:cNvPr>
          <p:cNvGrpSpPr/>
          <p:nvPr/>
        </p:nvGrpSpPr>
        <p:grpSpPr>
          <a:xfrm>
            <a:off x="1060960" y="2020711"/>
            <a:ext cx="8763000" cy="7627271"/>
            <a:chOff x="8610600" y="2324099"/>
            <a:chExt cx="8763000" cy="938649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340A818-DBAD-4D4E-649A-D54F94269D9D}"/>
                </a:ext>
              </a:extLst>
            </p:cNvPr>
            <p:cNvSpPr/>
            <p:nvPr/>
          </p:nvSpPr>
          <p:spPr>
            <a:xfrm>
              <a:off x="8610600" y="2324099"/>
              <a:ext cx="8763000" cy="93864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6F28A6-DF24-A358-79B0-A4F2A8839760}"/>
                </a:ext>
              </a:extLst>
            </p:cNvPr>
            <p:cNvSpPr txBox="1"/>
            <p:nvPr/>
          </p:nvSpPr>
          <p:spPr>
            <a:xfrm>
              <a:off x="9486900" y="2754796"/>
              <a:ext cx="7010400" cy="8446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chemeClr val="tx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คำมั่น หมายถึง คนคนหนึ่งผูกพันตนว่าจะต้องปฏิบัติตามคำมั่นหรือสัญญาที่ให้ไว้ เช่น นาง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จักขณาได้ขายบ้านให้นายเคน ในข้อตกลงเป็นคำมั่นของนายเคน จะขายบ้านคืนให้นาง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จักขณาภายใน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ปี หากนายเคนไม่คืนให้ นาง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จักขณาสามารถฟ้องร้องบังคับซื้อบ้านกลับคืนได้ หากภายใน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ปี นาง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จักขณาไม่ซื้อคืนแต่มาซื้อเมื่อเวลาล่วงเลยไป ถือว่าสัญญานั้นสิ้นสุด นายเคนไม่ต้องขายคืนให้ก็ได้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503DE41-3CE6-EEAB-EC2F-C45A119BDA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84" y="3238500"/>
            <a:ext cx="6575056" cy="4401484"/>
          </a:xfrm>
          <a:prstGeom prst="flowChartConnector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BA7EEF-BC88-3931-D402-04F775745813}"/>
              </a:ext>
            </a:extLst>
          </p:cNvPr>
          <p:cNvGrpSpPr/>
          <p:nvPr/>
        </p:nvGrpSpPr>
        <p:grpSpPr>
          <a:xfrm>
            <a:off x="1413818" y="384345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7B118D9-88BF-745D-FD53-A3D057798CF6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C2B29B6D-FD38-2606-B096-58E11504D2AA}"/>
                </a:ext>
              </a:extLst>
            </p:cNvPr>
            <p:cNvSpPr txBox="1"/>
            <p:nvPr/>
          </p:nvSpPr>
          <p:spPr>
            <a:xfrm>
              <a:off x="1003361" y="1210265"/>
              <a:ext cx="6892270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5.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คำมั่นว่าจะซื้อจะขาย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FB4F12-F753-E5E8-C9B5-AA8C8B4C035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 rot="-292710">
            <a:off x="1117453" y="6464219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858401" y="1642298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2550955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A07101-67CD-1CD3-9C0F-FD825B6E59C2}"/>
              </a:ext>
            </a:extLst>
          </p:cNvPr>
          <p:cNvGrpSpPr/>
          <p:nvPr/>
        </p:nvGrpSpPr>
        <p:grpSpPr>
          <a:xfrm>
            <a:off x="9244229" y="3390900"/>
            <a:ext cx="9172245" cy="1265773"/>
            <a:chOff x="396119" y="854998"/>
            <a:chExt cx="7162799" cy="1265773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8A6A8464-DF99-B59E-39DF-71AA0B62CF79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6490A6CF-5301-F167-5878-7B208329C79A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2B9CDE27-2BBD-56B5-9AD0-871790A1A8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5A1B9F11-7CEE-63C3-8AE8-3304BACAA906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1.</a:t>
              </a:r>
              <a:r>
                <a:rPr lang="th-TH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เอกสารการขาย</a:t>
              </a:r>
              <a:endParaRPr lang="en-US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44FC37-9312-E52D-E551-A9DA351972EE}"/>
              </a:ext>
            </a:extLst>
          </p:cNvPr>
          <p:cNvGrpSpPr/>
          <p:nvPr/>
        </p:nvGrpSpPr>
        <p:grpSpPr>
          <a:xfrm>
            <a:off x="9244229" y="5143500"/>
            <a:ext cx="9172245" cy="1265773"/>
            <a:chOff x="396119" y="854998"/>
            <a:chExt cx="7162799" cy="1265773"/>
          </a:xfrm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93AB6FD6-45F4-84EB-184B-0C4A87BC6F3E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B286C0D-E289-2C44-995B-21C49D017029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A2D63FEA-48DA-D691-A4C4-1D2ECB9A3B4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3A8B68F9-B62E-B59B-0767-B2A89D747426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2.</a:t>
              </a:r>
              <a:r>
                <a:rPr lang="th-TH" sz="60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สัญญาการซื้อการขาย</a:t>
              </a:r>
              <a:endParaRPr lang="en-US" sz="6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3751D82-A9FF-0828-8D6F-94556F136C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63" y="3281816"/>
            <a:ext cx="6494075" cy="4329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E81B3FA-A4E5-EB93-DE64-9EB549A00658}"/>
              </a:ext>
            </a:extLst>
          </p:cNvPr>
          <p:cNvGrpSpPr/>
          <p:nvPr/>
        </p:nvGrpSpPr>
        <p:grpSpPr>
          <a:xfrm>
            <a:off x="-2290070" y="190500"/>
            <a:ext cx="17094885" cy="1650781"/>
            <a:chOff x="-2290070" y="190500"/>
            <a:chExt cx="17094885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12897E63-F16A-E157-EDCF-BE2D07B3FC8E}"/>
                </a:ext>
              </a:extLst>
            </p:cNvPr>
            <p:cNvSpPr/>
            <p:nvPr/>
          </p:nvSpPr>
          <p:spPr>
            <a:xfrm>
              <a:off x="-2290070" y="190500"/>
              <a:ext cx="125008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D70321BC-888C-C170-BE74-211A309DCD51}"/>
                </a:ext>
              </a:extLst>
            </p:cNvPr>
            <p:cNvSpPr txBox="1"/>
            <p:nvPr/>
          </p:nvSpPr>
          <p:spPr>
            <a:xfrm>
              <a:off x="2667000" y="460280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เอกสารการขาย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6F58A8-A71B-EDB4-F0BA-23F30A3FE2DE}"/>
              </a:ext>
            </a:extLst>
          </p:cNvPr>
          <p:cNvGrpSpPr/>
          <p:nvPr/>
        </p:nvGrpSpPr>
        <p:grpSpPr>
          <a:xfrm>
            <a:off x="8686800" y="2905068"/>
            <a:ext cx="7113048" cy="5591232"/>
            <a:chOff x="8686800" y="2905068"/>
            <a:chExt cx="7113048" cy="55912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6EB5939-6762-1844-8CBD-EBFBCB9B5CD1}"/>
                </a:ext>
              </a:extLst>
            </p:cNvPr>
            <p:cNvSpPr/>
            <p:nvPr/>
          </p:nvSpPr>
          <p:spPr>
            <a:xfrm>
              <a:off x="8686800" y="2905068"/>
              <a:ext cx="7113048" cy="5591232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AE1D64-C2A7-120D-1F19-259971121928}"/>
                </a:ext>
              </a:extLst>
            </p:cNvPr>
            <p:cNvSpPr txBox="1"/>
            <p:nvPr/>
          </p:nvSpPr>
          <p:spPr>
            <a:xfrm>
              <a:off x="9144000" y="3238500"/>
              <a:ext cx="5931007" cy="48320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dirty="0"/>
                <a:t> 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การซื้อขายสินค้าที่มีมูลค่ามาก ผู้ซื้อผู้ขายจำเป็นต้องจัดทำเอกสาร เพื่อก่อให้เกิดความเข้าใจที่ถูกต้องตรงกันไม่ให้เกิดข้อผิดพลาดในการซื้อขายและยังสามารถใช้เป็นหลักฐานอื่นๆได้อีก เอกสารเกี่ยวกับการขาย มีดังนี้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116090-41F5-5278-6D08-AE21EA9F24FF}"/>
              </a:ext>
            </a:extLst>
          </p:cNvPr>
          <p:cNvGrpSpPr/>
          <p:nvPr/>
        </p:nvGrpSpPr>
        <p:grpSpPr>
          <a:xfrm>
            <a:off x="685800" y="2476500"/>
            <a:ext cx="8369409" cy="7187337"/>
            <a:chOff x="2069991" y="1943867"/>
            <a:chExt cx="8369409" cy="7187337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19CA544C-BEA1-ACC6-FF1D-8E6D5B4885A5}"/>
                </a:ext>
              </a:extLst>
            </p:cNvPr>
            <p:cNvSpPr/>
            <p:nvPr/>
          </p:nvSpPr>
          <p:spPr>
            <a:xfrm>
              <a:off x="2069991" y="1943867"/>
              <a:ext cx="8369409" cy="7187337"/>
            </a:xfrm>
            <a:custGeom>
              <a:avLst/>
              <a:gdLst/>
              <a:ahLst/>
              <a:cxnLst/>
              <a:rect l="l" t="t" r="r" b="b"/>
              <a:pathLst>
                <a:path w="7347649" h="7187337">
                  <a:moveTo>
                    <a:pt x="0" y="0"/>
                  </a:moveTo>
                  <a:lnTo>
                    <a:pt x="7347650" y="0"/>
                  </a:lnTo>
                  <a:lnTo>
                    <a:pt x="7347650" y="7187337"/>
                  </a:lnTo>
                  <a:lnTo>
                    <a:pt x="0" y="7187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42F1357-0DD6-DA76-342F-42BED9B35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253" y="2545551"/>
              <a:ext cx="6247020" cy="47670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23717" y="2738919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93B79B-0083-43ED-00AA-48580C0C01A3}"/>
              </a:ext>
            </a:extLst>
          </p:cNvPr>
          <p:cNvGrpSpPr/>
          <p:nvPr/>
        </p:nvGrpSpPr>
        <p:grpSpPr>
          <a:xfrm>
            <a:off x="11904925" y="3667150"/>
            <a:ext cx="3874979" cy="1389808"/>
            <a:chOff x="11984554" y="4997318"/>
            <a:chExt cx="3874979" cy="1389808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4" name="Group 4"/>
            <p:cNvGrpSpPr/>
            <p:nvPr/>
          </p:nvGrpSpPr>
          <p:grpSpPr>
            <a:xfrm>
              <a:off x="11984554" y="4997318"/>
              <a:ext cx="3874979" cy="1389808"/>
              <a:chOff x="0" y="0"/>
              <a:chExt cx="1115833" cy="400207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15833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795631" h="400207">
                    <a:moveTo>
                      <a:pt x="100872" y="0"/>
                    </a:moveTo>
                    <a:lnTo>
                      <a:pt x="694759" y="0"/>
                    </a:lnTo>
                    <a:cubicBezTo>
                      <a:pt x="750469" y="0"/>
                      <a:pt x="795631" y="45162"/>
                      <a:pt x="795631" y="100872"/>
                    </a:cubicBezTo>
                    <a:lnTo>
                      <a:pt x="795631" y="299335"/>
                    </a:lnTo>
                    <a:cubicBezTo>
                      <a:pt x="795631" y="326088"/>
                      <a:pt x="785004" y="351745"/>
                      <a:pt x="766087" y="370662"/>
                    </a:cubicBezTo>
                    <a:cubicBezTo>
                      <a:pt x="747169" y="389580"/>
                      <a:pt x="721512" y="400207"/>
                      <a:pt x="694759" y="400207"/>
                    </a:cubicBezTo>
                    <a:lnTo>
                      <a:pt x="100872" y="400207"/>
                    </a:lnTo>
                    <a:cubicBezTo>
                      <a:pt x="74119" y="400207"/>
                      <a:pt x="48462" y="389580"/>
                      <a:pt x="29545" y="370662"/>
                    </a:cubicBezTo>
                    <a:cubicBezTo>
                      <a:pt x="10628" y="351745"/>
                      <a:pt x="0" y="326088"/>
                      <a:pt x="0" y="299335"/>
                    </a:cubicBezTo>
                    <a:lnTo>
                      <a:pt x="0" y="100872"/>
                    </a:lnTo>
                    <a:cubicBezTo>
                      <a:pt x="0" y="74119"/>
                      <a:pt x="10628" y="48462"/>
                      <a:pt x="29545" y="29545"/>
                    </a:cubicBezTo>
                    <a:cubicBezTo>
                      <a:pt x="48462" y="10628"/>
                      <a:pt x="74119" y="0"/>
                      <a:pt x="10087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82665" y="28575"/>
                <a:ext cx="712965" cy="371632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2146395" y="5270603"/>
              <a:ext cx="3713137" cy="89768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10.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ใบเสร็จรับเงิน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(Receipt)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9AFDA4-7DAC-9132-F2A2-7DAED5B06028}"/>
              </a:ext>
            </a:extLst>
          </p:cNvPr>
          <p:cNvGrpSpPr/>
          <p:nvPr/>
        </p:nvGrpSpPr>
        <p:grpSpPr>
          <a:xfrm>
            <a:off x="11549660" y="5255330"/>
            <a:ext cx="4676151" cy="1690139"/>
            <a:chOff x="12307384" y="7324158"/>
            <a:chExt cx="4676151" cy="1690139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12307384" y="7324158"/>
              <a:ext cx="4676151" cy="1690139"/>
              <a:chOff x="0" y="0"/>
              <a:chExt cx="1346537" cy="48669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346537" cy="486690"/>
              </a:xfrm>
              <a:custGeom>
                <a:avLst/>
                <a:gdLst/>
                <a:ahLst/>
                <a:cxnLst/>
                <a:rect l="l" t="t" r="r" b="b"/>
                <a:pathLst>
                  <a:path w="879818" h="400207">
                    <a:moveTo>
                      <a:pt x="91220" y="0"/>
                    </a:moveTo>
                    <a:lnTo>
                      <a:pt x="788599" y="0"/>
                    </a:lnTo>
                    <a:cubicBezTo>
                      <a:pt x="838978" y="0"/>
                      <a:pt x="879818" y="40840"/>
                      <a:pt x="879818" y="91220"/>
                    </a:cubicBezTo>
                    <a:lnTo>
                      <a:pt x="879818" y="308988"/>
                    </a:lnTo>
                    <a:cubicBezTo>
                      <a:pt x="879818" y="359367"/>
                      <a:pt x="838978" y="400207"/>
                      <a:pt x="788599" y="400207"/>
                    </a:cubicBezTo>
                    <a:lnTo>
                      <a:pt x="91220" y="400207"/>
                    </a:lnTo>
                    <a:cubicBezTo>
                      <a:pt x="67027" y="400207"/>
                      <a:pt x="43825" y="390597"/>
                      <a:pt x="26718" y="373490"/>
                    </a:cubicBezTo>
                    <a:cubicBezTo>
                      <a:pt x="9611" y="356383"/>
                      <a:pt x="0" y="333180"/>
                      <a:pt x="0" y="308988"/>
                    </a:cubicBezTo>
                    <a:lnTo>
                      <a:pt x="0" y="91220"/>
                    </a:lnTo>
                    <a:cubicBezTo>
                      <a:pt x="0" y="40840"/>
                      <a:pt x="40840" y="0"/>
                      <a:pt x="91220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34900" y="28575"/>
                <a:ext cx="844918" cy="371632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2525230" y="7597443"/>
              <a:ext cx="4158293" cy="134652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9.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ใบแจ้งยอดหรือใบรายงานยอดบัญชี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(Statement)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3D776E-D446-6D4C-7287-44A31981D75F}"/>
              </a:ext>
            </a:extLst>
          </p:cNvPr>
          <p:cNvGrpSpPr/>
          <p:nvPr/>
        </p:nvGrpSpPr>
        <p:grpSpPr>
          <a:xfrm>
            <a:off x="11232987" y="1846959"/>
            <a:ext cx="5817763" cy="1554762"/>
            <a:chOff x="11128488" y="2336361"/>
            <a:chExt cx="5817763" cy="1554762"/>
          </a:xfrm>
        </p:grpSpPr>
        <p:grpSp>
          <p:nvGrpSpPr>
            <p:cNvPr id="13" name="Group 13"/>
            <p:cNvGrpSpPr/>
            <p:nvPr/>
          </p:nvGrpSpPr>
          <p:grpSpPr>
            <a:xfrm>
              <a:off x="11128488" y="2336361"/>
              <a:ext cx="5626814" cy="1554762"/>
              <a:chOff x="0" y="0"/>
              <a:chExt cx="1620289" cy="44770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20289" cy="447707"/>
              </a:xfrm>
              <a:custGeom>
                <a:avLst/>
                <a:gdLst/>
                <a:ahLst/>
                <a:cxnLst/>
                <a:rect l="l" t="t" r="r" b="b"/>
                <a:pathLst>
                  <a:path w="842661" h="400207">
                    <a:moveTo>
                      <a:pt x="95242" y="0"/>
                    </a:moveTo>
                    <a:lnTo>
                      <a:pt x="747419" y="0"/>
                    </a:lnTo>
                    <a:cubicBezTo>
                      <a:pt x="800020" y="0"/>
                      <a:pt x="842661" y="42641"/>
                      <a:pt x="842661" y="95242"/>
                    </a:cubicBezTo>
                    <a:lnTo>
                      <a:pt x="842661" y="304965"/>
                    </a:lnTo>
                    <a:cubicBezTo>
                      <a:pt x="842661" y="330225"/>
                      <a:pt x="832627" y="354450"/>
                      <a:pt x="814765" y="372311"/>
                    </a:cubicBezTo>
                    <a:cubicBezTo>
                      <a:pt x="796904" y="390173"/>
                      <a:pt x="772679" y="400207"/>
                      <a:pt x="747419" y="400207"/>
                    </a:cubicBezTo>
                    <a:lnTo>
                      <a:pt x="95242" y="400207"/>
                    </a:lnTo>
                    <a:cubicBezTo>
                      <a:pt x="69982" y="400207"/>
                      <a:pt x="45757" y="390173"/>
                      <a:pt x="27896" y="372311"/>
                    </a:cubicBezTo>
                    <a:cubicBezTo>
                      <a:pt x="10034" y="354450"/>
                      <a:pt x="0" y="330225"/>
                      <a:pt x="0" y="304965"/>
                    </a:cubicBezTo>
                    <a:lnTo>
                      <a:pt x="0" y="95242"/>
                    </a:lnTo>
                    <a:cubicBezTo>
                      <a:pt x="0" y="69982"/>
                      <a:pt x="10034" y="45757"/>
                      <a:pt x="27896" y="27896"/>
                    </a:cubicBezTo>
                    <a:cubicBezTo>
                      <a:pt x="45757" y="10034"/>
                      <a:pt x="69982" y="0"/>
                      <a:pt x="95242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28575"/>
                <a:ext cx="84266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1319435" y="2491107"/>
              <a:ext cx="5626816" cy="13465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11.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ใบขอลดหนี้หรือใบส่งคืน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(Debit Note or Debit Memorandum)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05CB04F-BFBB-078F-3926-86A738F12091}"/>
              </a:ext>
            </a:extLst>
          </p:cNvPr>
          <p:cNvGrpSpPr/>
          <p:nvPr/>
        </p:nvGrpSpPr>
        <p:grpSpPr>
          <a:xfrm>
            <a:off x="2133327" y="1956878"/>
            <a:ext cx="4981392" cy="1389808"/>
            <a:chOff x="2716113" y="3000300"/>
            <a:chExt cx="4981392" cy="1389808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7" name="Group 17"/>
            <p:cNvGrpSpPr/>
            <p:nvPr/>
          </p:nvGrpSpPr>
          <p:grpSpPr>
            <a:xfrm>
              <a:off x="2716113" y="3000300"/>
              <a:ext cx="4981392" cy="1389808"/>
              <a:chOff x="-606235" y="0"/>
              <a:chExt cx="1434434" cy="400207"/>
            </a:xfrm>
            <a:grpFill/>
          </p:grpSpPr>
          <p:sp>
            <p:nvSpPr>
              <p:cNvPr id="18" name="Freeform 18"/>
              <p:cNvSpPr/>
              <p:nvPr/>
            </p:nvSpPr>
            <p:spPr>
              <a:xfrm>
                <a:off x="-606235" y="0"/>
                <a:ext cx="1434434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828199" h="400207">
                    <a:moveTo>
                      <a:pt x="96905" y="0"/>
                    </a:moveTo>
                    <a:lnTo>
                      <a:pt x="731294" y="0"/>
                    </a:lnTo>
                    <a:cubicBezTo>
                      <a:pt x="784813" y="0"/>
                      <a:pt x="828199" y="43386"/>
                      <a:pt x="828199" y="96905"/>
                    </a:cubicBezTo>
                    <a:lnTo>
                      <a:pt x="828199" y="303302"/>
                    </a:lnTo>
                    <a:cubicBezTo>
                      <a:pt x="828199" y="329003"/>
                      <a:pt x="817990" y="353651"/>
                      <a:pt x="799816" y="371824"/>
                    </a:cubicBezTo>
                    <a:cubicBezTo>
                      <a:pt x="781643" y="389998"/>
                      <a:pt x="756995" y="400207"/>
                      <a:pt x="731294" y="400207"/>
                    </a:cubicBezTo>
                    <a:lnTo>
                      <a:pt x="96905" y="400207"/>
                    </a:lnTo>
                    <a:cubicBezTo>
                      <a:pt x="71204" y="400207"/>
                      <a:pt x="46556" y="389998"/>
                      <a:pt x="28383" y="371824"/>
                    </a:cubicBezTo>
                    <a:cubicBezTo>
                      <a:pt x="10210" y="353651"/>
                      <a:pt x="0" y="329003"/>
                      <a:pt x="0" y="303302"/>
                    </a:cubicBezTo>
                    <a:lnTo>
                      <a:pt x="0" y="96905"/>
                    </a:lnTo>
                    <a:cubicBezTo>
                      <a:pt x="0" y="71204"/>
                      <a:pt x="10210" y="46556"/>
                      <a:pt x="28383" y="28383"/>
                    </a:cubicBezTo>
                    <a:cubicBezTo>
                      <a:pt x="46556" y="10210"/>
                      <a:pt x="71204" y="0"/>
                      <a:pt x="96905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28575"/>
                <a:ext cx="736980" cy="371632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982022" y="3223434"/>
              <a:ext cx="4492730" cy="89768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2.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 ใบแจ้งราคาสินค้า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(Price List)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D05E05-4F94-039F-639C-A67EB7825FC6}"/>
              </a:ext>
            </a:extLst>
          </p:cNvPr>
          <p:cNvGrpSpPr/>
          <p:nvPr/>
        </p:nvGrpSpPr>
        <p:grpSpPr>
          <a:xfrm>
            <a:off x="3047726" y="3675984"/>
            <a:ext cx="3385631" cy="1389808"/>
            <a:chOff x="3043718" y="5045236"/>
            <a:chExt cx="3385631" cy="1389808"/>
          </a:xfrm>
        </p:grpSpPr>
        <p:grpSp>
          <p:nvGrpSpPr>
            <p:cNvPr id="21" name="Group 21"/>
            <p:cNvGrpSpPr/>
            <p:nvPr/>
          </p:nvGrpSpPr>
          <p:grpSpPr>
            <a:xfrm>
              <a:off x="3043718" y="5045236"/>
              <a:ext cx="3385631" cy="1389808"/>
              <a:chOff x="-152946" y="0"/>
              <a:chExt cx="974921" cy="40020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152946" y="0"/>
                <a:ext cx="97492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821975" h="400207">
                    <a:moveTo>
                      <a:pt x="97639" y="0"/>
                    </a:moveTo>
                    <a:lnTo>
                      <a:pt x="724336" y="0"/>
                    </a:lnTo>
                    <a:cubicBezTo>
                      <a:pt x="750232" y="0"/>
                      <a:pt x="775067" y="10287"/>
                      <a:pt x="793377" y="28598"/>
                    </a:cubicBezTo>
                    <a:cubicBezTo>
                      <a:pt x="811688" y="46909"/>
                      <a:pt x="821975" y="71743"/>
                      <a:pt x="821975" y="97639"/>
                    </a:cubicBezTo>
                    <a:lnTo>
                      <a:pt x="821975" y="302568"/>
                    </a:lnTo>
                    <a:cubicBezTo>
                      <a:pt x="821975" y="356493"/>
                      <a:pt x="778261" y="400207"/>
                      <a:pt x="724336" y="400207"/>
                    </a:cubicBezTo>
                    <a:lnTo>
                      <a:pt x="97639" y="400207"/>
                    </a:lnTo>
                    <a:cubicBezTo>
                      <a:pt x="43714" y="400207"/>
                      <a:pt x="0" y="356493"/>
                      <a:pt x="0" y="302568"/>
                    </a:cubicBezTo>
                    <a:lnTo>
                      <a:pt x="0" y="97639"/>
                    </a:lnTo>
                    <a:cubicBezTo>
                      <a:pt x="0" y="43714"/>
                      <a:pt x="43714" y="0"/>
                      <a:pt x="97639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28575"/>
                <a:ext cx="821975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126051" y="5318521"/>
              <a:ext cx="3261123" cy="8976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3.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ใบเสนอราคา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(Quotation)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09712D-3286-24EA-D8F3-C5339C6420F7}"/>
              </a:ext>
            </a:extLst>
          </p:cNvPr>
          <p:cNvGrpSpPr/>
          <p:nvPr/>
        </p:nvGrpSpPr>
        <p:grpSpPr>
          <a:xfrm>
            <a:off x="1752326" y="5597551"/>
            <a:ext cx="4762973" cy="1389808"/>
            <a:chOff x="1060543" y="7418289"/>
            <a:chExt cx="4762973" cy="1389808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25" name="Group 25"/>
            <p:cNvGrpSpPr/>
            <p:nvPr/>
          </p:nvGrpSpPr>
          <p:grpSpPr>
            <a:xfrm>
              <a:off x="1060543" y="7418289"/>
              <a:ext cx="4762973" cy="1389808"/>
              <a:chOff x="-565379" y="0"/>
              <a:chExt cx="1371539" cy="400207"/>
            </a:xfrm>
            <a:grpFill/>
          </p:grpSpPr>
          <p:sp>
            <p:nvSpPr>
              <p:cNvPr id="26" name="Freeform 26"/>
              <p:cNvSpPr/>
              <p:nvPr/>
            </p:nvSpPr>
            <p:spPr>
              <a:xfrm>
                <a:off x="-565379" y="0"/>
                <a:ext cx="1371539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806160" h="400207">
                    <a:moveTo>
                      <a:pt x="99554" y="0"/>
                    </a:moveTo>
                    <a:lnTo>
                      <a:pt x="706605" y="0"/>
                    </a:lnTo>
                    <a:cubicBezTo>
                      <a:pt x="733009" y="0"/>
                      <a:pt x="758331" y="10489"/>
                      <a:pt x="777001" y="29159"/>
                    </a:cubicBezTo>
                    <a:cubicBezTo>
                      <a:pt x="795671" y="47829"/>
                      <a:pt x="806160" y="73151"/>
                      <a:pt x="806160" y="99554"/>
                    </a:cubicBezTo>
                    <a:lnTo>
                      <a:pt x="806160" y="300653"/>
                    </a:lnTo>
                    <a:cubicBezTo>
                      <a:pt x="806160" y="355635"/>
                      <a:pt x="761588" y="400207"/>
                      <a:pt x="706605" y="400207"/>
                    </a:cubicBezTo>
                    <a:lnTo>
                      <a:pt x="99554" y="400207"/>
                    </a:lnTo>
                    <a:cubicBezTo>
                      <a:pt x="73151" y="400207"/>
                      <a:pt x="47829" y="389718"/>
                      <a:pt x="29159" y="371048"/>
                    </a:cubicBezTo>
                    <a:cubicBezTo>
                      <a:pt x="10489" y="352378"/>
                      <a:pt x="0" y="327056"/>
                      <a:pt x="0" y="300653"/>
                    </a:cubicBezTo>
                    <a:lnTo>
                      <a:pt x="0" y="99554"/>
                    </a:lnTo>
                    <a:cubicBezTo>
                      <a:pt x="0" y="44572"/>
                      <a:pt x="44572" y="0"/>
                      <a:pt x="99554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28575"/>
                <a:ext cx="691392" cy="371632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146576" y="7646745"/>
              <a:ext cx="4389496" cy="89768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4.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ใบขอซื้อ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(Purchase Requisition)</a:t>
              </a:r>
            </a:p>
          </p:txBody>
        </p:sp>
      </p:grpSp>
      <p:sp>
        <p:nvSpPr>
          <p:cNvPr id="41" name="Freeform 41"/>
          <p:cNvSpPr/>
          <p:nvPr/>
        </p:nvSpPr>
        <p:spPr>
          <a:xfrm rot="19427941">
            <a:off x="9916415" y="2733317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2" name="Freeform 42"/>
          <p:cNvSpPr/>
          <p:nvPr/>
        </p:nvSpPr>
        <p:spPr>
          <a:xfrm rot="-7162041">
            <a:off x="7062128" y="3246791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43" name="Freeform 43"/>
          <p:cNvSpPr/>
          <p:nvPr/>
        </p:nvSpPr>
        <p:spPr>
          <a:xfrm rot="-7790319">
            <a:off x="6434256" y="4557229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4" name="Freeform 44"/>
          <p:cNvSpPr/>
          <p:nvPr/>
        </p:nvSpPr>
        <p:spPr>
          <a:xfrm rot="-10511353">
            <a:off x="6646002" y="600559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45" name="Freeform 45"/>
          <p:cNvSpPr/>
          <p:nvPr/>
        </p:nvSpPr>
        <p:spPr>
          <a:xfrm rot="302270">
            <a:off x="10406933" y="3758640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6" name="Freeform 46"/>
          <p:cNvSpPr/>
          <p:nvPr/>
        </p:nvSpPr>
        <p:spPr>
          <a:xfrm rot="15508509">
            <a:off x="7620894" y="2057642"/>
            <a:ext cx="1332923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57" name="Freeform 46">
            <a:extLst>
              <a:ext uri="{FF2B5EF4-FFF2-40B4-BE49-F238E27FC236}">
                <a16:creationId xmlns:a16="http://schemas.microsoft.com/office/drawing/2014/main" id="{4961A8CE-94D5-9822-B5D8-9138525C61DA}"/>
              </a:ext>
            </a:extLst>
          </p:cNvPr>
          <p:cNvSpPr/>
          <p:nvPr/>
        </p:nvSpPr>
        <p:spPr>
          <a:xfrm rot="17495855">
            <a:off x="8997148" y="2107203"/>
            <a:ext cx="1332923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64" name="Freeform 45">
            <a:extLst>
              <a:ext uri="{FF2B5EF4-FFF2-40B4-BE49-F238E27FC236}">
                <a16:creationId xmlns:a16="http://schemas.microsoft.com/office/drawing/2014/main" id="{32EAE41C-40C8-60B5-EB66-182181D062EE}"/>
              </a:ext>
            </a:extLst>
          </p:cNvPr>
          <p:cNvSpPr/>
          <p:nvPr/>
        </p:nvSpPr>
        <p:spPr>
          <a:xfrm rot="310088">
            <a:off x="10175487" y="5902403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8" name="Freeform 44">
            <a:extLst>
              <a:ext uri="{FF2B5EF4-FFF2-40B4-BE49-F238E27FC236}">
                <a16:creationId xmlns:a16="http://schemas.microsoft.com/office/drawing/2014/main" id="{E835E582-9CE7-7643-6F17-555D76E15EAF}"/>
              </a:ext>
            </a:extLst>
          </p:cNvPr>
          <p:cNvSpPr/>
          <p:nvPr/>
        </p:nvSpPr>
        <p:spPr>
          <a:xfrm rot="6735636">
            <a:off x="7877744" y="7378259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9" name="Freeform 44">
            <a:extLst>
              <a:ext uri="{FF2B5EF4-FFF2-40B4-BE49-F238E27FC236}">
                <a16:creationId xmlns:a16="http://schemas.microsoft.com/office/drawing/2014/main" id="{1AA9486B-BE17-C9A8-D15C-7CB8DBE035ED}"/>
              </a:ext>
            </a:extLst>
          </p:cNvPr>
          <p:cNvSpPr/>
          <p:nvPr/>
        </p:nvSpPr>
        <p:spPr>
          <a:xfrm rot="9060991">
            <a:off x="7096968" y="6977800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70" name="Freeform 44">
            <a:extLst>
              <a:ext uri="{FF2B5EF4-FFF2-40B4-BE49-F238E27FC236}">
                <a16:creationId xmlns:a16="http://schemas.microsoft.com/office/drawing/2014/main" id="{59D19E20-BCCE-A952-6A8C-88ED171B5D5B}"/>
              </a:ext>
            </a:extLst>
          </p:cNvPr>
          <p:cNvSpPr/>
          <p:nvPr/>
        </p:nvSpPr>
        <p:spPr>
          <a:xfrm rot="4262835">
            <a:off x="8978927" y="7417292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71" name="Freeform 44">
            <a:extLst>
              <a:ext uri="{FF2B5EF4-FFF2-40B4-BE49-F238E27FC236}">
                <a16:creationId xmlns:a16="http://schemas.microsoft.com/office/drawing/2014/main" id="{DF913B5E-E668-FD05-8515-70246D1926F2}"/>
              </a:ext>
            </a:extLst>
          </p:cNvPr>
          <p:cNvSpPr/>
          <p:nvPr/>
        </p:nvSpPr>
        <p:spPr>
          <a:xfrm rot="2453394">
            <a:off x="9834712" y="6783791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84CC325-500E-79A2-E26F-1A3938565F29}"/>
              </a:ext>
            </a:extLst>
          </p:cNvPr>
          <p:cNvGrpSpPr/>
          <p:nvPr/>
        </p:nvGrpSpPr>
        <p:grpSpPr>
          <a:xfrm>
            <a:off x="2285728" y="237772"/>
            <a:ext cx="6085321" cy="1389808"/>
            <a:chOff x="2209801" y="237772"/>
            <a:chExt cx="6085321" cy="1389808"/>
          </a:xfrm>
        </p:grpSpPr>
        <p:grpSp>
          <p:nvGrpSpPr>
            <p:cNvPr id="47" name="Group 13">
              <a:extLst>
                <a:ext uri="{FF2B5EF4-FFF2-40B4-BE49-F238E27FC236}">
                  <a16:creationId xmlns:a16="http://schemas.microsoft.com/office/drawing/2014/main" id="{BB0EB2CA-0F83-77EF-F80A-00CB389B1AE2}"/>
                </a:ext>
              </a:extLst>
            </p:cNvPr>
            <p:cNvGrpSpPr/>
            <p:nvPr/>
          </p:nvGrpSpPr>
          <p:grpSpPr>
            <a:xfrm>
              <a:off x="2209801" y="237772"/>
              <a:ext cx="6085321" cy="1389808"/>
              <a:chOff x="-909659" y="0"/>
              <a:chExt cx="1752320" cy="400207"/>
            </a:xfrm>
          </p:grpSpPr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295D6264-B68D-9FB1-C93C-E3FB68DD938D}"/>
                  </a:ext>
                </a:extLst>
              </p:cNvPr>
              <p:cNvSpPr/>
              <p:nvPr/>
            </p:nvSpPr>
            <p:spPr>
              <a:xfrm>
                <a:off x="-909659" y="0"/>
                <a:ext cx="1752320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842661" h="400207">
                    <a:moveTo>
                      <a:pt x="95242" y="0"/>
                    </a:moveTo>
                    <a:lnTo>
                      <a:pt x="747419" y="0"/>
                    </a:lnTo>
                    <a:cubicBezTo>
                      <a:pt x="800020" y="0"/>
                      <a:pt x="842661" y="42641"/>
                      <a:pt x="842661" y="95242"/>
                    </a:cubicBezTo>
                    <a:lnTo>
                      <a:pt x="842661" y="304965"/>
                    </a:lnTo>
                    <a:cubicBezTo>
                      <a:pt x="842661" y="330225"/>
                      <a:pt x="832627" y="354450"/>
                      <a:pt x="814765" y="372311"/>
                    </a:cubicBezTo>
                    <a:cubicBezTo>
                      <a:pt x="796904" y="390173"/>
                      <a:pt x="772679" y="400207"/>
                      <a:pt x="747419" y="400207"/>
                    </a:cubicBezTo>
                    <a:lnTo>
                      <a:pt x="95242" y="400207"/>
                    </a:lnTo>
                    <a:cubicBezTo>
                      <a:pt x="69982" y="400207"/>
                      <a:pt x="45757" y="390173"/>
                      <a:pt x="27896" y="372311"/>
                    </a:cubicBezTo>
                    <a:cubicBezTo>
                      <a:pt x="10034" y="354450"/>
                      <a:pt x="0" y="330225"/>
                      <a:pt x="0" y="304965"/>
                    </a:cubicBezTo>
                    <a:lnTo>
                      <a:pt x="0" y="95242"/>
                    </a:lnTo>
                    <a:cubicBezTo>
                      <a:pt x="0" y="69982"/>
                      <a:pt x="10034" y="45757"/>
                      <a:pt x="27896" y="27896"/>
                    </a:cubicBezTo>
                    <a:cubicBezTo>
                      <a:pt x="45757" y="10034"/>
                      <a:pt x="69982" y="0"/>
                      <a:pt x="95242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</p:sp>
          <p:sp>
            <p:nvSpPr>
              <p:cNvPr id="49" name="TextBox 15">
                <a:extLst>
                  <a:ext uri="{FF2B5EF4-FFF2-40B4-BE49-F238E27FC236}">
                    <a16:creationId xmlns:a16="http://schemas.microsoft.com/office/drawing/2014/main" id="{C7D07CFA-FEC1-AABC-0F29-8BE7F6296D2E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84266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id="{5E38ED24-6254-BDD3-79B4-DDE06535F437}"/>
                </a:ext>
              </a:extLst>
            </p:cNvPr>
            <p:cNvSpPr txBox="1"/>
            <p:nvPr/>
          </p:nvSpPr>
          <p:spPr>
            <a:xfrm>
              <a:off x="2514601" y="434997"/>
              <a:ext cx="5498070" cy="8976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4350" indent="-514350" algn="ctr">
                <a:lnSpc>
                  <a:spcPts val="3465"/>
                </a:lnSpc>
                <a:buAutoNum type="arabicPeriod"/>
              </a:pP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ใบแจ้งราคาสินค้าประจำวัน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(Price Current)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E734805-0A90-5AC9-5200-74F0DEA03245}"/>
              </a:ext>
            </a:extLst>
          </p:cNvPr>
          <p:cNvGrpSpPr/>
          <p:nvPr/>
        </p:nvGrpSpPr>
        <p:grpSpPr>
          <a:xfrm>
            <a:off x="9497763" y="157077"/>
            <a:ext cx="5268968" cy="1480859"/>
            <a:chOff x="9497763" y="157077"/>
            <a:chExt cx="5268968" cy="1480859"/>
          </a:xfrm>
        </p:grpSpPr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B64113C1-0418-3329-3578-C40D4409C740}"/>
                </a:ext>
              </a:extLst>
            </p:cNvPr>
            <p:cNvGrpSpPr/>
            <p:nvPr/>
          </p:nvGrpSpPr>
          <p:grpSpPr>
            <a:xfrm>
              <a:off x="9497763" y="157077"/>
              <a:ext cx="5268968" cy="1480859"/>
              <a:chOff x="0" y="0"/>
              <a:chExt cx="1517244" cy="426426"/>
            </a:xfrm>
          </p:grpSpPr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CAA75E1B-66EA-D9E4-CCF2-9C65FD2A434C}"/>
                  </a:ext>
                </a:extLst>
              </p:cNvPr>
              <p:cNvSpPr/>
              <p:nvPr/>
            </p:nvSpPr>
            <p:spPr>
              <a:xfrm>
                <a:off x="0" y="0"/>
                <a:ext cx="1517244" cy="426426"/>
              </a:xfrm>
              <a:custGeom>
                <a:avLst/>
                <a:gdLst/>
                <a:ahLst/>
                <a:cxnLst/>
                <a:rect l="l" t="t" r="r" b="b"/>
                <a:pathLst>
                  <a:path w="842661" h="400207">
                    <a:moveTo>
                      <a:pt x="95242" y="0"/>
                    </a:moveTo>
                    <a:lnTo>
                      <a:pt x="747419" y="0"/>
                    </a:lnTo>
                    <a:cubicBezTo>
                      <a:pt x="800020" y="0"/>
                      <a:pt x="842661" y="42641"/>
                      <a:pt x="842661" y="95242"/>
                    </a:cubicBezTo>
                    <a:lnTo>
                      <a:pt x="842661" y="304965"/>
                    </a:lnTo>
                    <a:cubicBezTo>
                      <a:pt x="842661" y="330225"/>
                      <a:pt x="832627" y="354450"/>
                      <a:pt x="814765" y="372311"/>
                    </a:cubicBezTo>
                    <a:cubicBezTo>
                      <a:pt x="796904" y="390173"/>
                      <a:pt x="772679" y="400207"/>
                      <a:pt x="747419" y="400207"/>
                    </a:cubicBezTo>
                    <a:lnTo>
                      <a:pt x="95242" y="400207"/>
                    </a:lnTo>
                    <a:cubicBezTo>
                      <a:pt x="69982" y="400207"/>
                      <a:pt x="45757" y="390173"/>
                      <a:pt x="27896" y="372311"/>
                    </a:cubicBezTo>
                    <a:cubicBezTo>
                      <a:pt x="10034" y="354450"/>
                      <a:pt x="0" y="330225"/>
                      <a:pt x="0" y="304965"/>
                    </a:cubicBezTo>
                    <a:lnTo>
                      <a:pt x="0" y="95242"/>
                    </a:lnTo>
                    <a:cubicBezTo>
                      <a:pt x="0" y="69982"/>
                      <a:pt x="10034" y="45757"/>
                      <a:pt x="27896" y="27896"/>
                    </a:cubicBezTo>
                    <a:cubicBezTo>
                      <a:pt x="45757" y="10034"/>
                      <a:pt x="69982" y="0"/>
                      <a:pt x="95242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B5E9D69F-837E-9BF1-CC12-DC21A1C44E46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84266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3" name="TextBox 20">
              <a:extLst>
                <a:ext uri="{FF2B5EF4-FFF2-40B4-BE49-F238E27FC236}">
                  <a16:creationId xmlns:a16="http://schemas.microsoft.com/office/drawing/2014/main" id="{39760CC1-E6C1-7DDB-AB60-9DA06B5A3E5D}"/>
                </a:ext>
              </a:extLst>
            </p:cNvPr>
            <p:cNvSpPr txBox="1"/>
            <p:nvPr/>
          </p:nvSpPr>
          <p:spPr>
            <a:xfrm>
              <a:off x="9550546" y="273864"/>
              <a:ext cx="5163400" cy="13465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12.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ใบหักหนี้หรือใบรับคืน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(Credit Note or Credit Memorandum)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3EEF07C-9906-8010-A48A-C4C79BBC3E91}"/>
              </a:ext>
            </a:extLst>
          </p:cNvPr>
          <p:cNvGrpSpPr/>
          <p:nvPr/>
        </p:nvGrpSpPr>
        <p:grpSpPr>
          <a:xfrm>
            <a:off x="9180286" y="8726890"/>
            <a:ext cx="4535714" cy="1389808"/>
            <a:chOff x="9180286" y="8726890"/>
            <a:chExt cx="2926328" cy="1389808"/>
          </a:xfrm>
        </p:grpSpPr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BDF0E0FA-C0AB-2969-7762-CF207246F385}"/>
                </a:ext>
              </a:extLst>
            </p:cNvPr>
            <p:cNvSpPr/>
            <p:nvPr/>
          </p:nvSpPr>
          <p:spPr>
            <a:xfrm>
              <a:off x="9180286" y="8726890"/>
              <a:ext cx="2926328" cy="1389808"/>
            </a:xfrm>
            <a:custGeom>
              <a:avLst/>
              <a:gdLst/>
              <a:ahLst/>
              <a:cxnLst/>
              <a:rect l="l" t="t" r="r" b="b"/>
              <a:pathLst>
                <a:path w="842661" h="400207">
                  <a:moveTo>
                    <a:pt x="95242" y="0"/>
                  </a:moveTo>
                  <a:lnTo>
                    <a:pt x="747419" y="0"/>
                  </a:lnTo>
                  <a:cubicBezTo>
                    <a:pt x="800020" y="0"/>
                    <a:pt x="842661" y="42641"/>
                    <a:pt x="842661" y="95242"/>
                  </a:cubicBezTo>
                  <a:lnTo>
                    <a:pt x="842661" y="304965"/>
                  </a:lnTo>
                  <a:cubicBezTo>
                    <a:pt x="842661" y="330225"/>
                    <a:pt x="832627" y="354450"/>
                    <a:pt x="814765" y="372311"/>
                  </a:cubicBezTo>
                  <a:cubicBezTo>
                    <a:pt x="796904" y="390173"/>
                    <a:pt x="772679" y="400207"/>
                    <a:pt x="747419" y="400207"/>
                  </a:cubicBezTo>
                  <a:lnTo>
                    <a:pt x="95242" y="400207"/>
                  </a:lnTo>
                  <a:cubicBezTo>
                    <a:pt x="69982" y="400207"/>
                    <a:pt x="45757" y="390173"/>
                    <a:pt x="27896" y="372311"/>
                  </a:cubicBezTo>
                  <a:cubicBezTo>
                    <a:pt x="10034" y="354450"/>
                    <a:pt x="0" y="330225"/>
                    <a:pt x="0" y="304965"/>
                  </a:cubicBezTo>
                  <a:lnTo>
                    <a:pt x="0" y="95242"/>
                  </a:lnTo>
                  <a:cubicBezTo>
                    <a:pt x="0" y="69982"/>
                    <a:pt x="10034" y="45757"/>
                    <a:pt x="27896" y="27896"/>
                  </a:cubicBezTo>
                  <a:cubicBezTo>
                    <a:pt x="45757" y="10034"/>
                    <a:pt x="69982" y="0"/>
                    <a:pt x="9524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</p:sp>
        <p:sp>
          <p:nvSpPr>
            <p:cNvPr id="76" name="TextBox 20">
              <a:extLst>
                <a:ext uri="{FF2B5EF4-FFF2-40B4-BE49-F238E27FC236}">
                  <a16:creationId xmlns:a16="http://schemas.microsoft.com/office/drawing/2014/main" id="{E1BB7ED2-B866-648F-76A9-0AD9D2F39B77}"/>
                </a:ext>
              </a:extLst>
            </p:cNvPr>
            <p:cNvSpPr txBox="1"/>
            <p:nvPr/>
          </p:nvSpPr>
          <p:spPr>
            <a:xfrm>
              <a:off x="9297949" y="8940478"/>
              <a:ext cx="2808665" cy="8976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7.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ใบส่งของ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(Invoice)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หรือใบกำกับสินค้า</a:t>
              </a:r>
              <a:endParaRPr lang="en-US" sz="3300" b="1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3F90579-FF80-F1F2-12D2-59F27F1F4435}"/>
              </a:ext>
            </a:extLst>
          </p:cNvPr>
          <p:cNvGrpSpPr/>
          <p:nvPr/>
        </p:nvGrpSpPr>
        <p:grpSpPr>
          <a:xfrm>
            <a:off x="6130938" y="8622084"/>
            <a:ext cx="2926328" cy="1563792"/>
            <a:chOff x="5784626" y="8774565"/>
            <a:chExt cx="2926328" cy="14118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7F2C87F3-6513-9F8E-27FB-6C0880E80D3C}"/>
                </a:ext>
              </a:extLst>
            </p:cNvPr>
            <p:cNvSpPr/>
            <p:nvPr/>
          </p:nvSpPr>
          <p:spPr>
            <a:xfrm>
              <a:off x="5784626" y="8774565"/>
              <a:ext cx="2926328" cy="1389808"/>
            </a:xfrm>
            <a:custGeom>
              <a:avLst/>
              <a:gdLst/>
              <a:ahLst/>
              <a:cxnLst/>
              <a:rect l="l" t="t" r="r" b="b"/>
              <a:pathLst>
                <a:path w="842661" h="400207">
                  <a:moveTo>
                    <a:pt x="95242" y="0"/>
                  </a:moveTo>
                  <a:lnTo>
                    <a:pt x="747419" y="0"/>
                  </a:lnTo>
                  <a:cubicBezTo>
                    <a:pt x="800020" y="0"/>
                    <a:pt x="842661" y="42641"/>
                    <a:pt x="842661" y="95242"/>
                  </a:cubicBezTo>
                  <a:lnTo>
                    <a:pt x="842661" y="304965"/>
                  </a:lnTo>
                  <a:cubicBezTo>
                    <a:pt x="842661" y="330225"/>
                    <a:pt x="832627" y="354450"/>
                    <a:pt x="814765" y="372311"/>
                  </a:cubicBezTo>
                  <a:cubicBezTo>
                    <a:pt x="796904" y="390173"/>
                    <a:pt x="772679" y="400207"/>
                    <a:pt x="747419" y="400207"/>
                  </a:cubicBezTo>
                  <a:lnTo>
                    <a:pt x="95242" y="400207"/>
                  </a:lnTo>
                  <a:cubicBezTo>
                    <a:pt x="69982" y="400207"/>
                    <a:pt x="45757" y="390173"/>
                    <a:pt x="27896" y="372311"/>
                  </a:cubicBezTo>
                  <a:cubicBezTo>
                    <a:pt x="10034" y="354450"/>
                    <a:pt x="0" y="330225"/>
                    <a:pt x="0" y="304965"/>
                  </a:cubicBezTo>
                  <a:lnTo>
                    <a:pt x="0" y="95242"/>
                  </a:lnTo>
                  <a:cubicBezTo>
                    <a:pt x="0" y="69982"/>
                    <a:pt x="10034" y="45757"/>
                    <a:pt x="27896" y="27896"/>
                  </a:cubicBezTo>
                  <a:cubicBezTo>
                    <a:pt x="45757" y="10034"/>
                    <a:pt x="69982" y="0"/>
                    <a:pt x="95242" y="0"/>
                  </a:cubicBezTo>
                  <a:close/>
                </a:path>
              </a:pathLst>
            </a:custGeom>
            <a:grpFill/>
          </p:spPr>
        </p:sp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id="{5E92B038-A592-EB9D-3312-4E4F09F90737}"/>
                </a:ext>
              </a:extLst>
            </p:cNvPr>
            <p:cNvSpPr txBox="1"/>
            <p:nvPr/>
          </p:nvSpPr>
          <p:spPr>
            <a:xfrm>
              <a:off x="5906263" y="8839932"/>
              <a:ext cx="2683054" cy="134652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6.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 ใบกำกับภาษี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(Tax Invoice)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0A591A-7E08-5717-1C56-B2E0E26B1238}"/>
              </a:ext>
            </a:extLst>
          </p:cNvPr>
          <p:cNvGrpSpPr/>
          <p:nvPr/>
        </p:nvGrpSpPr>
        <p:grpSpPr>
          <a:xfrm>
            <a:off x="2825299" y="7164807"/>
            <a:ext cx="3862793" cy="1529675"/>
            <a:chOff x="2733217" y="7277524"/>
            <a:chExt cx="3862793" cy="1529675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5A110472-CD19-0D77-730A-ED58AFB00BE6}"/>
                </a:ext>
              </a:extLst>
            </p:cNvPr>
            <p:cNvGrpSpPr/>
            <p:nvPr/>
          </p:nvGrpSpPr>
          <p:grpSpPr>
            <a:xfrm>
              <a:off x="2733217" y="7277524"/>
              <a:ext cx="3862793" cy="1529675"/>
              <a:chOff x="-294480" y="3470"/>
              <a:chExt cx="1112324" cy="440483"/>
            </a:xfrm>
            <a:grpFill/>
          </p:grpSpPr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FE14E8A5-33DC-8100-6A5A-5F73B34B35F0}"/>
                  </a:ext>
                </a:extLst>
              </p:cNvPr>
              <p:cNvSpPr/>
              <p:nvPr/>
            </p:nvSpPr>
            <p:spPr>
              <a:xfrm>
                <a:off x="-294480" y="3470"/>
                <a:ext cx="1112324" cy="440483"/>
              </a:xfrm>
              <a:custGeom>
                <a:avLst/>
                <a:gdLst/>
                <a:ahLst/>
                <a:cxnLst/>
                <a:rect l="l" t="t" r="r" b="b"/>
                <a:pathLst>
                  <a:path w="842661" h="400207">
                    <a:moveTo>
                      <a:pt x="95242" y="0"/>
                    </a:moveTo>
                    <a:lnTo>
                      <a:pt x="747419" y="0"/>
                    </a:lnTo>
                    <a:cubicBezTo>
                      <a:pt x="800020" y="0"/>
                      <a:pt x="842661" y="42641"/>
                      <a:pt x="842661" y="95242"/>
                    </a:cubicBezTo>
                    <a:lnTo>
                      <a:pt x="842661" y="304965"/>
                    </a:lnTo>
                    <a:cubicBezTo>
                      <a:pt x="842661" y="330225"/>
                      <a:pt x="832627" y="354450"/>
                      <a:pt x="814765" y="372311"/>
                    </a:cubicBezTo>
                    <a:cubicBezTo>
                      <a:pt x="796904" y="390173"/>
                      <a:pt x="772679" y="400207"/>
                      <a:pt x="747419" y="400207"/>
                    </a:cubicBezTo>
                    <a:lnTo>
                      <a:pt x="95242" y="400207"/>
                    </a:lnTo>
                    <a:cubicBezTo>
                      <a:pt x="69982" y="400207"/>
                      <a:pt x="45757" y="390173"/>
                      <a:pt x="27896" y="372311"/>
                    </a:cubicBezTo>
                    <a:cubicBezTo>
                      <a:pt x="10034" y="354450"/>
                      <a:pt x="0" y="330225"/>
                      <a:pt x="0" y="304965"/>
                    </a:cubicBezTo>
                    <a:lnTo>
                      <a:pt x="0" y="95242"/>
                    </a:lnTo>
                    <a:cubicBezTo>
                      <a:pt x="0" y="69982"/>
                      <a:pt x="10034" y="45757"/>
                      <a:pt x="27896" y="27896"/>
                    </a:cubicBezTo>
                    <a:cubicBezTo>
                      <a:pt x="45757" y="10034"/>
                      <a:pt x="69982" y="0"/>
                      <a:pt x="9524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63" name="TextBox 15">
                <a:extLst>
                  <a:ext uri="{FF2B5EF4-FFF2-40B4-BE49-F238E27FC236}">
                    <a16:creationId xmlns:a16="http://schemas.microsoft.com/office/drawing/2014/main" id="{C492E237-4530-E332-EE16-1BF22675C275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749143" cy="371632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8" name="TextBox 20">
              <a:extLst>
                <a:ext uri="{FF2B5EF4-FFF2-40B4-BE49-F238E27FC236}">
                  <a16:creationId xmlns:a16="http://schemas.microsoft.com/office/drawing/2014/main" id="{116E664F-7BC2-0DED-075C-2BCB712EBD00}"/>
                </a:ext>
              </a:extLst>
            </p:cNvPr>
            <p:cNvSpPr txBox="1"/>
            <p:nvPr/>
          </p:nvSpPr>
          <p:spPr>
            <a:xfrm>
              <a:off x="3054132" y="7406667"/>
              <a:ext cx="3396985" cy="134652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5.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ใบสั่งสินค้า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(Purchase Order)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E1B7D48-189D-B00F-7EE1-24BF6F121C61}"/>
              </a:ext>
            </a:extLst>
          </p:cNvPr>
          <p:cNvGrpSpPr/>
          <p:nvPr/>
        </p:nvGrpSpPr>
        <p:grpSpPr>
          <a:xfrm>
            <a:off x="11233160" y="7234741"/>
            <a:ext cx="4000708" cy="1389808"/>
            <a:chOff x="11233160" y="7234741"/>
            <a:chExt cx="4000708" cy="1389808"/>
          </a:xfrm>
        </p:grpSpPr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6F29725B-268A-D96F-54BB-9A4A1AB90C4E}"/>
                </a:ext>
              </a:extLst>
            </p:cNvPr>
            <p:cNvSpPr/>
            <p:nvPr/>
          </p:nvSpPr>
          <p:spPr>
            <a:xfrm>
              <a:off x="11233160" y="7234741"/>
              <a:ext cx="4000708" cy="1389808"/>
            </a:xfrm>
            <a:custGeom>
              <a:avLst/>
              <a:gdLst/>
              <a:ahLst/>
              <a:cxnLst/>
              <a:rect l="l" t="t" r="r" b="b"/>
              <a:pathLst>
                <a:path w="842661" h="400207">
                  <a:moveTo>
                    <a:pt x="95242" y="0"/>
                  </a:moveTo>
                  <a:lnTo>
                    <a:pt x="747419" y="0"/>
                  </a:lnTo>
                  <a:cubicBezTo>
                    <a:pt x="800020" y="0"/>
                    <a:pt x="842661" y="42641"/>
                    <a:pt x="842661" y="95242"/>
                  </a:cubicBezTo>
                  <a:lnTo>
                    <a:pt x="842661" y="304965"/>
                  </a:lnTo>
                  <a:cubicBezTo>
                    <a:pt x="842661" y="330225"/>
                    <a:pt x="832627" y="354450"/>
                    <a:pt x="814765" y="372311"/>
                  </a:cubicBezTo>
                  <a:cubicBezTo>
                    <a:pt x="796904" y="390173"/>
                    <a:pt x="772679" y="400207"/>
                    <a:pt x="747419" y="400207"/>
                  </a:cubicBezTo>
                  <a:lnTo>
                    <a:pt x="95242" y="400207"/>
                  </a:lnTo>
                  <a:cubicBezTo>
                    <a:pt x="69982" y="400207"/>
                    <a:pt x="45757" y="390173"/>
                    <a:pt x="27896" y="372311"/>
                  </a:cubicBezTo>
                  <a:cubicBezTo>
                    <a:pt x="10034" y="354450"/>
                    <a:pt x="0" y="330225"/>
                    <a:pt x="0" y="304965"/>
                  </a:cubicBezTo>
                  <a:lnTo>
                    <a:pt x="0" y="95242"/>
                  </a:lnTo>
                  <a:cubicBezTo>
                    <a:pt x="0" y="69982"/>
                    <a:pt x="10034" y="45757"/>
                    <a:pt x="27896" y="27896"/>
                  </a:cubicBezTo>
                  <a:cubicBezTo>
                    <a:pt x="45757" y="10034"/>
                    <a:pt x="69982" y="0"/>
                    <a:pt x="9524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</p:sp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id="{03998651-D5F6-53FE-9BC3-7E547D38FCF0}"/>
                </a:ext>
              </a:extLst>
            </p:cNvPr>
            <p:cNvSpPr txBox="1"/>
            <p:nvPr/>
          </p:nvSpPr>
          <p:spPr>
            <a:xfrm>
              <a:off x="11354622" y="7450199"/>
              <a:ext cx="3653209" cy="8976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</a:pP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8. </a:t>
              </a:r>
              <a:r>
                <a:rPr lang="th-TH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ใบรับสินค้า </a:t>
              </a:r>
              <a:r>
                <a:rPr lang="en-US" sz="3300" b="1" spc="138" dirty="0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(Receive Report)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 rot="19669995">
            <a:off x="5366353" y="4291583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FCD90F-E6BB-8FEC-154F-F2B104FC77F6}"/>
              </a:ext>
            </a:extLst>
          </p:cNvPr>
          <p:cNvGrpSpPr/>
          <p:nvPr/>
        </p:nvGrpSpPr>
        <p:grpSpPr>
          <a:xfrm>
            <a:off x="7717343" y="2976502"/>
            <a:ext cx="5389056" cy="976981"/>
            <a:chOff x="11851390" y="344294"/>
            <a:chExt cx="5389056" cy="976981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5" name="Group 5"/>
            <p:cNvGrpSpPr/>
            <p:nvPr/>
          </p:nvGrpSpPr>
          <p:grpSpPr>
            <a:xfrm>
              <a:off x="11851390" y="344294"/>
              <a:ext cx="5389056" cy="976981"/>
              <a:chOff x="0" y="0"/>
              <a:chExt cx="1551824" cy="28133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51824" cy="281330"/>
              </a:xfrm>
              <a:custGeom>
                <a:avLst/>
                <a:gdLst/>
                <a:ahLst/>
                <a:cxnLst/>
                <a:rect l="l" t="t" r="r" b="b"/>
                <a:pathLst>
                  <a:path w="1066981" h="281330">
                    <a:moveTo>
                      <a:pt x="75218" y="0"/>
                    </a:moveTo>
                    <a:lnTo>
                      <a:pt x="991763" y="0"/>
                    </a:lnTo>
                    <a:cubicBezTo>
                      <a:pt x="1011712" y="0"/>
                      <a:pt x="1030844" y="7925"/>
                      <a:pt x="1044950" y="22031"/>
                    </a:cubicBezTo>
                    <a:cubicBezTo>
                      <a:pt x="1059057" y="36137"/>
                      <a:pt x="1066981" y="55269"/>
                      <a:pt x="1066981" y="75218"/>
                    </a:cubicBezTo>
                    <a:lnTo>
                      <a:pt x="1066981" y="206111"/>
                    </a:lnTo>
                    <a:cubicBezTo>
                      <a:pt x="1066981" y="226061"/>
                      <a:pt x="1059057" y="245193"/>
                      <a:pt x="1044950" y="259299"/>
                    </a:cubicBezTo>
                    <a:cubicBezTo>
                      <a:pt x="1030844" y="273405"/>
                      <a:pt x="1011712" y="281330"/>
                      <a:pt x="991763" y="281330"/>
                    </a:cubicBezTo>
                    <a:lnTo>
                      <a:pt x="75218" y="281330"/>
                    </a:lnTo>
                    <a:cubicBezTo>
                      <a:pt x="55269" y="281330"/>
                      <a:pt x="36137" y="273405"/>
                      <a:pt x="22031" y="259299"/>
                    </a:cubicBezTo>
                    <a:cubicBezTo>
                      <a:pt x="7925" y="245193"/>
                      <a:pt x="0" y="226061"/>
                      <a:pt x="0" y="206111"/>
                    </a:cubicBezTo>
                    <a:lnTo>
                      <a:pt x="0" y="75218"/>
                    </a:lnTo>
                    <a:cubicBezTo>
                      <a:pt x="0" y="55269"/>
                      <a:pt x="7925" y="36137"/>
                      <a:pt x="22031" y="22031"/>
                    </a:cubicBezTo>
                    <a:cubicBezTo>
                      <a:pt x="36137" y="7925"/>
                      <a:pt x="55269" y="0"/>
                      <a:pt x="75218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96956" y="28575"/>
                <a:ext cx="970025" cy="252755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2009801" y="584589"/>
              <a:ext cx="5078246" cy="47705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  <a:spcBef>
                  <a:spcPct val="0"/>
                </a:spcBef>
              </a:pPr>
              <a:r>
                <a:rPr lang="en-US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1.</a:t>
              </a:r>
              <a:r>
                <a:rPr lang="th-TH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 สัญญาซื้อขายเสร็จเด็ดขาด</a:t>
              </a:r>
              <a:endParaRPr lang="en-US" sz="4400" b="1" spc="129" dirty="0">
                <a:solidFill>
                  <a:srgbClr val="000000"/>
                </a:solidFill>
                <a:latin typeface="TH Sarabun New" panose="020B0500040200020003" pitchFamily="34" charset="-34"/>
                <a:ea typeface="Krabuler"/>
                <a:cs typeface="TH Sarabun New" panose="020B0500040200020003" pitchFamily="34" charset="-34"/>
                <a:sym typeface="Krabuler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51EC2E9-1477-1C6B-1A43-690F0E2BEB27}"/>
              </a:ext>
            </a:extLst>
          </p:cNvPr>
          <p:cNvGrpSpPr/>
          <p:nvPr/>
        </p:nvGrpSpPr>
        <p:grpSpPr>
          <a:xfrm>
            <a:off x="7936992" y="9095699"/>
            <a:ext cx="4331209" cy="956919"/>
            <a:chOff x="12268200" y="9133408"/>
            <a:chExt cx="4331209" cy="956919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1" name="Group 11"/>
            <p:cNvGrpSpPr/>
            <p:nvPr/>
          </p:nvGrpSpPr>
          <p:grpSpPr>
            <a:xfrm>
              <a:off x="12268200" y="9133408"/>
              <a:ext cx="4331209" cy="956919"/>
              <a:chOff x="0" y="0"/>
              <a:chExt cx="1247208" cy="275553"/>
            </a:xfrm>
            <a:grpFill/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47208" cy="275553"/>
              </a:xfrm>
              <a:custGeom>
                <a:avLst/>
                <a:gdLst/>
                <a:ahLst/>
                <a:cxnLst/>
                <a:rect l="l" t="t" r="r" b="b"/>
                <a:pathLst>
                  <a:path w="1066981" h="275553">
                    <a:moveTo>
                      <a:pt x="75218" y="0"/>
                    </a:moveTo>
                    <a:lnTo>
                      <a:pt x="991763" y="0"/>
                    </a:lnTo>
                    <a:cubicBezTo>
                      <a:pt x="1011712" y="0"/>
                      <a:pt x="1030844" y="7925"/>
                      <a:pt x="1044950" y="22031"/>
                    </a:cubicBezTo>
                    <a:cubicBezTo>
                      <a:pt x="1059057" y="36137"/>
                      <a:pt x="1066981" y="55269"/>
                      <a:pt x="1066981" y="75218"/>
                    </a:cubicBezTo>
                    <a:lnTo>
                      <a:pt x="1066981" y="200335"/>
                    </a:lnTo>
                    <a:cubicBezTo>
                      <a:pt x="1066981" y="220284"/>
                      <a:pt x="1059057" y="239416"/>
                      <a:pt x="1044950" y="253522"/>
                    </a:cubicBezTo>
                    <a:cubicBezTo>
                      <a:pt x="1030844" y="267628"/>
                      <a:pt x="1011712" y="275553"/>
                      <a:pt x="991763" y="275553"/>
                    </a:cubicBezTo>
                    <a:lnTo>
                      <a:pt x="75218" y="275553"/>
                    </a:lnTo>
                    <a:cubicBezTo>
                      <a:pt x="55269" y="275553"/>
                      <a:pt x="36137" y="267628"/>
                      <a:pt x="22031" y="253522"/>
                    </a:cubicBezTo>
                    <a:cubicBezTo>
                      <a:pt x="7925" y="239416"/>
                      <a:pt x="0" y="220284"/>
                      <a:pt x="0" y="200335"/>
                    </a:cubicBezTo>
                    <a:lnTo>
                      <a:pt x="0" y="75218"/>
                    </a:lnTo>
                    <a:cubicBezTo>
                      <a:pt x="0" y="55269"/>
                      <a:pt x="7925" y="36137"/>
                      <a:pt x="22031" y="22031"/>
                    </a:cubicBezTo>
                    <a:cubicBezTo>
                      <a:pt x="36137" y="7925"/>
                      <a:pt x="55269" y="0"/>
                      <a:pt x="75218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64204" y="28575"/>
                <a:ext cx="939527" cy="246978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 dirty="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2491163" y="9456299"/>
              <a:ext cx="3925708" cy="47705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  <a:spcBef>
                  <a:spcPct val="0"/>
                </a:spcBef>
              </a:pPr>
              <a:r>
                <a:rPr lang="en-US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5.</a:t>
              </a:r>
              <a:r>
                <a:rPr lang="th-TH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 คำมั่นว่าจะซื้อขาย</a:t>
              </a:r>
              <a:endParaRPr lang="en-US" sz="4400" b="1" spc="129" dirty="0">
                <a:solidFill>
                  <a:srgbClr val="000000"/>
                </a:solidFill>
                <a:latin typeface="TH Sarabun New" panose="020B0500040200020003" pitchFamily="34" charset="-34"/>
                <a:ea typeface="Krabuler"/>
                <a:cs typeface="TH Sarabun New" panose="020B0500040200020003" pitchFamily="34" charset="-34"/>
                <a:sym typeface="Krabuler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A84AB8A-DD5F-4B95-3648-E8D5453DE1C4}"/>
              </a:ext>
            </a:extLst>
          </p:cNvPr>
          <p:cNvGrpSpPr/>
          <p:nvPr/>
        </p:nvGrpSpPr>
        <p:grpSpPr>
          <a:xfrm>
            <a:off x="8380333" y="5973370"/>
            <a:ext cx="5488067" cy="956919"/>
            <a:chOff x="13553970" y="4320363"/>
            <a:chExt cx="5488067" cy="956919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7" name="Group 17"/>
            <p:cNvGrpSpPr/>
            <p:nvPr/>
          </p:nvGrpSpPr>
          <p:grpSpPr>
            <a:xfrm>
              <a:off x="13553970" y="4320363"/>
              <a:ext cx="5488067" cy="956919"/>
              <a:chOff x="0" y="0"/>
              <a:chExt cx="1580335" cy="275553"/>
            </a:xfrm>
            <a:grpFill/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580335" cy="275553"/>
              </a:xfrm>
              <a:custGeom>
                <a:avLst/>
                <a:gdLst/>
                <a:ahLst/>
                <a:cxnLst/>
                <a:rect l="l" t="t" r="r" b="b"/>
                <a:pathLst>
                  <a:path w="1066981" h="275553">
                    <a:moveTo>
                      <a:pt x="75218" y="0"/>
                    </a:moveTo>
                    <a:lnTo>
                      <a:pt x="991763" y="0"/>
                    </a:lnTo>
                    <a:cubicBezTo>
                      <a:pt x="1011712" y="0"/>
                      <a:pt x="1030844" y="7925"/>
                      <a:pt x="1044950" y="22031"/>
                    </a:cubicBezTo>
                    <a:cubicBezTo>
                      <a:pt x="1059057" y="36137"/>
                      <a:pt x="1066981" y="55269"/>
                      <a:pt x="1066981" y="75218"/>
                    </a:cubicBezTo>
                    <a:lnTo>
                      <a:pt x="1066981" y="200335"/>
                    </a:lnTo>
                    <a:cubicBezTo>
                      <a:pt x="1066981" y="220284"/>
                      <a:pt x="1059057" y="239416"/>
                      <a:pt x="1044950" y="253522"/>
                    </a:cubicBezTo>
                    <a:cubicBezTo>
                      <a:pt x="1030844" y="267628"/>
                      <a:pt x="1011712" y="275553"/>
                      <a:pt x="991763" y="275553"/>
                    </a:cubicBezTo>
                    <a:lnTo>
                      <a:pt x="75218" y="275553"/>
                    </a:lnTo>
                    <a:cubicBezTo>
                      <a:pt x="55269" y="275553"/>
                      <a:pt x="36137" y="267628"/>
                      <a:pt x="22031" y="253522"/>
                    </a:cubicBezTo>
                    <a:cubicBezTo>
                      <a:pt x="7925" y="239416"/>
                      <a:pt x="0" y="220284"/>
                      <a:pt x="0" y="200335"/>
                    </a:cubicBezTo>
                    <a:lnTo>
                      <a:pt x="0" y="75218"/>
                    </a:lnTo>
                    <a:cubicBezTo>
                      <a:pt x="0" y="55269"/>
                      <a:pt x="7925" y="36137"/>
                      <a:pt x="22031" y="22031"/>
                    </a:cubicBezTo>
                    <a:cubicBezTo>
                      <a:pt x="36137" y="7925"/>
                      <a:pt x="55269" y="0"/>
                      <a:pt x="75218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88834" y="28575"/>
                <a:ext cx="978147" cy="246978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3862467" y="4638962"/>
              <a:ext cx="4884784" cy="47705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  <a:spcBef>
                  <a:spcPct val="0"/>
                </a:spcBef>
              </a:pPr>
              <a:r>
                <a:rPr lang="en-US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3.</a:t>
              </a:r>
              <a:r>
                <a:rPr lang="th-TH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 สัญญาซื้อขายมีเงื่อนเวลา</a:t>
              </a:r>
              <a:endParaRPr lang="en-US" sz="4400" b="1" spc="129" dirty="0">
                <a:solidFill>
                  <a:srgbClr val="000000"/>
                </a:solidFill>
                <a:latin typeface="TH Sarabun New" panose="020B0500040200020003" pitchFamily="34" charset="-34"/>
                <a:ea typeface="Krabuler"/>
                <a:cs typeface="TH Sarabun New" panose="020B0500040200020003" pitchFamily="34" charset="-34"/>
                <a:sym typeface="Krabuler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A8D6DE-FFD9-D18E-D2E2-97CBE05FA4AE}"/>
              </a:ext>
            </a:extLst>
          </p:cNvPr>
          <p:cNvGrpSpPr/>
          <p:nvPr/>
        </p:nvGrpSpPr>
        <p:grpSpPr>
          <a:xfrm>
            <a:off x="8297818" y="4480063"/>
            <a:ext cx="4884784" cy="911138"/>
            <a:chOff x="12719835" y="1908266"/>
            <a:chExt cx="4884784" cy="911138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14" name="Group 14"/>
            <p:cNvGrpSpPr/>
            <p:nvPr/>
          </p:nvGrpSpPr>
          <p:grpSpPr>
            <a:xfrm>
              <a:off x="12719835" y="1908266"/>
              <a:ext cx="4884784" cy="911138"/>
              <a:chOff x="8359" y="4128"/>
              <a:chExt cx="1406615" cy="262370"/>
            </a:xfrm>
            <a:grpFill/>
          </p:grpSpPr>
          <p:sp>
            <p:nvSpPr>
              <p:cNvPr id="15" name="Freeform 15"/>
              <p:cNvSpPr/>
              <p:nvPr/>
            </p:nvSpPr>
            <p:spPr>
              <a:xfrm>
                <a:off x="8359" y="4128"/>
                <a:ext cx="1406615" cy="262370"/>
              </a:xfrm>
              <a:custGeom>
                <a:avLst/>
                <a:gdLst/>
                <a:ahLst/>
                <a:cxnLst/>
                <a:rect l="l" t="t" r="r" b="b"/>
                <a:pathLst>
                  <a:path w="1077109" h="262370">
                    <a:moveTo>
                      <a:pt x="74511" y="0"/>
                    </a:moveTo>
                    <a:lnTo>
                      <a:pt x="1002598" y="0"/>
                    </a:lnTo>
                    <a:cubicBezTo>
                      <a:pt x="1022359" y="0"/>
                      <a:pt x="1041312" y="7850"/>
                      <a:pt x="1055285" y="21824"/>
                    </a:cubicBezTo>
                    <a:cubicBezTo>
                      <a:pt x="1069259" y="35797"/>
                      <a:pt x="1077109" y="54750"/>
                      <a:pt x="1077109" y="74511"/>
                    </a:cubicBezTo>
                    <a:lnTo>
                      <a:pt x="1077109" y="187859"/>
                    </a:lnTo>
                    <a:cubicBezTo>
                      <a:pt x="1077109" y="207620"/>
                      <a:pt x="1069259" y="226573"/>
                      <a:pt x="1055285" y="240546"/>
                    </a:cubicBezTo>
                    <a:cubicBezTo>
                      <a:pt x="1041312" y="254520"/>
                      <a:pt x="1022359" y="262370"/>
                      <a:pt x="1002598" y="262370"/>
                    </a:cubicBezTo>
                    <a:lnTo>
                      <a:pt x="74511" y="262370"/>
                    </a:lnTo>
                    <a:cubicBezTo>
                      <a:pt x="54750" y="262370"/>
                      <a:pt x="35797" y="254520"/>
                      <a:pt x="21824" y="240546"/>
                    </a:cubicBezTo>
                    <a:cubicBezTo>
                      <a:pt x="7850" y="226573"/>
                      <a:pt x="0" y="207620"/>
                      <a:pt x="0" y="187859"/>
                    </a:cubicBezTo>
                    <a:lnTo>
                      <a:pt x="0" y="74511"/>
                    </a:lnTo>
                    <a:cubicBezTo>
                      <a:pt x="0" y="54750"/>
                      <a:pt x="7850" y="35797"/>
                      <a:pt x="21824" y="21824"/>
                    </a:cubicBezTo>
                    <a:cubicBezTo>
                      <a:pt x="35797" y="7850"/>
                      <a:pt x="54750" y="0"/>
                      <a:pt x="74511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64488" y="28575"/>
                <a:ext cx="1012621" cy="233795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3110847" y="2176740"/>
              <a:ext cx="4265170" cy="47705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  <a:spcBef>
                  <a:spcPct val="0"/>
                </a:spcBef>
              </a:pPr>
              <a:r>
                <a:rPr lang="en-US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2.</a:t>
              </a:r>
              <a:r>
                <a:rPr lang="th-TH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 สัญญาซื้อขายมีเงื่อนไข</a:t>
              </a:r>
              <a:endParaRPr lang="en-US" sz="4400" b="1" spc="129" dirty="0">
                <a:solidFill>
                  <a:srgbClr val="000000"/>
                </a:solidFill>
                <a:latin typeface="TH Sarabun New" panose="020B0500040200020003" pitchFamily="34" charset="-34"/>
                <a:ea typeface="Krabuler"/>
                <a:cs typeface="TH Sarabun New" panose="020B0500040200020003" pitchFamily="34" charset="-34"/>
                <a:sym typeface="Krabuler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4574E0-1673-6B90-5CEB-FF256D64FB06}"/>
              </a:ext>
            </a:extLst>
          </p:cNvPr>
          <p:cNvGrpSpPr/>
          <p:nvPr/>
        </p:nvGrpSpPr>
        <p:grpSpPr>
          <a:xfrm>
            <a:off x="8383962" y="7495950"/>
            <a:ext cx="4570038" cy="976981"/>
            <a:chOff x="12912701" y="6685966"/>
            <a:chExt cx="4570038" cy="976981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20" name="Group 20"/>
            <p:cNvGrpSpPr/>
            <p:nvPr/>
          </p:nvGrpSpPr>
          <p:grpSpPr>
            <a:xfrm>
              <a:off x="12912701" y="6685966"/>
              <a:ext cx="4570038" cy="976981"/>
              <a:chOff x="0" y="0"/>
              <a:chExt cx="1315981" cy="281330"/>
            </a:xfrm>
            <a:grpFill/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15981" cy="281330"/>
              </a:xfrm>
              <a:custGeom>
                <a:avLst/>
                <a:gdLst/>
                <a:ahLst/>
                <a:cxnLst/>
                <a:rect l="l" t="t" r="r" b="b"/>
                <a:pathLst>
                  <a:path w="1066981" h="281330">
                    <a:moveTo>
                      <a:pt x="75218" y="0"/>
                    </a:moveTo>
                    <a:lnTo>
                      <a:pt x="991763" y="0"/>
                    </a:lnTo>
                    <a:cubicBezTo>
                      <a:pt x="1011712" y="0"/>
                      <a:pt x="1030844" y="7925"/>
                      <a:pt x="1044950" y="22031"/>
                    </a:cubicBezTo>
                    <a:cubicBezTo>
                      <a:pt x="1059057" y="36137"/>
                      <a:pt x="1066981" y="55269"/>
                      <a:pt x="1066981" y="75218"/>
                    </a:cubicBezTo>
                    <a:lnTo>
                      <a:pt x="1066981" y="206111"/>
                    </a:lnTo>
                    <a:cubicBezTo>
                      <a:pt x="1066981" y="226061"/>
                      <a:pt x="1059057" y="245193"/>
                      <a:pt x="1044950" y="259299"/>
                    </a:cubicBezTo>
                    <a:cubicBezTo>
                      <a:pt x="1030844" y="273405"/>
                      <a:pt x="1011712" y="281330"/>
                      <a:pt x="991763" y="281330"/>
                    </a:cubicBezTo>
                    <a:lnTo>
                      <a:pt x="75218" y="281330"/>
                    </a:lnTo>
                    <a:cubicBezTo>
                      <a:pt x="55269" y="281330"/>
                      <a:pt x="36137" y="273405"/>
                      <a:pt x="22031" y="259299"/>
                    </a:cubicBezTo>
                    <a:cubicBezTo>
                      <a:pt x="7925" y="245193"/>
                      <a:pt x="0" y="226061"/>
                      <a:pt x="0" y="206111"/>
                    </a:cubicBezTo>
                    <a:lnTo>
                      <a:pt x="0" y="75218"/>
                    </a:lnTo>
                    <a:cubicBezTo>
                      <a:pt x="0" y="55269"/>
                      <a:pt x="7925" y="36137"/>
                      <a:pt x="22031" y="22031"/>
                    </a:cubicBezTo>
                    <a:cubicBezTo>
                      <a:pt x="36137" y="7925"/>
                      <a:pt x="55269" y="0"/>
                      <a:pt x="75218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81140" y="28575"/>
                <a:ext cx="985841" cy="252755"/>
              </a:xfrm>
              <a:prstGeom prst="rect">
                <a:avLst/>
              </a:prstGeom>
              <a:grpFill/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 dirty="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3314396" y="7012522"/>
              <a:ext cx="3908988" cy="47705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  <a:spcBef>
                  <a:spcPct val="0"/>
                </a:spcBef>
              </a:pPr>
              <a:r>
                <a:rPr lang="en-US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4.</a:t>
              </a:r>
              <a:r>
                <a:rPr lang="th-TH" sz="4400" b="1" spc="129" dirty="0">
                  <a:solidFill>
                    <a:srgbClr val="000000"/>
                  </a:solidFill>
                  <a:latin typeface="TH Sarabun New" panose="020B0500040200020003" pitchFamily="34" charset="-34"/>
                  <a:ea typeface="Krabuler"/>
                  <a:cs typeface="TH Sarabun New" panose="020B0500040200020003" pitchFamily="34" charset="-34"/>
                  <a:sym typeface="Krabuler"/>
                </a:rPr>
                <a:t> สัญญาจะซื้อจะขาย</a:t>
              </a:r>
              <a:endParaRPr lang="en-US" sz="4400" b="1" spc="129" dirty="0">
                <a:solidFill>
                  <a:srgbClr val="000000"/>
                </a:solidFill>
                <a:latin typeface="TH Sarabun New" panose="020B0500040200020003" pitchFamily="34" charset="-34"/>
                <a:ea typeface="Krabuler"/>
                <a:cs typeface="TH Sarabun New" panose="020B0500040200020003" pitchFamily="34" charset="-34"/>
                <a:sym typeface="Krabuler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 rot="20346808">
            <a:off x="5838917" y="533421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3085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857852" y="63528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3085"/>
            </a:stretch>
          </a:blipFill>
        </p:spPr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A5A2522-225C-F4DA-92F5-B236ADBF8EEA}"/>
              </a:ext>
            </a:extLst>
          </p:cNvPr>
          <p:cNvSpPr/>
          <p:nvPr/>
        </p:nvSpPr>
        <p:spPr>
          <a:xfrm>
            <a:off x="-3826143" y="3770844"/>
            <a:ext cx="9845944" cy="64275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CC35F0C-875D-8C38-788B-A314D94A2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549" y="4130413"/>
            <a:ext cx="6776288" cy="5568162"/>
          </a:xfrm>
          <a:prstGeom prst="flowChartConnector">
            <a:avLst/>
          </a:prstGeom>
        </p:spPr>
      </p:pic>
      <p:sp>
        <p:nvSpPr>
          <p:cNvPr id="2" name="Freeform 2"/>
          <p:cNvSpPr/>
          <p:nvPr/>
        </p:nvSpPr>
        <p:spPr>
          <a:xfrm rot="2122617">
            <a:off x="1215773" y="2810473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8261386">
            <a:off x="1428635" y="9547379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32">
            <a:extLst>
              <a:ext uri="{FF2B5EF4-FFF2-40B4-BE49-F238E27FC236}">
                <a16:creationId xmlns:a16="http://schemas.microsoft.com/office/drawing/2014/main" id="{ED2C889A-5C50-E9BC-7B44-1D002993142D}"/>
              </a:ext>
            </a:extLst>
          </p:cNvPr>
          <p:cNvSpPr/>
          <p:nvPr/>
        </p:nvSpPr>
        <p:spPr>
          <a:xfrm rot="887694">
            <a:off x="6026144" y="748048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3085"/>
            </a:stretch>
          </a:blipFill>
        </p:spPr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C7E19753-3C28-4C9C-5C27-8D5DB08209F9}"/>
              </a:ext>
            </a:extLst>
          </p:cNvPr>
          <p:cNvSpPr/>
          <p:nvPr/>
        </p:nvSpPr>
        <p:spPr>
          <a:xfrm rot="1765033">
            <a:off x="5573747" y="8443092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53513B-A039-2A45-2C34-97109EC364E9}"/>
              </a:ext>
            </a:extLst>
          </p:cNvPr>
          <p:cNvSpPr txBox="1"/>
          <p:nvPr/>
        </p:nvSpPr>
        <p:spPr>
          <a:xfrm>
            <a:off x="2088816" y="2021909"/>
            <a:ext cx="903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สัญญาการซื้อการขายในทางกฎหมายมีอยู่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ประเภท คือ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3A35A5-5329-6E07-8111-FA8C4CA04675}"/>
              </a:ext>
            </a:extLst>
          </p:cNvPr>
          <p:cNvGrpSpPr/>
          <p:nvPr/>
        </p:nvGrpSpPr>
        <p:grpSpPr>
          <a:xfrm>
            <a:off x="-2253641" y="259336"/>
            <a:ext cx="15777470" cy="1650781"/>
            <a:chOff x="-2290070" y="190500"/>
            <a:chExt cx="16405628" cy="1650781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3B1CC6F3-177C-B262-4D05-54C81CC09B29}"/>
                </a:ext>
              </a:extLst>
            </p:cNvPr>
            <p:cNvSpPr/>
            <p:nvPr/>
          </p:nvSpPr>
          <p:spPr>
            <a:xfrm>
              <a:off x="-2290070" y="190500"/>
              <a:ext cx="16405628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946E0DC5-0C36-0AFC-258C-D619170499B8}"/>
                </a:ext>
              </a:extLst>
            </p:cNvPr>
            <p:cNvSpPr txBox="1"/>
            <p:nvPr/>
          </p:nvSpPr>
          <p:spPr>
            <a:xfrm>
              <a:off x="2667001" y="460280"/>
              <a:ext cx="952500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สัญญาการซื้อขายสินค้า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3B1B42-58FF-7E54-2032-E3BC3D511047}"/>
              </a:ext>
            </a:extLst>
          </p:cNvPr>
          <p:cNvGrpSpPr/>
          <p:nvPr/>
        </p:nvGrpSpPr>
        <p:grpSpPr>
          <a:xfrm>
            <a:off x="-1028700" y="2255743"/>
            <a:ext cx="20345400" cy="2943969"/>
            <a:chOff x="-985157" y="2096643"/>
            <a:chExt cx="20345400" cy="294396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1677855-0477-A61A-E1A4-DA4B0B778ADF}"/>
                </a:ext>
              </a:extLst>
            </p:cNvPr>
            <p:cNvSpPr/>
            <p:nvPr/>
          </p:nvSpPr>
          <p:spPr>
            <a:xfrm>
              <a:off x="-985157" y="2096643"/>
              <a:ext cx="20345400" cy="29337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66DFBD-ED1A-CE6D-89AC-2CFA3546F3A4}"/>
                </a:ext>
              </a:extLst>
            </p:cNvPr>
            <p:cNvSpPr txBox="1"/>
            <p:nvPr/>
          </p:nvSpPr>
          <p:spPr>
            <a:xfrm>
              <a:off x="500743" y="2239845"/>
              <a:ext cx="17145000" cy="28007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เป็นสัญญาซื้อขายที่มีการตกลงเงื่อนไขต่างๆ เกี่ยวกับการซื้อขายอย่างครบถ้วน ระบุชัดเจน เช่น ทรัพย์สินที่ซื้อขาย ราคา วันส่งของ เมื่อมีการลงนามหรือ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การทำ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สัญญาการซื้อขายจะสมบูรณ์ กรณีการซื้อขายอสังหาริมทรัพย์ตามกฎหมายต้องทำเป็นหนังสือ จะมีผลสมบูรณ์ต่อเมื่อจดทะเบียนต่อเจ้าหน้าที่ หากไม่มีการจดทะเบียนต่อเจ้าหน้าที่ถือเป็นโมฆะ ไม่มีผลผูกพันตาม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กฏหมาย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B6B6FD-D6C0-7D73-2ECD-607381FC585F}"/>
              </a:ext>
            </a:extLst>
          </p:cNvPr>
          <p:cNvGrpSpPr/>
          <p:nvPr/>
        </p:nvGrpSpPr>
        <p:grpSpPr>
          <a:xfrm>
            <a:off x="0" y="5934223"/>
            <a:ext cx="20459700" cy="4154984"/>
            <a:chOff x="-1066800" y="2006263"/>
            <a:chExt cx="20459700" cy="415498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5584731-4F70-02F3-7D90-98EF03DDE5E8}"/>
                </a:ext>
              </a:extLst>
            </p:cNvPr>
            <p:cNvSpPr/>
            <p:nvPr/>
          </p:nvSpPr>
          <p:spPr>
            <a:xfrm>
              <a:off x="-1066800" y="2006263"/>
              <a:ext cx="20345400" cy="77305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10FA76-5388-04E9-21D3-C021DC6EEC0B}"/>
                </a:ext>
              </a:extLst>
            </p:cNvPr>
            <p:cNvSpPr txBox="1"/>
            <p:nvPr/>
          </p:nvSpPr>
          <p:spPr>
            <a:xfrm>
              <a:off x="-1066800" y="2006263"/>
              <a:ext cx="20459700" cy="41549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สาระสำคัญของสัญญาซื้อขายเสร็จเด็ดขาด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มีดังนี้</a:t>
              </a:r>
            </a:p>
            <a:p>
              <a:pPr marL="742950" indent="-742950">
                <a:buAutoNum type="arabicPeriod"/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จะต้องทำกับทรัพย์ที่มีตัวตนจริง ไม่ใช่เป็นการกล่าวว่าจะมีสินค้าแต่ขณะนั้นยังไม่มีจริง</a:t>
              </a:r>
            </a:p>
            <a:p>
              <a:pPr marL="742950" indent="-742950">
                <a:buAutoNum type="arabicPeriod"/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ผู้ขายมีสิทธิโอนกรรมสิทธิ์ไปยังผู้ซื้อได้ทันทีที่ตกลงทำสัญญากัน</a:t>
              </a:r>
            </a:p>
            <a:p>
              <a:pPr marL="742950" indent="-742950">
                <a:buAutoNum type="arabicPeriod"/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ผู้ซื้อและผู้ขายได้ตกลงทำสัญญาซื้อขายเป็นการแน่นอนแล้ว</a:t>
              </a:r>
            </a:p>
            <a:p>
              <a:pPr marL="742950" indent="-742950">
                <a:buAutoNum type="arabicPeriod"/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ซื้อยังไม่ชำระค่าสินค้าจนครบถ้วนหรือผู้ขายไม่ส่งมอบสินค้าแก่ผู้ซื้อก็เป็นสัญญาซื้อขายเสร็จเด็ดขาด</a:t>
              </a:r>
            </a:p>
            <a:p>
              <a:pPr marL="742950" indent="-742950">
                <a:buAutoNum type="arabicPeriod"/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สัญญาจะไม่มีการไปอะไรเพิ่มเติมอีก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853B0E-52E2-35F6-43DB-5CCC1B481BBC}"/>
              </a:ext>
            </a:extLst>
          </p:cNvPr>
          <p:cNvGrpSpPr/>
          <p:nvPr/>
        </p:nvGrpSpPr>
        <p:grpSpPr>
          <a:xfrm>
            <a:off x="1093377" y="430801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F6ECBD4-CE44-DA9C-669A-066E3B096289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5FCB12C-EB81-50A4-218A-2C52B0028C60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สัญญาซื้อขายเสร็จเด็ดขาด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25E4A2-6E65-1239-AFE8-CD05381C0ECF}"/>
              </a:ext>
            </a:extLst>
          </p:cNvPr>
          <p:cNvGrpSpPr/>
          <p:nvPr/>
        </p:nvGrpSpPr>
        <p:grpSpPr>
          <a:xfrm>
            <a:off x="9183318" y="2338603"/>
            <a:ext cx="8763000" cy="3980224"/>
            <a:chOff x="8610600" y="2324100"/>
            <a:chExt cx="8763000" cy="39802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C6A4E71-2215-F48A-EAF4-B48B721AE9F5}"/>
                </a:ext>
              </a:extLst>
            </p:cNvPr>
            <p:cNvSpPr/>
            <p:nvPr/>
          </p:nvSpPr>
          <p:spPr>
            <a:xfrm>
              <a:off x="8610600" y="2324100"/>
              <a:ext cx="8763000" cy="3980224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436A7-B7C9-CB9E-CE0F-ECCF15C7095F}"/>
                </a:ext>
              </a:extLst>
            </p:cNvPr>
            <p:cNvSpPr txBox="1"/>
            <p:nvPr/>
          </p:nvSpPr>
          <p:spPr>
            <a:xfrm>
              <a:off x="9486900" y="2628900"/>
              <a:ext cx="7010400" cy="34778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เป็นสัญญาซื้อขายเสร็จเด็ดขาดแบบมีเงื่อนไข เช่น กรรมสิทธิ์ในทรัพย์สินยังไม่โอนจนกว่าจะเป็นตามเงื่อนไข เช่น มีเงื่อนไขระบุว่า จะยังไม่โอนกรรมสิทธิ์จนกว่าจะมีการชำระเงิน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49590B0-714E-AF2C-2383-7400E326B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2959100"/>
            <a:ext cx="7162800" cy="3581400"/>
          </a:xfrm>
          <a:prstGeom prst="flowChartConnector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242E0A-59F3-FBE4-CD26-E2EEECD6A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540500"/>
            <a:ext cx="5105400" cy="34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7F8CD-B822-E630-46E1-96F8F0AFF958}"/>
              </a:ext>
            </a:extLst>
          </p:cNvPr>
          <p:cNvGrpSpPr/>
          <p:nvPr/>
        </p:nvGrpSpPr>
        <p:grpSpPr>
          <a:xfrm>
            <a:off x="838200" y="708954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D5A4775-0995-4478-9A60-AC29CA5C3734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06C40414-989B-F5BD-4322-BCBC8A4FDE6D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2.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สัญญาซื้อขายมีเงื่อนไข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50619" y="-2993491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0AF9A5-C13C-B8DD-CCC7-97F4D2BCE998}"/>
              </a:ext>
            </a:extLst>
          </p:cNvPr>
          <p:cNvGrpSpPr/>
          <p:nvPr/>
        </p:nvGrpSpPr>
        <p:grpSpPr>
          <a:xfrm>
            <a:off x="7782147" y="2857500"/>
            <a:ext cx="8763000" cy="3041481"/>
            <a:chOff x="8610600" y="2324100"/>
            <a:chExt cx="8763000" cy="33528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33CA450-BD3F-691D-292E-B1950E25052F}"/>
                </a:ext>
              </a:extLst>
            </p:cNvPr>
            <p:cNvSpPr/>
            <p:nvPr/>
          </p:nvSpPr>
          <p:spPr>
            <a:xfrm>
              <a:off x="8610600" y="2324100"/>
              <a:ext cx="8763000" cy="3352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9AD0FE-76B9-BC57-734E-114B342FF774}"/>
                </a:ext>
              </a:extLst>
            </p:cNvPr>
            <p:cNvSpPr txBox="1"/>
            <p:nvPr/>
          </p:nvSpPr>
          <p:spPr>
            <a:xfrm>
              <a:off x="9486900" y="2754797"/>
              <a:ext cx="7010400" cy="234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เป็นสัญญาที่มีเงื่อนเวลาบังคับไว้ กรรมสิทธิ์ในทรัพย์สินจะยังไม่โอนจนกว่าจะเป็นไปตามเงื่อนไขเวลานั้น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67A872E-B8AF-17C2-50D2-93D9D6E6BB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17" y="1334732"/>
            <a:ext cx="6724650" cy="4483100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767F58-148B-05F4-7CBF-14C16A7EEB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9" y="6107566"/>
            <a:ext cx="5806371" cy="387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8E7820-A800-93BD-C470-4E1D5F69613F}"/>
              </a:ext>
            </a:extLst>
          </p:cNvPr>
          <p:cNvGrpSpPr/>
          <p:nvPr/>
        </p:nvGrpSpPr>
        <p:grpSpPr>
          <a:xfrm>
            <a:off x="7121495" y="853349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BA10FAF-3F80-98DB-6B27-C3DB6EF1D715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F404912-AF01-2D57-D5AF-4EA475DE2DF3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สัญญามีเงื่อนเวลา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873674" y="2174886"/>
            <a:ext cx="0" cy="7440114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5B4ADB-26DC-35FE-22D9-14BB23BCE17E}"/>
              </a:ext>
            </a:extLst>
          </p:cNvPr>
          <p:cNvGrpSpPr/>
          <p:nvPr/>
        </p:nvGrpSpPr>
        <p:grpSpPr>
          <a:xfrm>
            <a:off x="1633591" y="2174887"/>
            <a:ext cx="8763000" cy="7440116"/>
            <a:chOff x="8610600" y="2324100"/>
            <a:chExt cx="8763000" cy="820166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C450F81-1374-553E-FFEA-8AEA456F9B6F}"/>
                </a:ext>
              </a:extLst>
            </p:cNvPr>
            <p:cNvSpPr/>
            <p:nvPr/>
          </p:nvSpPr>
          <p:spPr>
            <a:xfrm>
              <a:off x="8610600" y="2324100"/>
              <a:ext cx="8763000" cy="82016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FC72DF-E6FB-B509-65DA-9E215753203F}"/>
                </a:ext>
              </a:extLst>
            </p:cNvPr>
            <p:cNvSpPr txBox="1"/>
            <p:nvPr/>
          </p:nvSpPr>
          <p:spPr>
            <a:xfrm>
              <a:off x="9486900" y="2754797"/>
              <a:ext cx="7010400" cy="756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มักพบในการตกลงซื้ออสังหาริมทรัพย์ เช่น บ้าน ที่ดิน และสังหาริมทรัพย์พิเศษ เช่น เรือ แพ คู่สัญญาทั้งสองฝ่ายมีเจตนาจะไปจดทะเบียนสัญญาซื้อขายต่อเจ้าหน้าที่ในทางกฎหมายถือว่าเป็นสัญญาจะซื้อจะขาย</a:t>
              </a:r>
            </a:p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กฎหมายบังคับว่าสัญญาซื้อขายอสังหาริมทรัพย์ และสังหาริมทรัพย์พิเศษบางประเภท จะสมบูรณ์เมื่อมีการจดทะเบียนต่อหน้าเจ้าหน้าที่ หากไม่ไปจดทะเบียนจะถือเป็นโมฆะ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7D4CC52-F187-D0E9-1F81-5AF311B635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680" y="3055986"/>
            <a:ext cx="7010400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BC37C6-0DE5-41DD-04C6-95586689F71B}"/>
              </a:ext>
            </a:extLst>
          </p:cNvPr>
          <p:cNvGrpSpPr/>
          <p:nvPr/>
        </p:nvGrpSpPr>
        <p:grpSpPr>
          <a:xfrm>
            <a:off x="1879418" y="376607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F98F54A-15E4-6A3F-C808-21AC05E34CF0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1098A31A-05D4-7818-FF16-1E54249DD1EB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4.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สัญญาว่าจะซื้อจะขาย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342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Opun Semi-Bold</vt:lpstr>
      <vt:lpstr>ARMPathead</vt:lpstr>
      <vt:lpstr>Krabuler</vt:lpstr>
      <vt:lpstr>FreesiaUPC</vt:lpstr>
      <vt:lpstr>Opun Bold</vt:lpstr>
      <vt:lpstr>TH Sarabun New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7</cp:revision>
  <dcterms:created xsi:type="dcterms:W3CDTF">2006-08-16T00:00:00Z</dcterms:created>
  <dcterms:modified xsi:type="dcterms:W3CDTF">2024-09-10T06:52:59Z</dcterms:modified>
  <dc:identifier>DAGPT5vi7tU</dc:identifier>
</cp:coreProperties>
</file>