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ARMPathead" panose="020B0604020202020204" charset="-34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esiaUPC" panose="020B0604020202020204" pitchFamily="34" charset="-34"/>
      <p:regular r:id="rId17"/>
      <p:bold r:id="rId18"/>
      <p:italic r:id="rId19"/>
      <p:boldItalic r:id="rId20"/>
    </p:embeddedFont>
    <p:embeddedFont>
      <p:font typeface="Opun Bold" panose="020B0604020202020204" charset="-34"/>
      <p:regular r:id="rId21"/>
    </p:embeddedFont>
    <p:embeddedFont>
      <p:font typeface="TH Sarabun New" panose="020B0500040200020003" pitchFamily="34" charset="-34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svg"/><Relationship Id="rId7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sv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8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0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svg"/><Relationship Id="rId7" Type="http://schemas.openxmlformats.org/officeDocument/2006/relationships/image" Target="../media/image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9.svg"/><Relationship Id="rId7" Type="http://schemas.openxmlformats.org/officeDocument/2006/relationships/image" Target="../media/image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28F8E-E919-F988-516C-6A42B133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569476" y="-11826256"/>
            <a:ext cx="21437048" cy="22441910"/>
            <a:chOff x="0" y="-38100"/>
            <a:chExt cx="812800" cy="850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75000">
                  <a:schemeClr val="accent5"/>
                </a:gs>
                <a:gs pos="0">
                  <a:schemeClr val="accent5"/>
                </a:gs>
                <a:gs pos="100000">
                  <a:srgbClr val="433E36">
                    <a:alpha val="8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4284" y="6013487"/>
            <a:ext cx="19148218" cy="4764034"/>
            <a:chOff x="0" y="-114300"/>
            <a:chExt cx="5043152" cy="1102817"/>
          </a:xfrm>
        </p:grpSpPr>
        <p:sp>
          <p:nvSpPr>
            <p:cNvPr id="6" name="Freeform 6"/>
            <p:cNvSpPr/>
            <p:nvPr/>
          </p:nvSpPr>
          <p:spPr>
            <a:xfrm>
              <a:off x="12646" y="-28943"/>
              <a:ext cx="5030506" cy="988517"/>
            </a:xfrm>
            <a:custGeom>
              <a:avLst/>
              <a:gdLst/>
              <a:ahLst/>
              <a:cxnLst/>
              <a:rect l="l" t="t" r="r" b="b"/>
              <a:pathLst>
                <a:path w="5030506" h="988517">
                  <a:moveTo>
                    <a:pt x="0" y="0"/>
                  </a:moveTo>
                  <a:lnTo>
                    <a:pt x="5030506" y="0"/>
                  </a:lnTo>
                  <a:lnTo>
                    <a:pt x="5030506" y="988517"/>
                  </a:lnTo>
                  <a:lnTo>
                    <a:pt x="0" y="988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5030506" cy="1102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5589" y="-285695"/>
            <a:ext cx="9619863" cy="96198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873399" y="-4910904"/>
            <a:ext cx="7869583" cy="786958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7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81282" y="-4003021"/>
            <a:ext cx="6053817" cy="60538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33E35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91821" y="1111586"/>
            <a:ext cx="908737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หน่วย</a:t>
            </a:r>
          </a:p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การเรียนรู้ที่ </a:t>
            </a:r>
            <a:r>
              <a:rPr lang="en-US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2548" y="6918840"/>
            <a:ext cx="11439247" cy="1467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02"/>
              </a:lnSpc>
            </a:pPr>
            <a:r>
              <a:rPr lang="th-TH" sz="13000" b="1" dirty="0">
                <a:solidFill>
                  <a:schemeClr val="tx2"/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Opun Bold"/>
              </a:rPr>
              <a:t>การเขียนคำพูดการขาย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4BA7931-26E0-429D-BE52-2D9918FB6D41}"/>
              </a:ext>
            </a:extLst>
          </p:cNvPr>
          <p:cNvSpPr/>
          <p:nvPr/>
        </p:nvSpPr>
        <p:spPr>
          <a:xfrm flipH="1">
            <a:off x="78782" y="705536"/>
            <a:ext cx="7231946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6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4389860" y="-4625673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71DDEE-194E-EF5C-5029-197309596018}"/>
              </a:ext>
            </a:extLst>
          </p:cNvPr>
          <p:cNvGrpSpPr/>
          <p:nvPr/>
        </p:nvGrpSpPr>
        <p:grpSpPr>
          <a:xfrm>
            <a:off x="-2290070" y="190500"/>
            <a:ext cx="16896908" cy="1650781"/>
            <a:chOff x="-2290070" y="190500"/>
            <a:chExt cx="16896908" cy="1650781"/>
          </a:xfrm>
        </p:grpSpPr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A40FEEA8-EDF6-8739-A0E7-871E40ACAE00}"/>
                </a:ext>
              </a:extLst>
            </p:cNvPr>
            <p:cNvSpPr/>
            <p:nvPr/>
          </p:nvSpPr>
          <p:spPr>
            <a:xfrm>
              <a:off x="-2290070" y="190500"/>
              <a:ext cx="15625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F481D9C4-1F3E-041E-28CD-A5CA44EB1D7C}"/>
                </a:ext>
              </a:extLst>
            </p:cNvPr>
            <p:cNvSpPr txBox="1"/>
            <p:nvPr/>
          </p:nvSpPr>
          <p:spPr>
            <a:xfrm>
              <a:off x="2469023" y="435198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3.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เทคนิคการเขียนคำพูดขาย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B96F51-F5A4-43FF-344F-F7DC22061891}"/>
              </a:ext>
            </a:extLst>
          </p:cNvPr>
          <p:cNvGrpSpPr/>
          <p:nvPr/>
        </p:nvGrpSpPr>
        <p:grpSpPr>
          <a:xfrm>
            <a:off x="1221673" y="3053377"/>
            <a:ext cx="8001000" cy="4147524"/>
            <a:chOff x="1221673" y="3053377"/>
            <a:chExt cx="8001000" cy="414752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260454E-9E5C-66E7-6D8F-ECDEB9CE7B85}"/>
                </a:ext>
              </a:extLst>
            </p:cNvPr>
            <p:cNvSpPr/>
            <p:nvPr/>
          </p:nvSpPr>
          <p:spPr>
            <a:xfrm>
              <a:off x="1221673" y="3053377"/>
              <a:ext cx="8001000" cy="41475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414BE-40FE-A4A2-3657-E837CC417DA3}"/>
                </a:ext>
              </a:extLst>
            </p:cNvPr>
            <p:cNvSpPr txBox="1"/>
            <p:nvPr/>
          </p:nvSpPr>
          <p:spPr>
            <a:xfrm>
              <a:off x="1831273" y="3420704"/>
              <a:ext cx="662940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dirty="0"/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หลักจากที่ศึกษาความรู้ของสินค้าที่เสนอขาย ความรู้เกี่ยวกับคู่แข่งขันแล้ว พนักงานขายจะต้องทราบถึงกระบวนการขายเพื่อให้สามารถเริ่มต้นการสนทนาได้อย่างถูกต้อง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16BCC0-FF27-82D6-5CA4-BA537C88EA3B}"/>
              </a:ext>
            </a:extLst>
          </p:cNvPr>
          <p:cNvGrpSpPr/>
          <p:nvPr/>
        </p:nvGrpSpPr>
        <p:grpSpPr>
          <a:xfrm>
            <a:off x="10444345" y="3313080"/>
            <a:ext cx="6479725" cy="3877430"/>
            <a:chOff x="10586602" y="3323471"/>
            <a:chExt cx="6479725" cy="3877430"/>
          </a:xfrm>
        </p:grpSpPr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F820202C-DEE4-EEB2-3B64-D6ADE17E0D22}"/>
                </a:ext>
              </a:extLst>
            </p:cNvPr>
            <p:cNvGrpSpPr/>
            <p:nvPr/>
          </p:nvGrpSpPr>
          <p:grpSpPr>
            <a:xfrm>
              <a:off x="10586602" y="3323471"/>
              <a:ext cx="6479725" cy="3877430"/>
              <a:chOff x="0" y="0"/>
              <a:chExt cx="1798332" cy="1623840"/>
            </a:xfrm>
          </p:grpSpPr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7F700A2A-EAB4-5B70-4439-173DF96BB641}"/>
                  </a:ext>
                </a:extLst>
              </p:cNvPr>
              <p:cNvSpPr/>
              <p:nvPr/>
            </p:nvSpPr>
            <p:spPr>
              <a:xfrm>
                <a:off x="0" y="0"/>
                <a:ext cx="1798332" cy="1623840"/>
              </a:xfrm>
              <a:custGeom>
                <a:avLst/>
                <a:gdLst/>
                <a:ahLst/>
                <a:cxnLst/>
                <a:rect l="l" t="t" r="r" b="b"/>
                <a:pathLst>
                  <a:path w="1798332" h="1623840">
                    <a:moveTo>
                      <a:pt x="40623" y="0"/>
                    </a:moveTo>
                    <a:lnTo>
                      <a:pt x="1757710" y="0"/>
                    </a:lnTo>
                    <a:cubicBezTo>
                      <a:pt x="1768484" y="0"/>
                      <a:pt x="1778816" y="4280"/>
                      <a:pt x="1786434" y="11898"/>
                    </a:cubicBezTo>
                    <a:cubicBezTo>
                      <a:pt x="1794053" y="19516"/>
                      <a:pt x="1798332" y="29849"/>
                      <a:pt x="1798332" y="40623"/>
                    </a:cubicBezTo>
                    <a:lnTo>
                      <a:pt x="1798332" y="1583217"/>
                    </a:lnTo>
                    <a:cubicBezTo>
                      <a:pt x="1798332" y="1605653"/>
                      <a:pt x="1780145" y="1623840"/>
                      <a:pt x="1757710" y="1623840"/>
                    </a:cubicBezTo>
                    <a:lnTo>
                      <a:pt x="40623" y="1623840"/>
                    </a:lnTo>
                    <a:cubicBezTo>
                      <a:pt x="18187" y="1623840"/>
                      <a:pt x="0" y="1605653"/>
                      <a:pt x="0" y="1583217"/>
                    </a:cubicBezTo>
                    <a:lnTo>
                      <a:pt x="0" y="40623"/>
                    </a:lnTo>
                    <a:cubicBezTo>
                      <a:pt x="0" y="18187"/>
                      <a:pt x="18187" y="0"/>
                      <a:pt x="4062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0" name="TextBox 8">
                <a:extLst>
                  <a:ext uri="{FF2B5EF4-FFF2-40B4-BE49-F238E27FC236}">
                    <a16:creationId xmlns:a16="http://schemas.microsoft.com/office/drawing/2014/main" id="{D9A41A97-5E1E-99F7-0BFC-AF6A283D7C9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798332" cy="16524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04868DB-74F9-4CCC-6504-7EACD1B02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4452" y="3442279"/>
              <a:ext cx="6151948" cy="3658073"/>
            </a:xfrm>
            <a:prstGeom prst="rect">
              <a:avLst/>
            </a:prstGeom>
          </p:spPr>
        </p:pic>
      </p:grpSp>
      <p:grpSp>
        <p:nvGrpSpPr>
          <p:cNvPr id="31" name="Group 17">
            <a:extLst>
              <a:ext uri="{FF2B5EF4-FFF2-40B4-BE49-F238E27FC236}">
                <a16:creationId xmlns:a16="http://schemas.microsoft.com/office/drawing/2014/main" id="{FAA1074D-5D5C-76AD-E2A3-E960117B155B}"/>
              </a:ext>
            </a:extLst>
          </p:cNvPr>
          <p:cNvGrpSpPr/>
          <p:nvPr/>
        </p:nvGrpSpPr>
        <p:grpSpPr>
          <a:xfrm>
            <a:off x="11693881" y="-2581056"/>
            <a:ext cx="6087287" cy="5271316"/>
            <a:chOff x="0" y="0"/>
            <a:chExt cx="4282440" cy="3708400"/>
          </a:xfrm>
        </p:grpSpPr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DBA7D57-9C2F-7785-80CE-78B6F0D481DC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7"/>
              <a:stretch>
                <a:fillRect l="-14263" r="-14263"/>
              </a:stretch>
            </a:blipFill>
          </p:spPr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53F613B1-7117-8831-DF38-2605516F9EEA}"/>
              </a:ext>
            </a:extLst>
          </p:cNvPr>
          <p:cNvSpPr/>
          <p:nvPr/>
        </p:nvSpPr>
        <p:spPr>
          <a:xfrm rot="624459">
            <a:off x="-3276494" y="-3313606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E416FF-676B-2C24-2F62-F3CC415B27E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Freeform 2"/>
          <p:cNvSpPr/>
          <p:nvPr/>
        </p:nvSpPr>
        <p:spPr>
          <a:xfrm rot="-292710">
            <a:off x="1117453" y="6464219"/>
            <a:ext cx="7074896" cy="2388630"/>
          </a:xfrm>
          <a:custGeom>
            <a:avLst/>
            <a:gdLst/>
            <a:ahLst/>
            <a:cxnLst/>
            <a:rect l="l" t="t" r="r" b="b"/>
            <a:pathLst>
              <a:path w="7074896" h="2388630">
                <a:moveTo>
                  <a:pt x="0" y="0"/>
                </a:moveTo>
                <a:lnTo>
                  <a:pt x="7074896" y="0"/>
                </a:lnTo>
                <a:lnTo>
                  <a:pt x="7074896" y="2388631"/>
                </a:lnTo>
                <a:lnTo>
                  <a:pt x="0" y="2388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24459">
            <a:off x="-2550955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642001">
            <a:off x="15002521" y="8868730"/>
            <a:ext cx="4086631" cy="3954296"/>
          </a:xfrm>
          <a:custGeom>
            <a:avLst/>
            <a:gdLst/>
            <a:ahLst/>
            <a:cxnLst/>
            <a:rect l="l" t="t" r="r" b="b"/>
            <a:pathLst>
              <a:path w="4086631" h="3954296">
                <a:moveTo>
                  <a:pt x="0" y="0"/>
                </a:moveTo>
                <a:lnTo>
                  <a:pt x="4086631" y="0"/>
                </a:lnTo>
                <a:lnTo>
                  <a:pt x="4086631" y="3954296"/>
                </a:lnTo>
                <a:lnTo>
                  <a:pt x="0" y="3954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0971F19-C666-2113-9CB8-1BF517B170A8}"/>
              </a:ext>
            </a:extLst>
          </p:cNvPr>
          <p:cNvSpPr txBox="1"/>
          <p:nvPr/>
        </p:nvSpPr>
        <p:spPr>
          <a:xfrm>
            <a:off x="9525000" y="1365573"/>
            <a:ext cx="7180137" cy="129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2"/>
              </a:lnSpc>
            </a:pPr>
            <a:r>
              <a:rPr lang="th-TH" sz="8783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สาระการเรียนรู้</a:t>
            </a:r>
            <a:endParaRPr lang="en-US" sz="8783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FB26E0-25AC-4B82-4869-DC1EB7FD981B}"/>
              </a:ext>
            </a:extLst>
          </p:cNvPr>
          <p:cNvGrpSpPr/>
          <p:nvPr/>
        </p:nvGrpSpPr>
        <p:grpSpPr>
          <a:xfrm>
            <a:off x="9244229" y="3390900"/>
            <a:ext cx="9172245" cy="1265773"/>
            <a:chOff x="396119" y="854998"/>
            <a:chExt cx="7162799" cy="1265773"/>
          </a:xfrm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589D8EFA-B050-CBC3-E058-DC70C2EE417D}"/>
                </a:ext>
              </a:extLst>
            </p:cNvPr>
            <p:cNvGrpSpPr/>
            <p:nvPr/>
          </p:nvGrpSpPr>
          <p:grpSpPr>
            <a:xfrm>
              <a:off x="396119" y="854998"/>
              <a:ext cx="6474472" cy="1265773"/>
              <a:chOff x="-109237" y="-38100"/>
              <a:chExt cx="1807868" cy="353442"/>
            </a:xfrm>
          </p:grpSpPr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FE43439-10FF-7000-DFC9-831733D22679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0786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8253023B-EA32-459E-4753-4D02C12608B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73B4E12-3B70-9C56-25E3-500D8C143429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1.</a:t>
              </a:r>
              <a:r>
                <a:rPr lang="th-TH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ความรู้เกี่ยวกับคำพูดการขาย</a:t>
              </a:r>
              <a:endParaRPr lang="en-US" sz="54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6274DF-7532-3CB4-1068-D04FF009B04D}"/>
              </a:ext>
            </a:extLst>
          </p:cNvPr>
          <p:cNvGrpSpPr/>
          <p:nvPr/>
        </p:nvGrpSpPr>
        <p:grpSpPr>
          <a:xfrm>
            <a:off x="9244229" y="5202701"/>
            <a:ext cx="9172245" cy="1265773"/>
            <a:chOff x="396119" y="854998"/>
            <a:chExt cx="7162799" cy="1265773"/>
          </a:xfrm>
        </p:grpSpPr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F4F1D062-82C9-C723-7A8A-BFE7BF32A5DB}"/>
                </a:ext>
              </a:extLst>
            </p:cNvPr>
            <p:cNvGrpSpPr/>
            <p:nvPr/>
          </p:nvGrpSpPr>
          <p:grpSpPr>
            <a:xfrm>
              <a:off x="396119" y="854998"/>
              <a:ext cx="6474472" cy="1265773"/>
              <a:chOff x="-109237" y="-38100"/>
              <a:chExt cx="1807868" cy="353442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56EC2CF0-48DC-0BC9-56E3-05A95E1412DC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0786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7C436D76-FDB2-B1D3-B0BD-B0A464877A8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37184F47-5A72-AC7E-4B97-2A6B9AFB7B59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2.</a:t>
              </a:r>
              <a:r>
                <a:rPr lang="th-TH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หลักการเขียนคำพูดขาย</a:t>
              </a:r>
              <a:endParaRPr lang="en-US" sz="54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986823-5300-71C7-E581-177DC6663EF8}"/>
              </a:ext>
            </a:extLst>
          </p:cNvPr>
          <p:cNvGrpSpPr/>
          <p:nvPr/>
        </p:nvGrpSpPr>
        <p:grpSpPr>
          <a:xfrm>
            <a:off x="9244229" y="6966177"/>
            <a:ext cx="9172245" cy="1265773"/>
            <a:chOff x="396119" y="854998"/>
            <a:chExt cx="7162799" cy="1265773"/>
          </a:xfrm>
        </p:grpSpPr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C56002DF-EF17-163C-3B20-825E214ADCBB}"/>
                </a:ext>
              </a:extLst>
            </p:cNvPr>
            <p:cNvGrpSpPr/>
            <p:nvPr/>
          </p:nvGrpSpPr>
          <p:grpSpPr>
            <a:xfrm>
              <a:off x="396119" y="854998"/>
              <a:ext cx="6474472" cy="1265773"/>
              <a:chOff x="-109237" y="-38100"/>
              <a:chExt cx="1807868" cy="353442"/>
            </a:xfrm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07EA3ECD-A7F8-C8E9-1693-4A0760BB0D8C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0786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4" name="TextBox 10">
                <a:extLst>
                  <a:ext uri="{FF2B5EF4-FFF2-40B4-BE49-F238E27FC236}">
                    <a16:creationId xmlns:a16="http://schemas.microsoft.com/office/drawing/2014/main" id="{8232DB7D-28F1-7680-2836-5B60A9F19E8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CBE77855-2325-6A10-5265-D8F625EC786E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3.</a:t>
              </a:r>
              <a:r>
                <a:rPr lang="th-TH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เทคนิคการเขียนคำพูดขาย</a:t>
              </a:r>
              <a:endParaRPr lang="en-US" sz="54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sp>
        <p:nvSpPr>
          <p:cNvPr id="27" name="Freeform 12">
            <a:extLst>
              <a:ext uri="{FF2B5EF4-FFF2-40B4-BE49-F238E27FC236}">
                <a16:creationId xmlns:a16="http://schemas.microsoft.com/office/drawing/2014/main" id="{44ACFAC3-C19F-5FE4-0C28-CFC466D4BE4C}"/>
              </a:ext>
            </a:extLst>
          </p:cNvPr>
          <p:cNvSpPr/>
          <p:nvPr/>
        </p:nvSpPr>
        <p:spPr>
          <a:xfrm>
            <a:off x="1527598" y="1473567"/>
            <a:ext cx="6546327" cy="6248221"/>
          </a:xfrm>
          <a:custGeom>
            <a:avLst/>
            <a:gdLst/>
            <a:ahLst/>
            <a:cxnLst/>
            <a:rect l="l" t="t" r="r" b="b"/>
            <a:pathLst>
              <a:path w="5895974" h="5627484">
                <a:moveTo>
                  <a:pt x="2947987" y="4502"/>
                </a:moveTo>
                <a:cubicBezTo>
                  <a:pt x="1941349" y="0"/>
                  <a:pt x="1009246" y="534452"/>
                  <a:pt x="504623" y="1405483"/>
                </a:cubicBezTo>
                <a:cubicBezTo>
                  <a:pt x="0" y="2276514"/>
                  <a:pt x="0" y="3350970"/>
                  <a:pt x="504623" y="4222001"/>
                </a:cubicBezTo>
                <a:cubicBezTo>
                  <a:pt x="1009246" y="5093033"/>
                  <a:pt x="1941349" y="5627484"/>
                  <a:pt x="2947987" y="5622982"/>
                </a:cubicBezTo>
                <a:cubicBezTo>
                  <a:pt x="3954625" y="5627484"/>
                  <a:pt x="4886728" y="5093033"/>
                  <a:pt x="5391351" y="4222001"/>
                </a:cubicBezTo>
                <a:cubicBezTo>
                  <a:pt x="5895974" y="3350970"/>
                  <a:pt x="5895974" y="2276514"/>
                  <a:pt x="5391351" y="1405483"/>
                </a:cubicBezTo>
                <a:cubicBezTo>
                  <a:pt x="4886728" y="534452"/>
                  <a:pt x="3954625" y="0"/>
                  <a:pt x="2947987" y="4502"/>
                </a:cubicBezTo>
                <a:close/>
              </a:path>
            </a:pathLst>
          </a:custGeom>
          <a:blipFill>
            <a:blip r:embed="rId8"/>
            <a:stretch>
              <a:fillRect l="-24572" r="-2457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76174D8-FDD4-66AC-E18F-DF1557FB5C84}"/>
              </a:ext>
            </a:extLst>
          </p:cNvPr>
          <p:cNvGrpSpPr/>
          <p:nvPr/>
        </p:nvGrpSpPr>
        <p:grpSpPr>
          <a:xfrm>
            <a:off x="-1939843" y="798807"/>
            <a:ext cx="17560843" cy="4567540"/>
            <a:chOff x="-1576961" y="826945"/>
            <a:chExt cx="15955971" cy="456754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BC8241B-9493-D17C-D739-EF4B0F7AE5B7}"/>
                </a:ext>
              </a:extLst>
            </p:cNvPr>
            <p:cNvGrpSpPr/>
            <p:nvPr/>
          </p:nvGrpSpPr>
          <p:grpSpPr>
            <a:xfrm>
              <a:off x="-1576961" y="826945"/>
              <a:ext cx="15955971" cy="4567540"/>
              <a:chOff x="0" y="0"/>
              <a:chExt cx="2791520" cy="799098"/>
            </a:xfrm>
            <a:grpFill/>
          </p:grpSpPr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id="{C13A8003-330D-0451-CDDD-1E7F8988F547}"/>
                  </a:ext>
                </a:extLst>
              </p:cNvPr>
              <p:cNvSpPr/>
              <p:nvPr/>
            </p:nvSpPr>
            <p:spPr>
              <a:xfrm>
                <a:off x="0" y="0"/>
                <a:ext cx="2791520" cy="799098"/>
              </a:xfrm>
              <a:custGeom>
                <a:avLst/>
                <a:gdLst/>
                <a:ahLst/>
                <a:cxnLst/>
                <a:rect l="l" t="t" r="r" b="b"/>
                <a:pathLst>
                  <a:path w="2791520" h="799098">
                    <a:moveTo>
                      <a:pt x="2791520" y="399549"/>
                    </a:moveTo>
                    <a:lnTo>
                      <a:pt x="2588320" y="799098"/>
                    </a:lnTo>
                    <a:lnTo>
                      <a:pt x="203200" y="799098"/>
                    </a:lnTo>
                    <a:lnTo>
                      <a:pt x="0" y="399549"/>
                    </a:lnTo>
                    <a:lnTo>
                      <a:pt x="203200" y="0"/>
                    </a:lnTo>
                    <a:lnTo>
                      <a:pt x="2588320" y="0"/>
                    </a:lnTo>
                    <a:lnTo>
                      <a:pt x="2791520" y="399549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E6E2EA82-0CB0-B538-74D5-A9215F710AC9}"/>
                  </a:ext>
                </a:extLst>
              </p:cNvPr>
              <p:cNvSpPr txBox="1"/>
              <p:nvPr/>
            </p:nvSpPr>
            <p:spPr>
              <a:xfrm>
                <a:off x="114300" y="-28575"/>
                <a:ext cx="2562920" cy="82767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90DECA4B-5581-53C7-5063-0930377416D3}"/>
                </a:ext>
              </a:extLst>
            </p:cNvPr>
            <p:cNvSpPr txBox="1"/>
            <p:nvPr/>
          </p:nvSpPr>
          <p:spPr>
            <a:xfrm>
              <a:off x="1069978" y="2665013"/>
              <a:ext cx="10148569" cy="179151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553"/>
                </a:lnSpc>
              </a:pPr>
              <a:r>
                <a:rPr lang="th-TH" sz="4400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คำพูดขาย </a:t>
              </a:r>
              <a:r>
                <a:rPr lang="en-US" sz="4400" b="1" dirty="0"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(Sale talk) </a:t>
              </a:r>
              <a:r>
                <a:rPr lang="th-TH" sz="4400" b="1" dirty="0"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เป็นบทสนทนาที่พนักงานขายเขียนขึ้น เพื่อการเตรียมตัวสำหรับการเสนอขาย บทสนทนาคำพูดขาย เป็นการเจรจาตอบโต้ สมมุติเหตุการณ์ เมื่อพบลูกค้าจะพูดอย่างไร</a:t>
              </a:r>
              <a:endParaRPr lang="en-US" sz="4400" b="1" dirty="0"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>
            <a:off x="12069003" y="-1817198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8"/>
                </a:lnTo>
                <a:lnTo>
                  <a:pt x="0" y="11075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53516">
            <a:off x="11021951" y="3832870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19" y="0"/>
                </a:lnTo>
                <a:lnTo>
                  <a:pt x="8058319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13420070" y="947180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10962175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5" y="0"/>
                </a:lnTo>
                <a:lnTo>
                  <a:pt x="4115375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DD0404-C8B4-B594-171C-4911ABAF6B74}"/>
              </a:ext>
            </a:extLst>
          </p:cNvPr>
          <p:cNvGrpSpPr/>
          <p:nvPr/>
        </p:nvGrpSpPr>
        <p:grpSpPr>
          <a:xfrm>
            <a:off x="-2290070" y="190500"/>
            <a:ext cx="17110827" cy="1650781"/>
            <a:chOff x="-2290070" y="190500"/>
            <a:chExt cx="17110827" cy="1650781"/>
          </a:xfrm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E4219BF7-4611-6A8C-6C00-3429FF405D96}"/>
                </a:ext>
              </a:extLst>
            </p:cNvPr>
            <p:cNvSpPr/>
            <p:nvPr/>
          </p:nvSpPr>
          <p:spPr>
            <a:xfrm>
              <a:off x="-2290070" y="190500"/>
              <a:ext cx="15625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8DF2934C-7E9D-5B1C-7667-F77E9BE43079}"/>
                </a:ext>
              </a:extLst>
            </p:cNvPr>
            <p:cNvSpPr txBox="1"/>
            <p:nvPr/>
          </p:nvSpPr>
          <p:spPr>
            <a:xfrm>
              <a:off x="2682942" y="480426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1.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ความรู้เกี่ยวกับคำพูดขาย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3D156F-FD10-3A81-82AB-1787BAF07B12}"/>
              </a:ext>
            </a:extLst>
          </p:cNvPr>
          <p:cNvGrpSpPr/>
          <p:nvPr/>
        </p:nvGrpSpPr>
        <p:grpSpPr>
          <a:xfrm>
            <a:off x="12366170" y="-430638"/>
            <a:ext cx="6832248" cy="5353189"/>
            <a:chOff x="11859593" y="-1435379"/>
            <a:chExt cx="6832248" cy="5353189"/>
          </a:xfrm>
        </p:grpSpPr>
        <p:grpSp>
          <p:nvGrpSpPr>
            <p:cNvPr id="24" name="Group 19">
              <a:extLst>
                <a:ext uri="{FF2B5EF4-FFF2-40B4-BE49-F238E27FC236}">
                  <a16:creationId xmlns:a16="http://schemas.microsoft.com/office/drawing/2014/main" id="{8F98D282-C2B5-91F1-A326-F5DDE49ED95C}"/>
                </a:ext>
              </a:extLst>
            </p:cNvPr>
            <p:cNvGrpSpPr/>
            <p:nvPr/>
          </p:nvGrpSpPr>
          <p:grpSpPr>
            <a:xfrm>
              <a:off x="11859593" y="-1435379"/>
              <a:ext cx="6080536" cy="5225461"/>
              <a:chOff x="0" y="0"/>
              <a:chExt cx="812800" cy="698500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799B4802-7BD4-D077-B3CA-9FC60D47E29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B70E1">
                      <a:alpha val="40000"/>
                    </a:srgbClr>
                  </a:gs>
                  <a:gs pos="100000">
                    <a:srgbClr val="9CF4F8">
                      <a:alpha val="40000"/>
                    </a:srgbClr>
                  </a:gs>
                </a:gsLst>
                <a:lin ang="0"/>
              </a:gradFill>
            </p:spPr>
          </p:sp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0F5F17AF-C329-4949-766B-517F487E9554}"/>
                  </a:ext>
                </a:extLst>
              </p:cNvPr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3574D0-1070-507B-5A22-908F2C471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2191" y="-1347980"/>
              <a:ext cx="6069650" cy="5265790"/>
            </a:xfrm>
            <a:prstGeom prst="hexagon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625D3C-3099-081E-01FE-FB07B26748AD}"/>
              </a:ext>
            </a:extLst>
          </p:cNvPr>
          <p:cNvGrpSpPr/>
          <p:nvPr/>
        </p:nvGrpSpPr>
        <p:grpSpPr>
          <a:xfrm>
            <a:off x="3367976" y="6629591"/>
            <a:ext cx="15955971" cy="3757278"/>
            <a:chOff x="3345163" y="5975510"/>
            <a:chExt cx="15955971" cy="456754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4CACFDD8-420D-34D0-53AD-9B2C599AA49D}"/>
                </a:ext>
              </a:extLst>
            </p:cNvPr>
            <p:cNvGrpSpPr/>
            <p:nvPr/>
          </p:nvGrpSpPr>
          <p:grpSpPr>
            <a:xfrm>
              <a:off x="3345163" y="5975510"/>
              <a:ext cx="15955971" cy="4567540"/>
              <a:chOff x="0" y="0"/>
              <a:chExt cx="2791520" cy="799098"/>
            </a:xfrm>
            <a:grpFill/>
          </p:grpSpPr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A93016C6-5D77-F320-8919-3970C7744B4A}"/>
                  </a:ext>
                </a:extLst>
              </p:cNvPr>
              <p:cNvSpPr/>
              <p:nvPr/>
            </p:nvSpPr>
            <p:spPr>
              <a:xfrm>
                <a:off x="0" y="0"/>
                <a:ext cx="2791520" cy="799098"/>
              </a:xfrm>
              <a:custGeom>
                <a:avLst/>
                <a:gdLst/>
                <a:ahLst/>
                <a:cxnLst/>
                <a:rect l="l" t="t" r="r" b="b"/>
                <a:pathLst>
                  <a:path w="2791520" h="799098">
                    <a:moveTo>
                      <a:pt x="2791520" y="399549"/>
                    </a:moveTo>
                    <a:lnTo>
                      <a:pt x="2588320" y="799098"/>
                    </a:lnTo>
                    <a:lnTo>
                      <a:pt x="203200" y="799098"/>
                    </a:lnTo>
                    <a:lnTo>
                      <a:pt x="0" y="399549"/>
                    </a:lnTo>
                    <a:lnTo>
                      <a:pt x="203200" y="0"/>
                    </a:lnTo>
                    <a:lnTo>
                      <a:pt x="2588320" y="0"/>
                    </a:lnTo>
                    <a:lnTo>
                      <a:pt x="2791520" y="399549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E514C155-18CD-407E-BA46-F40856520A39}"/>
                  </a:ext>
                </a:extLst>
              </p:cNvPr>
              <p:cNvSpPr txBox="1"/>
              <p:nvPr/>
            </p:nvSpPr>
            <p:spPr>
              <a:xfrm>
                <a:off x="114300" y="-28575"/>
                <a:ext cx="2562920" cy="82767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id="{8D0A8CE9-C417-5598-4554-2B7957CF4618}"/>
                </a:ext>
              </a:extLst>
            </p:cNvPr>
            <p:cNvSpPr txBox="1"/>
            <p:nvPr/>
          </p:nvSpPr>
          <p:spPr>
            <a:xfrm>
              <a:off x="6365123" y="6833655"/>
              <a:ext cx="11362134" cy="361209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514350" indent="-514350" algn="thaiDist">
                <a:lnSpc>
                  <a:spcPts val="4553"/>
                </a:lnSpc>
                <a:buAutoNum type="arabicPeriod"/>
              </a:pPr>
              <a:r>
                <a:rPr lang="th-TH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ทำให้พนักงานขายสามารถขายสินค้าได้อย่างมีเหตุผล</a:t>
              </a:r>
            </a:p>
            <a:p>
              <a:pPr marL="514350" indent="-514350" algn="thaiDist">
                <a:lnSpc>
                  <a:spcPts val="4553"/>
                </a:lnSpc>
                <a:buAutoNum type="arabicPeriod"/>
              </a:pPr>
              <a:r>
                <a:rPr lang="th-TH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 ทำให้พนักงานขายสามารถลำดับเนื้อหาที่จะได้เสนอขายได้</a:t>
              </a:r>
            </a:p>
            <a:p>
              <a:pPr marL="514350" indent="-514350" algn="thaiDist">
                <a:lnSpc>
                  <a:spcPts val="4553"/>
                </a:lnSpc>
                <a:buAutoNum type="arabicPeriod"/>
              </a:pPr>
              <a:r>
                <a:rPr lang="th-TH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 ทำให้พนักงานขายสามารถเสนอสินค้าได้อย่างคล่องแคล่ว</a:t>
              </a:r>
            </a:p>
            <a:p>
              <a:pPr marL="514350" indent="-514350" algn="thaiDist">
                <a:lnSpc>
                  <a:spcPts val="4553"/>
                </a:lnSpc>
                <a:buAutoNum type="arabicPeriod"/>
              </a:pPr>
              <a:r>
                <a:rPr lang="th-TH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 ทำให้พนักงานขายเกิดความเชื่อมั่นในตนเอง</a:t>
              </a:r>
            </a:p>
            <a:p>
              <a:pPr marL="514350" indent="-514350" algn="thaiDist">
                <a:lnSpc>
                  <a:spcPts val="4553"/>
                </a:lnSpc>
                <a:buAutoNum type="arabicPeriod"/>
              </a:pPr>
              <a:r>
                <a:rPr lang="th-TH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 ทำให้ลูกค้าเกิดความเชื่อมั่นในตัวพนักงานขาย</a:t>
              </a:r>
              <a:endParaRPr lang="en-US" sz="4400" b="1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797AAE-4069-AE46-E773-12E5960CB4AE}"/>
              </a:ext>
            </a:extLst>
          </p:cNvPr>
          <p:cNvGrpSpPr/>
          <p:nvPr/>
        </p:nvGrpSpPr>
        <p:grpSpPr>
          <a:xfrm>
            <a:off x="8709651" y="5664459"/>
            <a:ext cx="7144323" cy="1440730"/>
            <a:chOff x="9996715" y="5503435"/>
            <a:chExt cx="7144323" cy="1440730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34" name="Group 14">
              <a:extLst>
                <a:ext uri="{FF2B5EF4-FFF2-40B4-BE49-F238E27FC236}">
                  <a16:creationId xmlns:a16="http://schemas.microsoft.com/office/drawing/2014/main" id="{8C03E27D-B84E-D0F8-074F-F0099C05F350}"/>
                </a:ext>
              </a:extLst>
            </p:cNvPr>
            <p:cNvGrpSpPr/>
            <p:nvPr/>
          </p:nvGrpSpPr>
          <p:grpSpPr>
            <a:xfrm>
              <a:off x="9996715" y="5552380"/>
              <a:ext cx="7144323" cy="1391785"/>
              <a:chOff x="0" y="0"/>
              <a:chExt cx="2830213" cy="1095125"/>
            </a:xfrm>
            <a:grpFill/>
          </p:grpSpPr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CD007E33-45DF-EEE9-08B3-D03DFAB2440F}"/>
                  </a:ext>
                </a:extLst>
              </p:cNvPr>
              <p:cNvSpPr/>
              <p:nvPr/>
            </p:nvSpPr>
            <p:spPr>
              <a:xfrm>
                <a:off x="0" y="0"/>
                <a:ext cx="2830213" cy="1095125"/>
              </a:xfrm>
              <a:custGeom>
                <a:avLst/>
                <a:gdLst/>
                <a:ahLst/>
                <a:cxnLst/>
                <a:rect l="l" t="t" r="r" b="b"/>
                <a:pathLst>
                  <a:path w="2830213" h="1095125">
                    <a:moveTo>
                      <a:pt x="2830213" y="547562"/>
                    </a:moveTo>
                    <a:lnTo>
                      <a:pt x="2627013" y="1095125"/>
                    </a:lnTo>
                    <a:lnTo>
                      <a:pt x="203200" y="1095125"/>
                    </a:lnTo>
                    <a:lnTo>
                      <a:pt x="0" y="547562"/>
                    </a:lnTo>
                    <a:lnTo>
                      <a:pt x="203200" y="0"/>
                    </a:lnTo>
                    <a:lnTo>
                      <a:pt x="2627013" y="0"/>
                    </a:lnTo>
                    <a:lnTo>
                      <a:pt x="2830213" y="547562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7" name="TextBox 16">
                <a:extLst>
                  <a:ext uri="{FF2B5EF4-FFF2-40B4-BE49-F238E27FC236}">
                    <a16:creationId xmlns:a16="http://schemas.microsoft.com/office/drawing/2014/main" id="{9B3F369F-D376-E765-A6F2-E865C0CC55A8}"/>
                  </a:ext>
                </a:extLst>
              </p:cNvPr>
              <p:cNvSpPr txBox="1"/>
              <p:nvPr/>
            </p:nvSpPr>
            <p:spPr>
              <a:xfrm>
                <a:off x="114300" y="-28575"/>
                <a:ext cx="2601613" cy="11237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id="{619BB137-AFEF-9521-C790-9F852EB4B067}"/>
                </a:ext>
              </a:extLst>
            </p:cNvPr>
            <p:cNvSpPr txBox="1"/>
            <p:nvPr/>
          </p:nvSpPr>
          <p:spPr>
            <a:xfrm>
              <a:off x="10529659" y="5503435"/>
              <a:ext cx="5967587" cy="115416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994"/>
                </a:lnSpc>
              </a:pPr>
              <a:r>
                <a:rPr lang="th-TH" sz="6000" b="1" dirty="0">
                  <a:solidFill>
                    <a:srgbClr val="002060"/>
                  </a:solidFill>
                  <a:latin typeface="TH Sarabun New" panose="020B0500040200020003" pitchFamily="34" charset="-34"/>
                  <a:ea typeface="Chau Philomene"/>
                  <a:cs typeface="TH Sarabun New" panose="020B0500040200020003" pitchFamily="34" charset="-34"/>
                  <a:sym typeface="Chau Philomene"/>
                </a:rPr>
                <a:t>ประโยคคำพูดขาย มีดังนี้</a:t>
              </a:r>
              <a:endParaRPr lang="en-US" sz="6000" b="1" dirty="0">
                <a:solidFill>
                  <a:srgbClr val="002060"/>
                </a:solidFill>
                <a:latin typeface="TH Sarabun New" panose="020B0500040200020003" pitchFamily="34" charset="-34"/>
                <a:ea typeface="Chau Philomene"/>
                <a:cs typeface="TH Sarabun New" panose="020B0500040200020003" pitchFamily="34" charset="-34"/>
                <a:sym typeface="Chau Philomene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9DA015-C673-BEAC-2859-2600449FF65B}"/>
              </a:ext>
            </a:extLst>
          </p:cNvPr>
          <p:cNvGrpSpPr/>
          <p:nvPr/>
        </p:nvGrpSpPr>
        <p:grpSpPr>
          <a:xfrm>
            <a:off x="-209885" y="5721436"/>
            <a:ext cx="6347293" cy="5439230"/>
            <a:chOff x="-215957" y="5761741"/>
            <a:chExt cx="6347293" cy="5439230"/>
          </a:xfrm>
        </p:grpSpPr>
        <p:grpSp>
          <p:nvGrpSpPr>
            <p:cNvPr id="40" name="Group 22">
              <a:extLst>
                <a:ext uri="{FF2B5EF4-FFF2-40B4-BE49-F238E27FC236}">
                  <a16:creationId xmlns:a16="http://schemas.microsoft.com/office/drawing/2014/main" id="{6B2FE57A-6604-3912-0E07-A32CF3313978}"/>
                </a:ext>
              </a:extLst>
            </p:cNvPr>
            <p:cNvGrpSpPr/>
            <p:nvPr/>
          </p:nvGrpSpPr>
          <p:grpSpPr>
            <a:xfrm>
              <a:off x="-215957" y="5975510"/>
              <a:ext cx="6080536" cy="5225461"/>
              <a:chOff x="0" y="0"/>
              <a:chExt cx="812800" cy="698500"/>
            </a:xfrm>
          </p:grpSpPr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02EA9B6E-F91E-E911-4854-D67446AA2F6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CF4F8">
                      <a:alpha val="40000"/>
                    </a:srgbClr>
                  </a:gs>
                  <a:gs pos="50000">
                    <a:srgbClr val="1B70E1">
                      <a:alpha val="40000"/>
                    </a:srgbClr>
                  </a:gs>
                  <a:gs pos="100000">
                    <a:srgbClr val="1B70E1">
                      <a:alpha val="40000"/>
                    </a:srgbClr>
                  </a:gs>
                </a:gsLst>
                <a:lin ang="0"/>
              </a:gradFill>
            </p:spPr>
          </p:sp>
          <p:sp>
            <p:nvSpPr>
              <p:cNvPr id="43" name="TextBox 24">
                <a:extLst>
                  <a:ext uri="{FF2B5EF4-FFF2-40B4-BE49-F238E27FC236}">
                    <a16:creationId xmlns:a16="http://schemas.microsoft.com/office/drawing/2014/main" id="{465E2FB5-FA44-82B0-78EC-DCFDC41C4B0E}"/>
                  </a:ext>
                </a:extLst>
              </p:cNvPr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84BD4C2-C575-A7D6-DED8-F05A9A33E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86" y="5761741"/>
              <a:ext cx="5429250" cy="4847770"/>
            </a:xfrm>
            <a:prstGeom prst="hexagon">
              <a:avLst/>
            </a:prstGeom>
          </p:spPr>
        </p:pic>
      </p:grpSp>
      <p:sp>
        <p:nvSpPr>
          <p:cNvPr id="6" name="Freeform 4">
            <a:extLst>
              <a:ext uri="{FF2B5EF4-FFF2-40B4-BE49-F238E27FC236}">
                <a16:creationId xmlns:a16="http://schemas.microsoft.com/office/drawing/2014/main" id="{01383BEF-2CBB-289B-D9E2-2E0FA0ABDFEC}"/>
              </a:ext>
            </a:extLst>
          </p:cNvPr>
          <p:cNvSpPr/>
          <p:nvPr/>
        </p:nvSpPr>
        <p:spPr>
          <a:xfrm rot="624459">
            <a:off x="-2887980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8B6E29B-F23C-AAF3-3290-FDDB17FCA231}"/>
              </a:ext>
            </a:extLst>
          </p:cNvPr>
          <p:cNvGrpSpPr/>
          <p:nvPr/>
        </p:nvGrpSpPr>
        <p:grpSpPr>
          <a:xfrm>
            <a:off x="-2290070" y="190500"/>
            <a:ext cx="16984916" cy="1650781"/>
            <a:chOff x="-2290070" y="190500"/>
            <a:chExt cx="16984916" cy="1650781"/>
          </a:xfrm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41234884-9A6A-832C-95DA-4701B76B9E58}"/>
                </a:ext>
              </a:extLst>
            </p:cNvPr>
            <p:cNvSpPr/>
            <p:nvPr/>
          </p:nvSpPr>
          <p:spPr>
            <a:xfrm>
              <a:off x="-2290070" y="190500"/>
              <a:ext cx="15625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7E32CE88-3CC7-4D3F-6D84-5FE4AE6F416E}"/>
                </a:ext>
              </a:extLst>
            </p:cNvPr>
            <p:cNvSpPr txBox="1"/>
            <p:nvPr/>
          </p:nvSpPr>
          <p:spPr>
            <a:xfrm>
              <a:off x="2557031" y="451633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2. 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หลักการเขียนคำพูดขาย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4459">
            <a:off x="-2887980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27155D-EB10-FB15-49B3-511E7CDDA031}"/>
              </a:ext>
            </a:extLst>
          </p:cNvPr>
          <p:cNvGrpSpPr/>
          <p:nvPr/>
        </p:nvGrpSpPr>
        <p:grpSpPr>
          <a:xfrm>
            <a:off x="1295219" y="2901484"/>
            <a:ext cx="7602138" cy="1879643"/>
            <a:chOff x="1295219" y="2901484"/>
            <a:chExt cx="7602138" cy="187964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0175C6-1B39-6035-1AD5-F35F97E6C026}"/>
                </a:ext>
              </a:extLst>
            </p:cNvPr>
            <p:cNvGrpSpPr/>
            <p:nvPr/>
          </p:nvGrpSpPr>
          <p:grpSpPr>
            <a:xfrm>
              <a:off x="1295219" y="2901484"/>
              <a:ext cx="7602138" cy="1879643"/>
              <a:chOff x="1295219" y="2901484"/>
              <a:chExt cx="7602138" cy="187964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3B62AE9-BD3F-4906-F33C-2B9000597663}"/>
                  </a:ext>
                </a:extLst>
              </p:cNvPr>
              <p:cNvGrpSpPr/>
              <p:nvPr/>
            </p:nvGrpSpPr>
            <p:grpSpPr>
              <a:xfrm>
                <a:off x="1741949" y="3165392"/>
                <a:ext cx="7155408" cy="1615735"/>
                <a:chOff x="1741949" y="3165392"/>
                <a:chExt cx="7155408" cy="1615735"/>
              </a:xfrm>
            </p:grpSpPr>
            <p:sp>
              <p:nvSpPr>
                <p:cNvPr id="22" name="Freeform 7">
                  <a:extLst>
                    <a:ext uri="{FF2B5EF4-FFF2-40B4-BE49-F238E27FC236}">
                      <a16:creationId xmlns:a16="http://schemas.microsoft.com/office/drawing/2014/main" id="{9B4751BD-4019-B12E-12E8-AE9DE05061AE}"/>
                    </a:ext>
                  </a:extLst>
                </p:cNvPr>
                <p:cNvSpPr/>
                <p:nvPr/>
              </p:nvSpPr>
              <p:spPr>
                <a:xfrm>
                  <a:off x="1741949" y="3165392"/>
                  <a:ext cx="6967355" cy="1368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66" h="696897">
                      <a:moveTo>
                        <a:pt x="37780" y="0"/>
                      </a:moveTo>
                      <a:lnTo>
                        <a:pt x="1895886" y="0"/>
                      </a:lnTo>
                      <a:cubicBezTo>
                        <a:pt x="1916751" y="0"/>
                        <a:pt x="1933666" y="16915"/>
                        <a:pt x="1933666" y="37780"/>
                      </a:cubicBezTo>
                      <a:lnTo>
                        <a:pt x="1933666" y="659117"/>
                      </a:lnTo>
                      <a:cubicBezTo>
                        <a:pt x="1933666" y="669137"/>
                        <a:pt x="1929685" y="678747"/>
                        <a:pt x="1922600" y="685832"/>
                      </a:cubicBezTo>
                      <a:cubicBezTo>
                        <a:pt x="1915515" y="692917"/>
                        <a:pt x="1905906" y="696897"/>
                        <a:pt x="1895886" y="696897"/>
                      </a:cubicBezTo>
                      <a:lnTo>
                        <a:pt x="37780" y="696897"/>
                      </a:lnTo>
                      <a:cubicBezTo>
                        <a:pt x="16915" y="696897"/>
                        <a:pt x="0" y="679983"/>
                        <a:pt x="0" y="659117"/>
                      </a:cubicBezTo>
                      <a:lnTo>
                        <a:pt x="0" y="37780"/>
                      </a:lnTo>
                      <a:cubicBezTo>
                        <a:pt x="0" y="27760"/>
                        <a:pt x="3980" y="18151"/>
                        <a:pt x="11065" y="11065"/>
                      </a:cubicBezTo>
                      <a:cubicBezTo>
                        <a:pt x="18151" y="3980"/>
                        <a:pt x="27760" y="0"/>
                        <a:pt x="3778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</p:spPr>
            </p:sp>
            <p:sp>
              <p:nvSpPr>
                <p:cNvPr id="23" name="Freeform 10">
                  <a:extLst>
                    <a:ext uri="{FF2B5EF4-FFF2-40B4-BE49-F238E27FC236}">
                      <a16:creationId xmlns:a16="http://schemas.microsoft.com/office/drawing/2014/main" id="{EA9E3FF6-00DB-3F68-15B5-1AA1D965F39E}"/>
                    </a:ext>
                  </a:extLst>
                </p:cNvPr>
                <p:cNvSpPr/>
                <p:nvPr/>
              </p:nvSpPr>
              <p:spPr>
                <a:xfrm>
                  <a:off x="1930002" y="3395056"/>
                  <a:ext cx="6967355" cy="1386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66" h="696897">
                      <a:moveTo>
                        <a:pt x="37780" y="0"/>
                      </a:moveTo>
                      <a:lnTo>
                        <a:pt x="1895886" y="0"/>
                      </a:lnTo>
                      <a:cubicBezTo>
                        <a:pt x="1916751" y="0"/>
                        <a:pt x="1933666" y="16915"/>
                        <a:pt x="1933666" y="37780"/>
                      </a:cubicBezTo>
                      <a:lnTo>
                        <a:pt x="1933666" y="659117"/>
                      </a:lnTo>
                      <a:cubicBezTo>
                        <a:pt x="1933666" y="669137"/>
                        <a:pt x="1929685" y="678747"/>
                        <a:pt x="1922600" y="685832"/>
                      </a:cubicBezTo>
                      <a:cubicBezTo>
                        <a:pt x="1915515" y="692917"/>
                        <a:pt x="1905906" y="696897"/>
                        <a:pt x="1895886" y="696897"/>
                      </a:cubicBezTo>
                      <a:lnTo>
                        <a:pt x="37780" y="696897"/>
                      </a:lnTo>
                      <a:cubicBezTo>
                        <a:pt x="16915" y="696897"/>
                        <a:pt x="0" y="679983"/>
                        <a:pt x="0" y="659117"/>
                      </a:cubicBezTo>
                      <a:lnTo>
                        <a:pt x="0" y="37780"/>
                      </a:lnTo>
                      <a:cubicBezTo>
                        <a:pt x="0" y="27760"/>
                        <a:pt x="3980" y="18151"/>
                        <a:pt x="11065" y="11065"/>
                      </a:cubicBezTo>
                      <a:cubicBezTo>
                        <a:pt x="18151" y="3980"/>
                        <a:pt x="27760" y="0"/>
                        <a:pt x="3778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AE94314-99DC-C1F3-5CF2-1DBBBCAEE64C}"/>
                  </a:ext>
                </a:extLst>
              </p:cNvPr>
              <p:cNvGrpSpPr/>
              <p:nvPr/>
            </p:nvGrpSpPr>
            <p:grpSpPr>
              <a:xfrm>
                <a:off x="1295219" y="2901484"/>
                <a:ext cx="1489127" cy="1279718"/>
                <a:chOff x="1612780" y="6137848"/>
                <a:chExt cx="1489127" cy="1279718"/>
              </a:xfrm>
            </p:grpSpPr>
            <p:grpSp>
              <p:nvGrpSpPr>
                <p:cNvPr id="18" name="Group 12">
                  <a:extLst>
                    <a:ext uri="{FF2B5EF4-FFF2-40B4-BE49-F238E27FC236}">
                      <a16:creationId xmlns:a16="http://schemas.microsoft.com/office/drawing/2014/main" id="{C217BB29-C699-56D9-0101-EF10037F317E}"/>
                    </a:ext>
                  </a:extLst>
                </p:cNvPr>
                <p:cNvGrpSpPr/>
                <p:nvPr/>
              </p:nvGrpSpPr>
              <p:grpSpPr>
                <a:xfrm>
                  <a:off x="1612780" y="6137848"/>
                  <a:ext cx="1489127" cy="1279718"/>
                  <a:chOff x="0" y="0"/>
                  <a:chExt cx="812800" cy="698500"/>
                </a:xfrm>
              </p:grpSpPr>
              <p:sp>
                <p:nvSpPr>
                  <p:cNvPr id="20" name="Freeform 13">
                    <a:extLst>
                      <a:ext uri="{FF2B5EF4-FFF2-40B4-BE49-F238E27FC236}">
                        <a16:creationId xmlns:a16="http://schemas.microsoft.com/office/drawing/2014/main" id="{D224E27B-826A-71F9-D5E3-EC35B1DCBDA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69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698500">
                        <a:moveTo>
                          <a:pt x="812800" y="349250"/>
                        </a:moveTo>
                        <a:lnTo>
                          <a:pt x="609600" y="698500"/>
                        </a:lnTo>
                        <a:lnTo>
                          <a:pt x="203200" y="698500"/>
                        </a:lnTo>
                        <a:lnTo>
                          <a:pt x="0" y="349250"/>
                        </a:lnTo>
                        <a:lnTo>
                          <a:pt x="203200" y="0"/>
                        </a:lnTo>
                        <a:lnTo>
                          <a:pt x="609600" y="0"/>
                        </a:lnTo>
                        <a:lnTo>
                          <a:pt x="812800" y="34925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CF4F8">
                          <a:alpha val="100000"/>
                        </a:srgbClr>
                      </a:gs>
                      <a:gs pos="50000">
                        <a:srgbClr val="1B70E1">
                          <a:alpha val="100000"/>
                        </a:srgbClr>
                      </a:gs>
                      <a:gs pos="100000">
                        <a:srgbClr val="1B70E1">
                          <a:alpha val="100000"/>
                        </a:srgbClr>
                      </a:gs>
                    </a:gsLst>
                    <a:lin ang="0"/>
                  </a:gradFill>
                </p:spPr>
              </p:sp>
              <p:sp>
                <p:nvSpPr>
                  <p:cNvPr id="21" name="TextBox 14">
                    <a:extLst>
                      <a:ext uri="{FF2B5EF4-FFF2-40B4-BE49-F238E27FC236}">
                        <a16:creationId xmlns:a16="http://schemas.microsoft.com/office/drawing/2014/main" id="{F7CF120F-1E1A-7098-F7E0-6C3D22120CFE}"/>
                      </a:ext>
                    </a:extLst>
                  </p:cNvPr>
                  <p:cNvSpPr txBox="1"/>
                  <p:nvPr/>
                </p:nvSpPr>
                <p:spPr>
                  <a:xfrm>
                    <a:off x="114300" y="-28575"/>
                    <a:ext cx="584200" cy="727075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659"/>
                      </a:lnSpc>
                    </a:pPr>
                    <a:endParaRPr/>
                  </a:p>
                </p:txBody>
              </p:sp>
            </p:grpSp>
            <p:sp>
              <p:nvSpPr>
                <p:cNvPr id="19" name="Freeform 44">
                  <a:extLst>
                    <a:ext uri="{FF2B5EF4-FFF2-40B4-BE49-F238E27FC236}">
                      <a16:creationId xmlns:a16="http://schemas.microsoft.com/office/drawing/2014/main" id="{A8D03983-1357-FE72-DBD6-C493E7530F8D}"/>
                    </a:ext>
                  </a:extLst>
                </p:cNvPr>
                <p:cNvSpPr/>
                <p:nvPr/>
              </p:nvSpPr>
              <p:spPr>
                <a:xfrm>
                  <a:off x="1930002" y="6280779"/>
                  <a:ext cx="806910" cy="840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910" h="840531">
                      <a:moveTo>
                        <a:pt x="0" y="0"/>
                      </a:moveTo>
                      <a:lnTo>
                        <a:pt x="806910" y="0"/>
                      </a:lnTo>
                      <a:lnTo>
                        <a:pt x="806910" y="840531"/>
                      </a:lnTo>
                      <a:lnTo>
                        <a:pt x="0" y="8405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</p:grpSp>
        <p:sp>
          <p:nvSpPr>
            <p:cNvPr id="15" name="TextBox 49">
              <a:extLst>
                <a:ext uri="{FF2B5EF4-FFF2-40B4-BE49-F238E27FC236}">
                  <a16:creationId xmlns:a16="http://schemas.microsoft.com/office/drawing/2014/main" id="{ACE8B1E3-DC5E-85FD-7B52-31E44E0BA7F6}"/>
                </a:ext>
              </a:extLst>
            </p:cNvPr>
            <p:cNvSpPr txBox="1"/>
            <p:nvPr/>
          </p:nvSpPr>
          <p:spPr>
            <a:xfrm>
              <a:off x="3119934" y="3924094"/>
              <a:ext cx="5752023" cy="428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1"/>
                </a:lnSpc>
              </a:pPr>
              <a:r>
                <a:rPr lang="en-US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1.</a:t>
              </a:r>
              <a:r>
                <a:rPr lang="th-TH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 ศึกษาสินค้าที่เสนอขาย</a:t>
              </a:r>
              <a:endParaRPr lang="en-US" sz="4400" b="1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79EDA0-3F72-7B5D-12C3-9EDEEF67A079}"/>
              </a:ext>
            </a:extLst>
          </p:cNvPr>
          <p:cNvGrpSpPr/>
          <p:nvPr/>
        </p:nvGrpSpPr>
        <p:grpSpPr>
          <a:xfrm>
            <a:off x="1295218" y="5307395"/>
            <a:ext cx="7685278" cy="1666110"/>
            <a:chOff x="1295218" y="5307395"/>
            <a:chExt cx="7685278" cy="16661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CCC9909-E7AE-D3C0-1E9C-4A3CDB160B84}"/>
                </a:ext>
              </a:extLst>
            </p:cNvPr>
            <p:cNvGrpSpPr/>
            <p:nvPr/>
          </p:nvGrpSpPr>
          <p:grpSpPr>
            <a:xfrm>
              <a:off x="1295218" y="5307395"/>
              <a:ext cx="7685278" cy="1666110"/>
              <a:chOff x="1295218" y="5307395"/>
              <a:chExt cx="7685278" cy="166611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93DB275-4979-118A-360D-FCF513207704}"/>
                  </a:ext>
                </a:extLst>
              </p:cNvPr>
              <p:cNvGrpSpPr/>
              <p:nvPr/>
            </p:nvGrpSpPr>
            <p:grpSpPr>
              <a:xfrm>
                <a:off x="1781387" y="5638871"/>
                <a:ext cx="7199109" cy="1334634"/>
                <a:chOff x="1781387" y="5638871"/>
                <a:chExt cx="7199109" cy="1334634"/>
              </a:xfrm>
            </p:grpSpPr>
            <p:grpSp>
              <p:nvGrpSpPr>
                <p:cNvPr id="33" name="Group 15">
                  <a:extLst>
                    <a:ext uri="{FF2B5EF4-FFF2-40B4-BE49-F238E27FC236}">
                      <a16:creationId xmlns:a16="http://schemas.microsoft.com/office/drawing/2014/main" id="{CA7CB9B2-B487-32F5-E6D8-83E1BBF9FA0F}"/>
                    </a:ext>
                  </a:extLst>
                </p:cNvPr>
                <p:cNvGrpSpPr/>
                <p:nvPr/>
              </p:nvGrpSpPr>
              <p:grpSpPr>
                <a:xfrm>
                  <a:off x="1781387" y="5638871"/>
                  <a:ext cx="6967355" cy="1171118"/>
                  <a:chOff x="0" y="0"/>
                  <a:chExt cx="1933666" cy="696897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37" name="Freeform 16">
                    <a:extLst>
                      <a:ext uri="{FF2B5EF4-FFF2-40B4-BE49-F238E27FC236}">
                        <a16:creationId xmlns:a16="http://schemas.microsoft.com/office/drawing/2014/main" id="{D11842EC-E07B-1B78-8C68-81F094BE267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933666" cy="696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3666" h="696897">
                        <a:moveTo>
                          <a:pt x="37780" y="0"/>
                        </a:moveTo>
                        <a:lnTo>
                          <a:pt x="1895886" y="0"/>
                        </a:lnTo>
                        <a:cubicBezTo>
                          <a:pt x="1916751" y="0"/>
                          <a:pt x="1933666" y="16915"/>
                          <a:pt x="1933666" y="37780"/>
                        </a:cubicBezTo>
                        <a:lnTo>
                          <a:pt x="1933666" y="659117"/>
                        </a:lnTo>
                        <a:cubicBezTo>
                          <a:pt x="1933666" y="669137"/>
                          <a:pt x="1929685" y="678747"/>
                          <a:pt x="1922600" y="685832"/>
                        </a:cubicBezTo>
                        <a:cubicBezTo>
                          <a:pt x="1915515" y="692917"/>
                          <a:pt x="1905906" y="696897"/>
                          <a:pt x="1895886" y="696897"/>
                        </a:cubicBezTo>
                        <a:lnTo>
                          <a:pt x="37780" y="696897"/>
                        </a:lnTo>
                        <a:cubicBezTo>
                          <a:pt x="16915" y="696897"/>
                          <a:pt x="0" y="679983"/>
                          <a:pt x="0" y="659117"/>
                        </a:cubicBezTo>
                        <a:lnTo>
                          <a:pt x="0" y="37780"/>
                        </a:lnTo>
                        <a:cubicBezTo>
                          <a:pt x="0" y="27760"/>
                          <a:pt x="3980" y="18151"/>
                          <a:pt x="11065" y="11065"/>
                        </a:cubicBezTo>
                        <a:cubicBezTo>
                          <a:pt x="18151" y="3980"/>
                          <a:pt x="27760" y="0"/>
                          <a:pt x="37780" y="0"/>
                        </a:cubicBezTo>
                        <a:close/>
                      </a:path>
                    </a:pathLst>
                  </a:custGeom>
                  <a:grpFill/>
                </p:spPr>
              </p:sp>
              <p:sp>
                <p:nvSpPr>
                  <p:cNvPr id="38" name="TextBox 17">
                    <a:extLst>
                      <a:ext uri="{FF2B5EF4-FFF2-40B4-BE49-F238E27FC236}">
                        <a16:creationId xmlns:a16="http://schemas.microsoft.com/office/drawing/2014/main" id="{26F1D1F3-1455-E217-30CD-6B7E1FE841F4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28575"/>
                    <a:ext cx="1933666" cy="72547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659"/>
                      </a:lnSpc>
                    </a:pPr>
                    <a:endParaRPr/>
                  </a:p>
                </p:txBody>
              </p:sp>
            </p:grpSp>
            <p:grpSp>
              <p:nvGrpSpPr>
                <p:cNvPr id="34" name="Group 18">
                  <a:extLst>
                    <a:ext uri="{FF2B5EF4-FFF2-40B4-BE49-F238E27FC236}">
                      <a16:creationId xmlns:a16="http://schemas.microsoft.com/office/drawing/2014/main" id="{47A0CAB2-D4AD-4B42-9DB4-F7D7B1450404}"/>
                    </a:ext>
                  </a:extLst>
                </p:cNvPr>
                <p:cNvGrpSpPr/>
                <p:nvPr/>
              </p:nvGrpSpPr>
              <p:grpSpPr>
                <a:xfrm>
                  <a:off x="2013141" y="5848515"/>
                  <a:ext cx="6967355" cy="1124990"/>
                  <a:chOff x="0" y="0"/>
                  <a:chExt cx="1933666" cy="696897"/>
                </a:xfrm>
              </p:grpSpPr>
              <p:sp>
                <p:nvSpPr>
                  <p:cNvPr id="35" name="Freeform 19">
                    <a:extLst>
                      <a:ext uri="{FF2B5EF4-FFF2-40B4-BE49-F238E27FC236}">
                        <a16:creationId xmlns:a16="http://schemas.microsoft.com/office/drawing/2014/main" id="{19C864FD-83BB-C5DA-EE03-8D3F245AC98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933666" cy="696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3666" h="696897">
                        <a:moveTo>
                          <a:pt x="37780" y="0"/>
                        </a:moveTo>
                        <a:lnTo>
                          <a:pt x="1895886" y="0"/>
                        </a:lnTo>
                        <a:cubicBezTo>
                          <a:pt x="1916751" y="0"/>
                          <a:pt x="1933666" y="16915"/>
                          <a:pt x="1933666" y="37780"/>
                        </a:cubicBezTo>
                        <a:lnTo>
                          <a:pt x="1933666" y="659117"/>
                        </a:lnTo>
                        <a:cubicBezTo>
                          <a:pt x="1933666" y="669137"/>
                          <a:pt x="1929685" y="678747"/>
                          <a:pt x="1922600" y="685832"/>
                        </a:cubicBezTo>
                        <a:cubicBezTo>
                          <a:pt x="1915515" y="692917"/>
                          <a:pt x="1905906" y="696897"/>
                          <a:pt x="1895886" y="696897"/>
                        </a:cubicBezTo>
                        <a:lnTo>
                          <a:pt x="37780" y="696897"/>
                        </a:lnTo>
                        <a:cubicBezTo>
                          <a:pt x="16915" y="696897"/>
                          <a:pt x="0" y="679983"/>
                          <a:pt x="0" y="659117"/>
                        </a:cubicBezTo>
                        <a:lnTo>
                          <a:pt x="0" y="37780"/>
                        </a:lnTo>
                        <a:cubicBezTo>
                          <a:pt x="0" y="27760"/>
                          <a:pt x="3980" y="18151"/>
                          <a:pt x="11065" y="11065"/>
                        </a:cubicBezTo>
                        <a:cubicBezTo>
                          <a:pt x="18151" y="3980"/>
                          <a:pt x="27760" y="0"/>
                          <a:pt x="3778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38100" cap="rnd">
                    <a:solidFill>
                      <a:srgbClr val="000000"/>
                    </a:solidFill>
                    <a:prstDash val="solid"/>
                    <a:round/>
                  </a:ln>
                </p:spPr>
              </p:sp>
              <p:sp>
                <p:nvSpPr>
                  <p:cNvPr id="36" name="TextBox 20">
                    <a:extLst>
                      <a:ext uri="{FF2B5EF4-FFF2-40B4-BE49-F238E27FC236}">
                        <a16:creationId xmlns:a16="http://schemas.microsoft.com/office/drawing/2014/main" id="{870F581E-1268-C61B-305D-51A9797EE9D2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28575"/>
                    <a:ext cx="1933666" cy="725472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659"/>
                      </a:lnSpc>
                    </a:pPr>
                    <a:endParaRPr/>
                  </a:p>
                </p:txBody>
              </p: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857E6CF-3DB9-D43D-D17A-7608385487E5}"/>
                  </a:ext>
                </a:extLst>
              </p:cNvPr>
              <p:cNvGrpSpPr/>
              <p:nvPr/>
            </p:nvGrpSpPr>
            <p:grpSpPr>
              <a:xfrm>
                <a:off x="1295218" y="5307395"/>
                <a:ext cx="1489127" cy="1279718"/>
                <a:chOff x="1409828" y="7137020"/>
                <a:chExt cx="1489127" cy="1279718"/>
              </a:xfrm>
            </p:grpSpPr>
            <p:grpSp>
              <p:nvGrpSpPr>
                <p:cNvPr id="29" name="Group 21">
                  <a:extLst>
                    <a:ext uri="{FF2B5EF4-FFF2-40B4-BE49-F238E27FC236}">
                      <a16:creationId xmlns:a16="http://schemas.microsoft.com/office/drawing/2014/main" id="{8B5D57AF-AFC6-9C48-5A5F-8E9F1AC9E406}"/>
                    </a:ext>
                  </a:extLst>
                </p:cNvPr>
                <p:cNvGrpSpPr/>
                <p:nvPr/>
              </p:nvGrpSpPr>
              <p:grpSpPr>
                <a:xfrm>
                  <a:off x="1409828" y="7137020"/>
                  <a:ext cx="1489127" cy="1279718"/>
                  <a:chOff x="0" y="0"/>
                  <a:chExt cx="812800" cy="698500"/>
                </a:xfrm>
              </p:grpSpPr>
              <p:sp>
                <p:nvSpPr>
                  <p:cNvPr id="31" name="Freeform 22">
                    <a:extLst>
                      <a:ext uri="{FF2B5EF4-FFF2-40B4-BE49-F238E27FC236}">
                        <a16:creationId xmlns:a16="http://schemas.microsoft.com/office/drawing/2014/main" id="{9D63D9AC-980E-72ED-E873-54626941348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69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698500">
                        <a:moveTo>
                          <a:pt x="812800" y="349250"/>
                        </a:moveTo>
                        <a:lnTo>
                          <a:pt x="609600" y="698500"/>
                        </a:lnTo>
                        <a:lnTo>
                          <a:pt x="203200" y="698500"/>
                        </a:lnTo>
                        <a:lnTo>
                          <a:pt x="0" y="349250"/>
                        </a:lnTo>
                        <a:lnTo>
                          <a:pt x="203200" y="0"/>
                        </a:lnTo>
                        <a:lnTo>
                          <a:pt x="609600" y="0"/>
                        </a:lnTo>
                        <a:lnTo>
                          <a:pt x="812800" y="34925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CF4F8">
                          <a:alpha val="100000"/>
                        </a:srgbClr>
                      </a:gs>
                      <a:gs pos="50000">
                        <a:srgbClr val="1B70E1">
                          <a:alpha val="100000"/>
                        </a:srgbClr>
                      </a:gs>
                      <a:gs pos="100000">
                        <a:srgbClr val="1B70E1">
                          <a:alpha val="100000"/>
                        </a:srgbClr>
                      </a:gs>
                    </a:gsLst>
                    <a:lin ang="0"/>
                  </a:gradFill>
                </p:spPr>
              </p:sp>
              <p:sp>
                <p:nvSpPr>
                  <p:cNvPr id="32" name="TextBox 23">
                    <a:extLst>
                      <a:ext uri="{FF2B5EF4-FFF2-40B4-BE49-F238E27FC236}">
                        <a16:creationId xmlns:a16="http://schemas.microsoft.com/office/drawing/2014/main" id="{5BE7E645-C424-16BA-A0D0-64A83DD6FB26}"/>
                      </a:ext>
                    </a:extLst>
                  </p:cNvPr>
                  <p:cNvSpPr txBox="1"/>
                  <p:nvPr/>
                </p:nvSpPr>
                <p:spPr>
                  <a:xfrm>
                    <a:off x="114300" y="-28575"/>
                    <a:ext cx="584200" cy="727075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659"/>
                      </a:lnSpc>
                    </a:pPr>
                    <a:endParaRPr/>
                  </a:p>
                </p:txBody>
              </p:sp>
            </p:grpSp>
            <p:sp>
              <p:nvSpPr>
                <p:cNvPr id="30" name="Freeform 45">
                  <a:extLst>
                    <a:ext uri="{FF2B5EF4-FFF2-40B4-BE49-F238E27FC236}">
                      <a16:creationId xmlns:a16="http://schemas.microsoft.com/office/drawing/2014/main" id="{F760FF88-77AD-D7D1-749A-E1ECE88A09B7}"/>
                    </a:ext>
                  </a:extLst>
                </p:cNvPr>
                <p:cNvSpPr/>
                <p:nvPr/>
              </p:nvSpPr>
              <p:spPr>
                <a:xfrm>
                  <a:off x="1760903" y="7281138"/>
                  <a:ext cx="806910" cy="806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910" h="806910">
                      <a:moveTo>
                        <a:pt x="0" y="0"/>
                      </a:moveTo>
                      <a:lnTo>
                        <a:pt x="806910" y="0"/>
                      </a:lnTo>
                      <a:lnTo>
                        <a:pt x="806910" y="806910"/>
                      </a:lnTo>
                      <a:lnTo>
                        <a:pt x="0" y="8069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</p:grpSp>
        <p:sp>
          <p:nvSpPr>
            <p:cNvPr id="26" name="TextBox 51">
              <a:extLst>
                <a:ext uri="{FF2B5EF4-FFF2-40B4-BE49-F238E27FC236}">
                  <a16:creationId xmlns:a16="http://schemas.microsoft.com/office/drawing/2014/main" id="{83EAD767-753A-FFF2-B202-647B21C400C8}"/>
                </a:ext>
              </a:extLst>
            </p:cNvPr>
            <p:cNvSpPr txBox="1"/>
            <p:nvPr/>
          </p:nvSpPr>
          <p:spPr>
            <a:xfrm>
              <a:off x="3200273" y="6182422"/>
              <a:ext cx="5752023" cy="428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1"/>
                </a:lnSpc>
              </a:pPr>
              <a:r>
                <a:rPr lang="en-US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2.</a:t>
              </a:r>
              <a:r>
                <a:rPr lang="th-TH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 ศึกษาเกี่ยวกับคู่แข่ง</a:t>
              </a:r>
              <a:endParaRPr lang="en-US" sz="4400" b="1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881153-C2B6-14B8-27BA-9037224A70F1}"/>
              </a:ext>
            </a:extLst>
          </p:cNvPr>
          <p:cNvGrpSpPr/>
          <p:nvPr/>
        </p:nvGrpSpPr>
        <p:grpSpPr>
          <a:xfrm>
            <a:off x="1277313" y="7503125"/>
            <a:ext cx="7685278" cy="1666110"/>
            <a:chOff x="1277313" y="7503125"/>
            <a:chExt cx="7685278" cy="16661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51DE58-4B08-D61A-14CC-5C5828C838C1}"/>
                </a:ext>
              </a:extLst>
            </p:cNvPr>
            <p:cNvGrpSpPr/>
            <p:nvPr/>
          </p:nvGrpSpPr>
          <p:grpSpPr>
            <a:xfrm>
              <a:off x="1277313" y="7503125"/>
              <a:ext cx="7685278" cy="1666110"/>
              <a:chOff x="1295218" y="5307395"/>
              <a:chExt cx="7685278" cy="166611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A365C4C-B89E-1F44-7E68-335270627DBE}"/>
                  </a:ext>
                </a:extLst>
              </p:cNvPr>
              <p:cNvGrpSpPr/>
              <p:nvPr/>
            </p:nvGrpSpPr>
            <p:grpSpPr>
              <a:xfrm>
                <a:off x="1295218" y="5307395"/>
                <a:ext cx="7685278" cy="1666110"/>
                <a:chOff x="1295218" y="5307395"/>
                <a:chExt cx="7685278" cy="166611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55FF7E74-1F8B-722C-6866-18814FFBCCF5}"/>
                    </a:ext>
                  </a:extLst>
                </p:cNvPr>
                <p:cNvGrpSpPr/>
                <p:nvPr/>
              </p:nvGrpSpPr>
              <p:grpSpPr>
                <a:xfrm>
                  <a:off x="1781387" y="5638871"/>
                  <a:ext cx="7199109" cy="1334634"/>
                  <a:chOff x="1781387" y="5638871"/>
                  <a:chExt cx="7199109" cy="1334634"/>
                </a:xfrm>
              </p:grpSpPr>
              <p:grpSp>
                <p:nvGrpSpPr>
                  <p:cNvPr id="48" name="Group 15">
                    <a:extLst>
                      <a:ext uri="{FF2B5EF4-FFF2-40B4-BE49-F238E27FC236}">
                        <a16:creationId xmlns:a16="http://schemas.microsoft.com/office/drawing/2014/main" id="{32C61DDE-69DC-3CF9-70B0-B5A60BC97956}"/>
                      </a:ext>
                    </a:extLst>
                  </p:cNvPr>
                  <p:cNvGrpSpPr/>
                  <p:nvPr/>
                </p:nvGrpSpPr>
                <p:grpSpPr>
                  <a:xfrm>
                    <a:off x="1781387" y="5638871"/>
                    <a:ext cx="6967355" cy="1171118"/>
                    <a:chOff x="0" y="0"/>
                    <a:chExt cx="1933666" cy="696897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52" name="Freeform 16">
                      <a:extLst>
                        <a:ext uri="{FF2B5EF4-FFF2-40B4-BE49-F238E27FC236}">
                          <a16:creationId xmlns:a16="http://schemas.microsoft.com/office/drawing/2014/main" id="{5A17A58D-4B62-978B-4894-359DBCB700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933666" cy="696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33666" h="696897">
                          <a:moveTo>
                            <a:pt x="37780" y="0"/>
                          </a:moveTo>
                          <a:lnTo>
                            <a:pt x="1895886" y="0"/>
                          </a:lnTo>
                          <a:cubicBezTo>
                            <a:pt x="1916751" y="0"/>
                            <a:pt x="1933666" y="16915"/>
                            <a:pt x="1933666" y="37780"/>
                          </a:cubicBezTo>
                          <a:lnTo>
                            <a:pt x="1933666" y="659117"/>
                          </a:lnTo>
                          <a:cubicBezTo>
                            <a:pt x="1933666" y="669137"/>
                            <a:pt x="1929685" y="678747"/>
                            <a:pt x="1922600" y="685832"/>
                          </a:cubicBezTo>
                          <a:cubicBezTo>
                            <a:pt x="1915515" y="692917"/>
                            <a:pt x="1905906" y="696897"/>
                            <a:pt x="1895886" y="696897"/>
                          </a:cubicBezTo>
                          <a:lnTo>
                            <a:pt x="37780" y="696897"/>
                          </a:lnTo>
                          <a:cubicBezTo>
                            <a:pt x="16915" y="696897"/>
                            <a:pt x="0" y="679983"/>
                            <a:pt x="0" y="659117"/>
                          </a:cubicBezTo>
                          <a:lnTo>
                            <a:pt x="0" y="37780"/>
                          </a:lnTo>
                          <a:cubicBezTo>
                            <a:pt x="0" y="27760"/>
                            <a:pt x="3980" y="18151"/>
                            <a:pt x="11065" y="11065"/>
                          </a:cubicBezTo>
                          <a:cubicBezTo>
                            <a:pt x="18151" y="3980"/>
                            <a:pt x="27760" y="0"/>
                            <a:pt x="37780" y="0"/>
                          </a:cubicBezTo>
                          <a:close/>
                        </a:path>
                      </a:pathLst>
                    </a:custGeom>
                    <a:grpFill/>
                  </p:spPr>
                </p:sp>
                <p:sp>
                  <p:nvSpPr>
                    <p:cNvPr id="53" name="TextBox 17">
                      <a:extLst>
                        <a:ext uri="{FF2B5EF4-FFF2-40B4-BE49-F238E27FC236}">
                          <a16:creationId xmlns:a16="http://schemas.microsoft.com/office/drawing/2014/main" id="{FF4E4A25-AA6C-8C1B-0C6A-20CEB5C42B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1933666" cy="72547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lIns="50800" tIns="50800" rIns="50800" bIns="50800" rtlCol="0" anchor="ctr"/>
                    <a:lstStyle/>
                    <a:p>
                      <a:pPr algn="ctr">
                        <a:lnSpc>
                          <a:spcPts val="2659"/>
                        </a:lnSpc>
                      </a:pPr>
                      <a:endParaRPr dirty="0"/>
                    </a:p>
                  </p:txBody>
                </p:sp>
              </p:grpSp>
              <p:grpSp>
                <p:nvGrpSpPr>
                  <p:cNvPr id="49" name="Group 18">
                    <a:extLst>
                      <a:ext uri="{FF2B5EF4-FFF2-40B4-BE49-F238E27FC236}">
                        <a16:creationId xmlns:a16="http://schemas.microsoft.com/office/drawing/2014/main" id="{3A276AAE-A3B9-4F2F-2AA6-42B13E90DC68}"/>
                      </a:ext>
                    </a:extLst>
                  </p:cNvPr>
                  <p:cNvGrpSpPr/>
                  <p:nvPr/>
                </p:nvGrpSpPr>
                <p:grpSpPr>
                  <a:xfrm>
                    <a:off x="2013141" y="5848515"/>
                    <a:ext cx="6967355" cy="1124990"/>
                    <a:chOff x="0" y="0"/>
                    <a:chExt cx="1933666" cy="696897"/>
                  </a:xfrm>
                </p:grpSpPr>
                <p:sp>
                  <p:nvSpPr>
                    <p:cNvPr id="50" name="Freeform 19">
                      <a:extLst>
                        <a:ext uri="{FF2B5EF4-FFF2-40B4-BE49-F238E27FC236}">
                          <a16:creationId xmlns:a16="http://schemas.microsoft.com/office/drawing/2014/main" id="{5D31BB76-ECCE-A1DD-7425-896C8A4227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933666" cy="696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33666" h="696897">
                          <a:moveTo>
                            <a:pt x="37780" y="0"/>
                          </a:moveTo>
                          <a:lnTo>
                            <a:pt x="1895886" y="0"/>
                          </a:lnTo>
                          <a:cubicBezTo>
                            <a:pt x="1916751" y="0"/>
                            <a:pt x="1933666" y="16915"/>
                            <a:pt x="1933666" y="37780"/>
                          </a:cubicBezTo>
                          <a:lnTo>
                            <a:pt x="1933666" y="659117"/>
                          </a:lnTo>
                          <a:cubicBezTo>
                            <a:pt x="1933666" y="669137"/>
                            <a:pt x="1929685" y="678747"/>
                            <a:pt x="1922600" y="685832"/>
                          </a:cubicBezTo>
                          <a:cubicBezTo>
                            <a:pt x="1915515" y="692917"/>
                            <a:pt x="1905906" y="696897"/>
                            <a:pt x="1895886" y="696897"/>
                          </a:cubicBezTo>
                          <a:lnTo>
                            <a:pt x="37780" y="696897"/>
                          </a:lnTo>
                          <a:cubicBezTo>
                            <a:pt x="16915" y="696897"/>
                            <a:pt x="0" y="679983"/>
                            <a:pt x="0" y="659117"/>
                          </a:cubicBezTo>
                          <a:lnTo>
                            <a:pt x="0" y="37780"/>
                          </a:lnTo>
                          <a:cubicBezTo>
                            <a:pt x="0" y="27760"/>
                            <a:pt x="3980" y="18151"/>
                            <a:pt x="11065" y="11065"/>
                          </a:cubicBezTo>
                          <a:cubicBezTo>
                            <a:pt x="18151" y="3980"/>
                            <a:pt x="27760" y="0"/>
                            <a:pt x="37780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38100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</p:sp>
                <p:sp>
                  <p:nvSpPr>
                    <p:cNvPr id="51" name="TextBox 20">
                      <a:extLst>
                        <a:ext uri="{FF2B5EF4-FFF2-40B4-BE49-F238E27FC236}">
                          <a16:creationId xmlns:a16="http://schemas.microsoft.com/office/drawing/2014/main" id="{467E1B88-6894-F9B1-9B62-EED419CFEA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1933666" cy="725472"/>
                    </a:xfrm>
                    <a:prstGeom prst="rect">
                      <a:avLst/>
                    </a:prstGeom>
                  </p:spPr>
                  <p:txBody>
                    <a:bodyPr lIns="50800" tIns="50800" rIns="50800" bIns="50800" rtlCol="0" anchor="ctr"/>
                    <a:lstStyle/>
                    <a:p>
                      <a:pPr algn="ctr">
                        <a:lnSpc>
                          <a:spcPts val="2659"/>
                        </a:lnSpc>
                      </a:pPr>
                      <a:endParaRPr/>
                    </a:p>
                  </p:txBody>
                </p:sp>
              </p:grpSp>
            </p:grpSp>
            <p:grpSp>
              <p:nvGrpSpPr>
                <p:cNvPr id="45" name="Group 21">
                  <a:extLst>
                    <a:ext uri="{FF2B5EF4-FFF2-40B4-BE49-F238E27FC236}">
                      <a16:creationId xmlns:a16="http://schemas.microsoft.com/office/drawing/2014/main" id="{ED1602D8-4206-B260-E40F-93E25066E9C0}"/>
                    </a:ext>
                  </a:extLst>
                </p:cNvPr>
                <p:cNvGrpSpPr/>
                <p:nvPr/>
              </p:nvGrpSpPr>
              <p:grpSpPr>
                <a:xfrm>
                  <a:off x="1295218" y="5307395"/>
                  <a:ext cx="1489127" cy="1279718"/>
                  <a:chOff x="0" y="0"/>
                  <a:chExt cx="812800" cy="698500"/>
                </a:xfrm>
              </p:grpSpPr>
              <p:sp>
                <p:nvSpPr>
                  <p:cNvPr id="46" name="Freeform 22">
                    <a:extLst>
                      <a:ext uri="{FF2B5EF4-FFF2-40B4-BE49-F238E27FC236}">
                        <a16:creationId xmlns:a16="http://schemas.microsoft.com/office/drawing/2014/main" id="{0F316675-204A-E587-85AE-D34D4B5EFA8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69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698500">
                        <a:moveTo>
                          <a:pt x="812800" y="349250"/>
                        </a:moveTo>
                        <a:lnTo>
                          <a:pt x="609600" y="698500"/>
                        </a:lnTo>
                        <a:lnTo>
                          <a:pt x="203200" y="698500"/>
                        </a:lnTo>
                        <a:lnTo>
                          <a:pt x="0" y="349250"/>
                        </a:lnTo>
                        <a:lnTo>
                          <a:pt x="203200" y="0"/>
                        </a:lnTo>
                        <a:lnTo>
                          <a:pt x="609600" y="0"/>
                        </a:lnTo>
                        <a:lnTo>
                          <a:pt x="812800" y="34925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CF4F8">
                          <a:alpha val="100000"/>
                        </a:srgbClr>
                      </a:gs>
                      <a:gs pos="50000">
                        <a:srgbClr val="1B70E1">
                          <a:alpha val="100000"/>
                        </a:srgbClr>
                      </a:gs>
                      <a:gs pos="100000">
                        <a:srgbClr val="1B70E1">
                          <a:alpha val="100000"/>
                        </a:srgbClr>
                      </a:gs>
                    </a:gsLst>
                    <a:lin ang="0"/>
                  </a:gradFill>
                </p:spPr>
              </p:sp>
              <p:sp>
                <p:nvSpPr>
                  <p:cNvPr id="47" name="TextBox 23">
                    <a:extLst>
                      <a:ext uri="{FF2B5EF4-FFF2-40B4-BE49-F238E27FC236}">
                        <a16:creationId xmlns:a16="http://schemas.microsoft.com/office/drawing/2014/main" id="{19D67CD3-AF44-FE58-8289-650DD4EFEEB6}"/>
                      </a:ext>
                    </a:extLst>
                  </p:cNvPr>
                  <p:cNvSpPr txBox="1"/>
                  <p:nvPr/>
                </p:nvSpPr>
                <p:spPr>
                  <a:xfrm>
                    <a:off x="114300" y="-28575"/>
                    <a:ext cx="584200" cy="727075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659"/>
                      </a:lnSpc>
                    </a:pPr>
                    <a:endParaRPr/>
                  </a:p>
                </p:txBody>
              </p:sp>
            </p:grpSp>
          </p:grpSp>
          <p:sp>
            <p:nvSpPr>
              <p:cNvPr id="43" name="TextBox 51">
                <a:extLst>
                  <a:ext uri="{FF2B5EF4-FFF2-40B4-BE49-F238E27FC236}">
                    <a16:creationId xmlns:a16="http://schemas.microsoft.com/office/drawing/2014/main" id="{62440FE9-9C2E-FB98-ADFA-A33664737837}"/>
                  </a:ext>
                </a:extLst>
              </p:cNvPr>
              <p:cNvSpPr txBox="1"/>
              <p:nvPr/>
            </p:nvSpPr>
            <p:spPr>
              <a:xfrm>
                <a:off x="3200273" y="6182422"/>
                <a:ext cx="5752023" cy="428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741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Open Sans"/>
                    <a:cs typeface="TH Sarabun New" panose="020B0500040200020003" pitchFamily="34" charset="-34"/>
                    <a:sym typeface="Open Sans"/>
                  </a:rPr>
                  <a:t>3.</a:t>
                </a:r>
                <a:r>
                  <a:rPr lang="th-TH" sz="4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Open Sans"/>
                    <a:cs typeface="TH Sarabun New" panose="020B0500040200020003" pitchFamily="34" charset="-34"/>
                    <a:sym typeface="Open Sans"/>
                  </a:rPr>
                  <a:t> สร้างบรรยากาศในการสนทนา</a:t>
                </a:r>
                <a:endParaRPr lang="en-US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endParaRPr>
              </a:p>
            </p:txBody>
          </p:sp>
        </p:grp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26BDBF22-BCAF-0A2D-D4AB-8392180BA42A}"/>
                </a:ext>
              </a:extLst>
            </p:cNvPr>
            <p:cNvSpPr/>
            <p:nvPr/>
          </p:nvSpPr>
          <p:spPr>
            <a:xfrm>
              <a:off x="1649804" y="7661424"/>
              <a:ext cx="804479" cy="849055"/>
            </a:xfrm>
            <a:custGeom>
              <a:avLst/>
              <a:gdLst/>
              <a:ahLst/>
              <a:cxnLst/>
              <a:rect l="l" t="t" r="r" b="b"/>
              <a:pathLst>
                <a:path w="804479" h="849055">
                  <a:moveTo>
                    <a:pt x="0" y="0"/>
                  </a:moveTo>
                  <a:lnTo>
                    <a:pt x="804479" y="0"/>
                  </a:lnTo>
                  <a:lnTo>
                    <a:pt x="804479" y="849054"/>
                  </a:lnTo>
                  <a:lnTo>
                    <a:pt x="0" y="849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3D0EC8B-8C8D-C4B2-F1E0-01162DF2E4EB}"/>
              </a:ext>
            </a:extLst>
          </p:cNvPr>
          <p:cNvGrpSpPr/>
          <p:nvPr/>
        </p:nvGrpSpPr>
        <p:grpSpPr>
          <a:xfrm>
            <a:off x="9717382" y="3053459"/>
            <a:ext cx="7685278" cy="1666110"/>
            <a:chOff x="9717382" y="3053459"/>
            <a:chExt cx="7685278" cy="166611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195CC7E-CDB1-EB4D-5417-6C97E2FAD574}"/>
                </a:ext>
              </a:extLst>
            </p:cNvPr>
            <p:cNvGrpSpPr/>
            <p:nvPr/>
          </p:nvGrpSpPr>
          <p:grpSpPr>
            <a:xfrm>
              <a:off x="9717382" y="3053459"/>
              <a:ext cx="7685278" cy="1666110"/>
              <a:chOff x="1295218" y="5307395"/>
              <a:chExt cx="7685278" cy="166611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1E96ED0-DCCD-F1D7-75A4-4DBDD43EBF79}"/>
                  </a:ext>
                </a:extLst>
              </p:cNvPr>
              <p:cNvGrpSpPr/>
              <p:nvPr/>
            </p:nvGrpSpPr>
            <p:grpSpPr>
              <a:xfrm>
                <a:off x="1295218" y="5307395"/>
                <a:ext cx="7685278" cy="1666110"/>
                <a:chOff x="1295218" y="5307395"/>
                <a:chExt cx="7685278" cy="1666110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8192B804-16FA-E7BC-CDB7-539AE4610C69}"/>
                    </a:ext>
                  </a:extLst>
                </p:cNvPr>
                <p:cNvGrpSpPr/>
                <p:nvPr/>
              </p:nvGrpSpPr>
              <p:grpSpPr>
                <a:xfrm>
                  <a:off x="1781387" y="5638871"/>
                  <a:ext cx="7199109" cy="1334634"/>
                  <a:chOff x="1781387" y="5638871"/>
                  <a:chExt cx="7199109" cy="1334634"/>
                </a:xfrm>
              </p:grpSpPr>
              <p:grpSp>
                <p:nvGrpSpPr>
                  <p:cNvPr id="63" name="Group 15">
                    <a:extLst>
                      <a:ext uri="{FF2B5EF4-FFF2-40B4-BE49-F238E27FC236}">
                        <a16:creationId xmlns:a16="http://schemas.microsoft.com/office/drawing/2014/main" id="{F9565505-8930-0FEC-A44A-30EA69EBF730}"/>
                      </a:ext>
                    </a:extLst>
                  </p:cNvPr>
                  <p:cNvGrpSpPr/>
                  <p:nvPr/>
                </p:nvGrpSpPr>
                <p:grpSpPr>
                  <a:xfrm>
                    <a:off x="1781387" y="5638871"/>
                    <a:ext cx="6967355" cy="1171118"/>
                    <a:chOff x="0" y="0"/>
                    <a:chExt cx="1933666" cy="696897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67" name="Freeform 16">
                      <a:extLst>
                        <a:ext uri="{FF2B5EF4-FFF2-40B4-BE49-F238E27FC236}">
                          <a16:creationId xmlns:a16="http://schemas.microsoft.com/office/drawing/2014/main" id="{5D98774D-5698-DDDF-26E1-56C489F624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933666" cy="696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33666" h="696897">
                          <a:moveTo>
                            <a:pt x="37780" y="0"/>
                          </a:moveTo>
                          <a:lnTo>
                            <a:pt x="1895886" y="0"/>
                          </a:lnTo>
                          <a:cubicBezTo>
                            <a:pt x="1916751" y="0"/>
                            <a:pt x="1933666" y="16915"/>
                            <a:pt x="1933666" y="37780"/>
                          </a:cubicBezTo>
                          <a:lnTo>
                            <a:pt x="1933666" y="659117"/>
                          </a:lnTo>
                          <a:cubicBezTo>
                            <a:pt x="1933666" y="669137"/>
                            <a:pt x="1929685" y="678747"/>
                            <a:pt x="1922600" y="685832"/>
                          </a:cubicBezTo>
                          <a:cubicBezTo>
                            <a:pt x="1915515" y="692917"/>
                            <a:pt x="1905906" y="696897"/>
                            <a:pt x="1895886" y="696897"/>
                          </a:cubicBezTo>
                          <a:lnTo>
                            <a:pt x="37780" y="696897"/>
                          </a:lnTo>
                          <a:cubicBezTo>
                            <a:pt x="16915" y="696897"/>
                            <a:pt x="0" y="679983"/>
                            <a:pt x="0" y="659117"/>
                          </a:cubicBezTo>
                          <a:lnTo>
                            <a:pt x="0" y="37780"/>
                          </a:lnTo>
                          <a:cubicBezTo>
                            <a:pt x="0" y="27760"/>
                            <a:pt x="3980" y="18151"/>
                            <a:pt x="11065" y="11065"/>
                          </a:cubicBezTo>
                          <a:cubicBezTo>
                            <a:pt x="18151" y="3980"/>
                            <a:pt x="27760" y="0"/>
                            <a:pt x="37780" y="0"/>
                          </a:cubicBezTo>
                          <a:close/>
                        </a:path>
                      </a:pathLst>
                    </a:custGeom>
                    <a:grpFill/>
                  </p:spPr>
                </p:sp>
                <p:sp>
                  <p:nvSpPr>
                    <p:cNvPr id="68" name="TextBox 17">
                      <a:extLst>
                        <a:ext uri="{FF2B5EF4-FFF2-40B4-BE49-F238E27FC236}">
                          <a16:creationId xmlns:a16="http://schemas.microsoft.com/office/drawing/2014/main" id="{0DDF0376-03C2-29B0-AB9A-7D96D5777F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1933666" cy="72547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lIns="50800" tIns="50800" rIns="50800" bIns="50800" rtlCol="0" anchor="ctr"/>
                    <a:lstStyle/>
                    <a:p>
                      <a:pPr algn="ctr">
                        <a:lnSpc>
                          <a:spcPts val="2659"/>
                        </a:lnSpc>
                      </a:pPr>
                      <a:endParaRPr/>
                    </a:p>
                  </p:txBody>
                </p:sp>
              </p:grpSp>
              <p:grpSp>
                <p:nvGrpSpPr>
                  <p:cNvPr id="64" name="Group 18">
                    <a:extLst>
                      <a:ext uri="{FF2B5EF4-FFF2-40B4-BE49-F238E27FC236}">
                        <a16:creationId xmlns:a16="http://schemas.microsoft.com/office/drawing/2014/main" id="{9E36A0DD-8938-6005-5363-9302ED3F272F}"/>
                      </a:ext>
                    </a:extLst>
                  </p:cNvPr>
                  <p:cNvGrpSpPr/>
                  <p:nvPr/>
                </p:nvGrpSpPr>
                <p:grpSpPr>
                  <a:xfrm>
                    <a:off x="2013141" y="5848515"/>
                    <a:ext cx="6967355" cy="1124990"/>
                    <a:chOff x="0" y="0"/>
                    <a:chExt cx="1933666" cy="696897"/>
                  </a:xfrm>
                </p:grpSpPr>
                <p:sp>
                  <p:nvSpPr>
                    <p:cNvPr id="65" name="Freeform 19">
                      <a:extLst>
                        <a:ext uri="{FF2B5EF4-FFF2-40B4-BE49-F238E27FC236}">
                          <a16:creationId xmlns:a16="http://schemas.microsoft.com/office/drawing/2014/main" id="{9C1373CC-893A-F32F-E8FD-65F4A41A8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933666" cy="696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33666" h="696897">
                          <a:moveTo>
                            <a:pt x="37780" y="0"/>
                          </a:moveTo>
                          <a:lnTo>
                            <a:pt x="1895886" y="0"/>
                          </a:lnTo>
                          <a:cubicBezTo>
                            <a:pt x="1916751" y="0"/>
                            <a:pt x="1933666" y="16915"/>
                            <a:pt x="1933666" y="37780"/>
                          </a:cubicBezTo>
                          <a:lnTo>
                            <a:pt x="1933666" y="659117"/>
                          </a:lnTo>
                          <a:cubicBezTo>
                            <a:pt x="1933666" y="669137"/>
                            <a:pt x="1929685" y="678747"/>
                            <a:pt x="1922600" y="685832"/>
                          </a:cubicBezTo>
                          <a:cubicBezTo>
                            <a:pt x="1915515" y="692917"/>
                            <a:pt x="1905906" y="696897"/>
                            <a:pt x="1895886" y="696897"/>
                          </a:cubicBezTo>
                          <a:lnTo>
                            <a:pt x="37780" y="696897"/>
                          </a:lnTo>
                          <a:cubicBezTo>
                            <a:pt x="16915" y="696897"/>
                            <a:pt x="0" y="679983"/>
                            <a:pt x="0" y="659117"/>
                          </a:cubicBezTo>
                          <a:lnTo>
                            <a:pt x="0" y="37780"/>
                          </a:lnTo>
                          <a:cubicBezTo>
                            <a:pt x="0" y="27760"/>
                            <a:pt x="3980" y="18151"/>
                            <a:pt x="11065" y="11065"/>
                          </a:cubicBezTo>
                          <a:cubicBezTo>
                            <a:pt x="18151" y="3980"/>
                            <a:pt x="27760" y="0"/>
                            <a:pt x="37780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38100" cap="rnd">
                      <a:solidFill>
                        <a:srgbClr val="000000"/>
                      </a:solidFill>
                      <a:prstDash val="solid"/>
                      <a:round/>
                    </a:ln>
                  </p:spPr>
                </p:sp>
                <p:sp>
                  <p:nvSpPr>
                    <p:cNvPr id="66" name="TextBox 20">
                      <a:extLst>
                        <a:ext uri="{FF2B5EF4-FFF2-40B4-BE49-F238E27FC236}">
                          <a16:creationId xmlns:a16="http://schemas.microsoft.com/office/drawing/2014/main" id="{9CA66EDB-C736-177F-01E3-D2E07CA00A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1933666" cy="725472"/>
                    </a:xfrm>
                    <a:prstGeom prst="rect">
                      <a:avLst/>
                    </a:prstGeom>
                  </p:spPr>
                  <p:txBody>
                    <a:bodyPr lIns="50800" tIns="50800" rIns="50800" bIns="50800" rtlCol="0" anchor="ctr"/>
                    <a:lstStyle/>
                    <a:p>
                      <a:pPr algn="ctr">
                        <a:lnSpc>
                          <a:spcPts val="2659"/>
                        </a:lnSpc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0" name="Group 21">
                  <a:extLst>
                    <a:ext uri="{FF2B5EF4-FFF2-40B4-BE49-F238E27FC236}">
                      <a16:creationId xmlns:a16="http://schemas.microsoft.com/office/drawing/2014/main" id="{EC9CD5C2-08D7-4BDA-2932-2400EBBAB74E}"/>
                    </a:ext>
                  </a:extLst>
                </p:cNvPr>
                <p:cNvGrpSpPr/>
                <p:nvPr/>
              </p:nvGrpSpPr>
              <p:grpSpPr>
                <a:xfrm>
                  <a:off x="1295218" y="5307395"/>
                  <a:ext cx="1489127" cy="1279718"/>
                  <a:chOff x="0" y="0"/>
                  <a:chExt cx="812800" cy="698500"/>
                </a:xfrm>
              </p:grpSpPr>
              <p:sp>
                <p:nvSpPr>
                  <p:cNvPr id="61" name="Freeform 22">
                    <a:extLst>
                      <a:ext uri="{FF2B5EF4-FFF2-40B4-BE49-F238E27FC236}">
                        <a16:creationId xmlns:a16="http://schemas.microsoft.com/office/drawing/2014/main" id="{4D4618CD-A724-E048-B2F1-A97F635308B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69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698500">
                        <a:moveTo>
                          <a:pt x="812800" y="349250"/>
                        </a:moveTo>
                        <a:lnTo>
                          <a:pt x="609600" y="698500"/>
                        </a:lnTo>
                        <a:lnTo>
                          <a:pt x="203200" y="698500"/>
                        </a:lnTo>
                        <a:lnTo>
                          <a:pt x="0" y="349250"/>
                        </a:lnTo>
                        <a:lnTo>
                          <a:pt x="203200" y="0"/>
                        </a:lnTo>
                        <a:lnTo>
                          <a:pt x="609600" y="0"/>
                        </a:lnTo>
                        <a:lnTo>
                          <a:pt x="812800" y="34925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CF4F8">
                          <a:alpha val="100000"/>
                        </a:srgbClr>
                      </a:gs>
                      <a:gs pos="50000">
                        <a:srgbClr val="1B70E1">
                          <a:alpha val="100000"/>
                        </a:srgbClr>
                      </a:gs>
                      <a:gs pos="100000">
                        <a:srgbClr val="1B70E1">
                          <a:alpha val="100000"/>
                        </a:srgbClr>
                      </a:gs>
                    </a:gsLst>
                    <a:lin ang="0"/>
                  </a:gradFill>
                </p:spPr>
              </p:sp>
              <p:sp>
                <p:nvSpPr>
                  <p:cNvPr id="62" name="TextBox 23">
                    <a:extLst>
                      <a:ext uri="{FF2B5EF4-FFF2-40B4-BE49-F238E27FC236}">
                        <a16:creationId xmlns:a16="http://schemas.microsoft.com/office/drawing/2014/main" id="{29593BC2-B7F1-E81E-DDE4-3ADCCBA1BD0E}"/>
                      </a:ext>
                    </a:extLst>
                  </p:cNvPr>
                  <p:cNvSpPr txBox="1"/>
                  <p:nvPr/>
                </p:nvSpPr>
                <p:spPr>
                  <a:xfrm>
                    <a:off x="114300" y="-28575"/>
                    <a:ext cx="584200" cy="727075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659"/>
                      </a:lnSpc>
                    </a:pPr>
                    <a:endParaRPr/>
                  </a:p>
                </p:txBody>
              </p:sp>
            </p:grpSp>
          </p:grpSp>
          <p:sp>
            <p:nvSpPr>
              <p:cNvPr id="58" name="TextBox 51">
                <a:extLst>
                  <a:ext uri="{FF2B5EF4-FFF2-40B4-BE49-F238E27FC236}">
                    <a16:creationId xmlns:a16="http://schemas.microsoft.com/office/drawing/2014/main" id="{37F6D023-291D-D30C-1AAF-F26CEBE62ADE}"/>
                  </a:ext>
                </a:extLst>
              </p:cNvPr>
              <p:cNvSpPr txBox="1"/>
              <p:nvPr/>
            </p:nvSpPr>
            <p:spPr>
              <a:xfrm>
                <a:off x="3200273" y="6182422"/>
                <a:ext cx="5752023" cy="4289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741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Open Sans"/>
                    <a:cs typeface="TH Sarabun New" panose="020B0500040200020003" pitchFamily="34" charset="-34"/>
                    <a:sym typeface="Open Sans"/>
                  </a:rPr>
                  <a:t>4.</a:t>
                </a:r>
                <a:r>
                  <a:rPr lang="th-TH" sz="4400" b="1" dirty="0">
                    <a:solidFill>
                      <a:srgbClr val="000000"/>
                    </a:solidFill>
                    <a:latin typeface="TH Sarabun New" panose="020B0500040200020003" pitchFamily="34" charset="-34"/>
                    <a:ea typeface="Open Sans"/>
                    <a:cs typeface="TH Sarabun New" panose="020B0500040200020003" pitchFamily="34" charset="-34"/>
                    <a:sym typeface="Open Sans"/>
                  </a:rPr>
                  <a:t> ศึกษาแนวทางการเลือกซื้อ</a:t>
                </a:r>
                <a:endParaRPr lang="en-US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endParaRPr>
              </a:p>
            </p:txBody>
          </p:sp>
        </p:grp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23111B6F-BD69-8C3C-DF94-F70AABDCC3F9}"/>
                </a:ext>
              </a:extLst>
            </p:cNvPr>
            <p:cNvSpPr/>
            <p:nvPr/>
          </p:nvSpPr>
          <p:spPr>
            <a:xfrm>
              <a:off x="9995023" y="3271329"/>
              <a:ext cx="872890" cy="705950"/>
            </a:xfrm>
            <a:custGeom>
              <a:avLst/>
              <a:gdLst/>
              <a:ahLst/>
              <a:cxnLst/>
              <a:rect l="l" t="t" r="r" b="b"/>
              <a:pathLst>
                <a:path w="872890" h="705950">
                  <a:moveTo>
                    <a:pt x="0" y="0"/>
                  </a:moveTo>
                  <a:lnTo>
                    <a:pt x="872890" y="0"/>
                  </a:lnTo>
                  <a:lnTo>
                    <a:pt x="872890" y="705950"/>
                  </a:lnTo>
                  <a:lnTo>
                    <a:pt x="0" y="705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C06C53D-A818-55FC-1AC1-1467CE15F65C}"/>
              </a:ext>
            </a:extLst>
          </p:cNvPr>
          <p:cNvGrpSpPr/>
          <p:nvPr/>
        </p:nvGrpSpPr>
        <p:grpSpPr>
          <a:xfrm>
            <a:off x="9713672" y="5392783"/>
            <a:ext cx="7661279" cy="2202317"/>
            <a:chOff x="1295219" y="2901484"/>
            <a:chExt cx="7661279" cy="2202317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F99AB15-C3BC-271D-7D39-87B771B8553F}"/>
                </a:ext>
              </a:extLst>
            </p:cNvPr>
            <p:cNvGrpSpPr/>
            <p:nvPr/>
          </p:nvGrpSpPr>
          <p:grpSpPr>
            <a:xfrm>
              <a:off x="1295219" y="2901484"/>
              <a:ext cx="7602138" cy="2202317"/>
              <a:chOff x="1295219" y="2901484"/>
              <a:chExt cx="7602138" cy="2202317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BE9B320-DA89-61E3-6C9D-42F910992E60}"/>
                  </a:ext>
                </a:extLst>
              </p:cNvPr>
              <p:cNvGrpSpPr/>
              <p:nvPr/>
            </p:nvGrpSpPr>
            <p:grpSpPr>
              <a:xfrm>
                <a:off x="1741949" y="3165392"/>
                <a:ext cx="7155408" cy="1938409"/>
                <a:chOff x="1741949" y="3165392"/>
                <a:chExt cx="7155408" cy="1938409"/>
              </a:xfrm>
            </p:grpSpPr>
            <p:sp>
              <p:nvSpPr>
                <p:cNvPr id="78" name="Freeform 7">
                  <a:extLst>
                    <a:ext uri="{FF2B5EF4-FFF2-40B4-BE49-F238E27FC236}">
                      <a16:creationId xmlns:a16="http://schemas.microsoft.com/office/drawing/2014/main" id="{9AE0AFEA-D0A5-AB14-5962-FBECF686EC7B}"/>
                    </a:ext>
                  </a:extLst>
                </p:cNvPr>
                <p:cNvSpPr/>
                <p:nvPr/>
              </p:nvSpPr>
              <p:spPr>
                <a:xfrm>
                  <a:off x="1741949" y="3165392"/>
                  <a:ext cx="6967355" cy="1708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66" h="696897">
                      <a:moveTo>
                        <a:pt x="37780" y="0"/>
                      </a:moveTo>
                      <a:lnTo>
                        <a:pt x="1895886" y="0"/>
                      </a:lnTo>
                      <a:cubicBezTo>
                        <a:pt x="1916751" y="0"/>
                        <a:pt x="1933666" y="16915"/>
                        <a:pt x="1933666" y="37780"/>
                      </a:cubicBezTo>
                      <a:lnTo>
                        <a:pt x="1933666" y="659117"/>
                      </a:lnTo>
                      <a:cubicBezTo>
                        <a:pt x="1933666" y="669137"/>
                        <a:pt x="1929685" y="678747"/>
                        <a:pt x="1922600" y="685832"/>
                      </a:cubicBezTo>
                      <a:cubicBezTo>
                        <a:pt x="1915515" y="692917"/>
                        <a:pt x="1905906" y="696897"/>
                        <a:pt x="1895886" y="696897"/>
                      </a:cubicBezTo>
                      <a:lnTo>
                        <a:pt x="37780" y="696897"/>
                      </a:lnTo>
                      <a:cubicBezTo>
                        <a:pt x="16915" y="696897"/>
                        <a:pt x="0" y="679983"/>
                        <a:pt x="0" y="659117"/>
                      </a:cubicBezTo>
                      <a:lnTo>
                        <a:pt x="0" y="37780"/>
                      </a:lnTo>
                      <a:cubicBezTo>
                        <a:pt x="0" y="27760"/>
                        <a:pt x="3980" y="18151"/>
                        <a:pt x="11065" y="11065"/>
                      </a:cubicBezTo>
                      <a:cubicBezTo>
                        <a:pt x="18151" y="3980"/>
                        <a:pt x="27760" y="0"/>
                        <a:pt x="3778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</p:spPr>
            </p:sp>
            <p:sp>
              <p:nvSpPr>
                <p:cNvPr id="79" name="Freeform 10">
                  <a:extLst>
                    <a:ext uri="{FF2B5EF4-FFF2-40B4-BE49-F238E27FC236}">
                      <a16:creationId xmlns:a16="http://schemas.microsoft.com/office/drawing/2014/main" id="{A81C1C69-6BA6-451E-B235-7A74E5DE3019}"/>
                    </a:ext>
                  </a:extLst>
                </p:cNvPr>
                <p:cNvSpPr/>
                <p:nvPr/>
              </p:nvSpPr>
              <p:spPr>
                <a:xfrm>
                  <a:off x="1930002" y="3395056"/>
                  <a:ext cx="6967355" cy="17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66" h="696897">
                      <a:moveTo>
                        <a:pt x="37780" y="0"/>
                      </a:moveTo>
                      <a:lnTo>
                        <a:pt x="1895886" y="0"/>
                      </a:lnTo>
                      <a:cubicBezTo>
                        <a:pt x="1916751" y="0"/>
                        <a:pt x="1933666" y="16915"/>
                        <a:pt x="1933666" y="37780"/>
                      </a:cubicBezTo>
                      <a:lnTo>
                        <a:pt x="1933666" y="659117"/>
                      </a:lnTo>
                      <a:cubicBezTo>
                        <a:pt x="1933666" y="669137"/>
                        <a:pt x="1929685" y="678747"/>
                        <a:pt x="1922600" y="685832"/>
                      </a:cubicBezTo>
                      <a:cubicBezTo>
                        <a:pt x="1915515" y="692917"/>
                        <a:pt x="1905906" y="696897"/>
                        <a:pt x="1895886" y="696897"/>
                      </a:cubicBezTo>
                      <a:lnTo>
                        <a:pt x="37780" y="696897"/>
                      </a:lnTo>
                      <a:cubicBezTo>
                        <a:pt x="16915" y="696897"/>
                        <a:pt x="0" y="679983"/>
                        <a:pt x="0" y="659117"/>
                      </a:cubicBezTo>
                      <a:lnTo>
                        <a:pt x="0" y="37780"/>
                      </a:lnTo>
                      <a:cubicBezTo>
                        <a:pt x="0" y="27760"/>
                        <a:pt x="3980" y="18151"/>
                        <a:pt x="11065" y="11065"/>
                      </a:cubicBezTo>
                      <a:cubicBezTo>
                        <a:pt x="18151" y="3980"/>
                        <a:pt x="27760" y="0"/>
                        <a:pt x="3778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C3E4F2D-6170-3ADB-701A-F07C1A7745E0}"/>
                  </a:ext>
                </a:extLst>
              </p:cNvPr>
              <p:cNvGrpSpPr/>
              <p:nvPr/>
            </p:nvGrpSpPr>
            <p:grpSpPr>
              <a:xfrm>
                <a:off x="1295219" y="2901484"/>
                <a:ext cx="1489127" cy="1279718"/>
                <a:chOff x="1612780" y="6137848"/>
                <a:chExt cx="1489127" cy="1279718"/>
              </a:xfrm>
            </p:grpSpPr>
            <p:grpSp>
              <p:nvGrpSpPr>
                <p:cNvPr id="74" name="Group 12">
                  <a:extLst>
                    <a:ext uri="{FF2B5EF4-FFF2-40B4-BE49-F238E27FC236}">
                      <a16:creationId xmlns:a16="http://schemas.microsoft.com/office/drawing/2014/main" id="{31DA87A9-04AE-4AF6-C370-0BA6BDCFDC0F}"/>
                    </a:ext>
                  </a:extLst>
                </p:cNvPr>
                <p:cNvGrpSpPr/>
                <p:nvPr/>
              </p:nvGrpSpPr>
              <p:grpSpPr>
                <a:xfrm>
                  <a:off x="1612780" y="6137848"/>
                  <a:ext cx="1489127" cy="1279718"/>
                  <a:chOff x="0" y="0"/>
                  <a:chExt cx="812800" cy="698500"/>
                </a:xfrm>
              </p:grpSpPr>
              <p:sp>
                <p:nvSpPr>
                  <p:cNvPr id="76" name="Freeform 13">
                    <a:extLst>
                      <a:ext uri="{FF2B5EF4-FFF2-40B4-BE49-F238E27FC236}">
                        <a16:creationId xmlns:a16="http://schemas.microsoft.com/office/drawing/2014/main" id="{5B038B42-E93A-4385-8009-9CD116690F0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69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698500">
                        <a:moveTo>
                          <a:pt x="812800" y="349250"/>
                        </a:moveTo>
                        <a:lnTo>
                          <a:pt x="609600" y="698500"/>
                        </a:lnTo>
                        <a:lnTo>
                          <a:pt x="203200" y="698500"/>
                        </a:lnTo>
                        <a:lnTo>
                          <a:pt x="0" y="349250"/>
                        </a:lnTo>
                        <a:lnTo>
                          <a:pt x="203200" y="0"/>
                        </a:lnTo>
                        <a:lnTo>
                          <a:pt x="609600" y="0"/>
                        </a:lnTo>
                        <a:lnTo>
                          <a:pt x="812800" y="34925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CF4F8">
                          <a:alpha val="100000"/>
                        </a:srgbClr>
                      </a:gs>
                      <a:gs pos="50000">
                        <a:srgbClr val="1B70E1">
                          <a:alpha val="100000"/>
                        </a:srgbClr>
                      </a:gs>
                      <a:gs pos="100000">
                        <a:srgbClr val="1B70E1">
                          <a:alpha val="100000"/>
                        </a:srgbClr>
                      </a:gs>
                    </a:gsLst>
                    <a:lin ang="0"/>
                  </a:gradFill>
                </p:spPr>
              </p:sp>
              <p:sp>
                <p:nvSpPr>
                  <p:cNvPr id="77" name="TextBox 14">
                    <a:extLst>
                      <a:ext uri="{FF2B5EF4-FFF2-40B4-BE49-F238E27FC236}">
                        <a16:creationId xmlns:a16="http://schemas.microsoft.com/office/drawing/2014/main" id="{1EFC9DD5-0434-7A98-E174-21F5EAECD831}"/>
                      </a:ext>
                    </a:extLst>
                  </p:cNvPr>
                  <p:cNvSpPr txBox="1"/>
                  <p:nvPr/>
                </p:nvSpPr>
                <p:spPr>
                  <a:xfrm>
                    <a:off x="114300" y="-28575"/>
                    <a:ext cx="584200" cy="727075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659"/>
                      </a:lnSpc>
                    </a:pPr>
                    <a:endParaRPr/>
                  </a:p>
                </p:txBody>
              </p:sp>
            </p:grpSp>
            <p:sp>
              <p:nvSpPr>
                <p:cNvPr id="75" name="Freeform 44">
                  <a:extLst>
                    <a:ext uri="{FF2B5EF4-FFF2-40B4-BE49-F238E27FC236}">
                      <a16:creationId xmlns:a16="http://schemas.microsoft.com/office/drawing/2014/main" id="{21992A53-5D1D-E410-4D39-F3A6051C4B03}"/>
                    </a:ext>
                  </a:extLst>
                </p:cNvPr>
                <p:cNvSpPr/>
                <p:nvPr/>
              </p:nvSpPr>
              <p:spPr>
                <a:xfrm>
                  <a:off x="1930002" y="6280779"/>
                  <a:ext cx="806910" cy="840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910" h="840531">
                      <a:moveTo>
                        <a:pt x="0" y="0"/>
                      </a:moveTo>
                      <a:lnTo>
                        <a:pt x="806910" y="0"/>
                      </a:lnTo>
                      <a:lnTo>
                        <a:pt x="806910" y="840531"/>
                      </a:lnTo>
                      <a:lnTo>
                        <a:pt x="0" y="8405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</p:grpSp>
        <p:sp>
          <p:nvSpPr>
            <p:cNvPr id="71" name="TextBox 49">
              <a:extLst>
                <a:ext uri="{FF2B5EF4-FFF2-40B4-BE49-F238E27FC236}">
                  <a16:creationId xmlns:a16="http://schemas.microsoft.com/office/drawing/2014/main" id="{0B2241B1-7521-2006-CC62-AA32F4BA5382}"/>
                </a:ext>
              </a:extLst>
            </p:cNvPr>
            <p:cNvSpPr txBox="1"/>
            <p:nvPr/>
          </p:nvSpPr>
          <p:spPr>
            <a:xfrm>
              <a:off x="3204475" y="3560388"/>
              <a:ext cx="5752023" cy="135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5. </a:t>
              </a:r>
              <a:r>
                <a:rPr lang="th-TH" sz="4400" b="1" dirty="0">
                  <a:solidFill>
                    <a:srgbClr val="000000"/>
                  </a:solidFill>
                  <a:latin typeface="TH Sarabun New" panose="020B0500040200020003" pitchFamily="34" charset="-34"/>
                  <a:ea typeface="Open Sans"/>
                  <a:cs typeface="TH Sarabun New" panose="020B0500040200020003" pitchFamily="34" charset="-34"/>
                  <a:sym typeface="Open Sans"/>
                </a:rPr>
                <a:t>นำเสนอสินค้าให้สอดคล้องกับความต้องการของลูกค้า</a:t>
              </a:r>
              <a:endParaRPr lang="en-US" sz="4400" b="1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969">
            <a:off x="-3285742" y="-4142964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1" y="0"/>
                </a:lnTo>
                <a:lnTo>
                  <a:pt x="5775961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18779" y="9141402"/>
            <a:ext cx="18725559" cy="1298729"/>
            <a:chOff x="0" y="0"/>
            <a:chExt cx="4931834" cy="342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1834" cy="342052"/>
            </a:xfrm>
            <a:custGeom>
              <a:avLst/>
              <a:gdLst/>
              <a:ahLst/>
              <a:cxnLst/>
              <a:rect l="l" t="t" r="r" b="b"/>
              <a:pathLst>
                <a:path w="4931834" h="342052">
                  <a:moveTo>
                    <a:pt x="0" y="0"/>
                  </a:moveTo>
                  <a:lnTo>
                    <a:pt x="4931834" y="0"/>
                  </a:lnTo>
                  <a:lnTo>
                    <a:pt x="4931834" y="342052"/>
                  </a:lnTo>
                  <a:lnTo>
                    <a:pt x="0" y="342052"/>
                  </a:ln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1834" cy="380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868079" y="1028700"/>
            <a:ext cx="3694439" cy="2022892"/>
          </a:xfrm>
          <a:custGeom>
            <a:avLst/>
            <a:gdLst/>
            <a:ahLst/>
            <a:cxnLst/>
            <a:rect l="l" t="t" r="r" b="b"/>
            <a:pathLst>
              <a:path w="3694439" h="2022892">
                <a:moveTo>
                  <a:pt x="0" y="0"/>
                </a:moveTo>
                <a:lnTo>
                  <a:pt x="3694439" y="0"/>
                </a:lnTo>
                <a:lnTo>
                  <a:pt x="3694439" y="2022892"/>
                </a:lnTo>
                <a:lnTo>
                  <a:pt x="0" y="202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flipV="1">
            <a:off x="1447800" y="2519986"/>
            <a:ext cx="76200" cy="5404813"/>
          </a:xfrm>
          <a:prstGeom prst="line">
            <a:avLst/>
          </a:prstGeom>
          <a:ln w="12382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67E2C2-FEEF-72E4-DB9D-945BC983FD4B}"/>
              </a:ext>
            </a:extLst>
          </p:cNvPr>
          <p:cNvGrpSpPr/>
          <p:nvPr/>
        </p:nvGrpSpPr>
        <p:grpSpPr>
          <a:xfrm>
            <a:off x="2438400" y="2362200"/>
            <a:ext cx="8534400" cy="5562600"/>
            <a:chOff x="1371600" y="2476500"/>
            <a:chExt cx="8534400" cy="55626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25FE0FE-5C3D-38D4-D296-157D9565CAC9}"/>
                </a:ext>
              </a:extLst>
            </p:cNvPr>
            <p:cNvSpPr/>
            <p:nvPr/>
          </p:nvSpPr>
          <p:spPr>
            <a:xfrm>
              <a:off x="1371600" y="2476500"/>
              <a:ext cx="8534400" cy="5562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C8056A-3690-301B-CE09-6CFE1329DFBD}"/>
                </a:ext>
              </a:extLst>
            </p:cNvPr>
            <p:cNvSpPr txBox="1"/>
            <p:nvPr/>
          </p:nvSpPr>
          <p:spPr>
            <a:xfrm>
              <a:off x="2057400" y="2930574"/>
              <a:ext cx="685800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พนักงานขายต้องศึกษารายละเอียดของสินค้าที่นําไปเสนอขายให้มากที่สุด ได้แก่ ชนิดของสินค้า รุ่นของสินค้า คุณสมบัติ คุณประโยชน์ จุดเด่น สาเหตุหนึ่งที่พนักงานขายไม่สามารถขายสินค้าได้คือไม่มีความรู้เกี่ยวกับสินค้าหรือเกี่ยวกับสิ่งที่เสนอข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469578E-AC5F-F939-FF4B-AA68890C6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323" y="3196253"/>
            <a:ext cx="6457950" cy="430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8827218-0027-4786-F117-8FC716BBC7B1}"/>
              </a:ext>
            </a:extLst>
          </p:cNvPr>
          <p:cNvGrpSpPr/>
          <p:nvPr/>
        </p:nvGrpSpPr>
        <p:grpSpPr>
          <a:xfrm>
            <a:off x="2045877" y="547317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25F2304-F306-C148-00E4-B6F46DC96C1F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9B72E491-5EAE-1157-AAE8-2047531D5734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1.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การศึกษาสินค้าที่เสนอขาย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209110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2383300" y="33526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0" y="0"/>
                </a:moveTo>
                <a:lnTo>
                  <a:pt x="4956963" y="0"/>
                </a:lnTo>
                <a:lnTo>
                  <a:pt x="4956963" y="3028254"/>
                </a:lnTo>
                <a:lnTo>
                  <a:pt x="0" y="3028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AutoShape 15"/>
          <p:cNvSpPr/>
          <p:nvPr/>
        </p:nvSpPr>
        <p:spPr>
          <a:xfrm flipH="1" flipV="1">
            <a:off x="792083" y="2091072"/>
            <a:ext cx="39041" cy="7581899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C64368-38D9-BD08-FC71-EE94F9EFC455}"/>
              </a:ext>
            </a:extLst>
          </p:cNvPr>
          <p:cNvGrpSpPr/>
          <p:nvPr/>
        </p:nvGrpSpPr>
        <p:grpSpPr>
          <a:xfrm>
            <a:off x="1567828" y="2091071"/>
            <a:ext cx="8534400" cy="7581900"/>
            <a:chOff x="1371600" y="2476500"/>
            <a:chExt cx="8534400" cy="75819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661A1E0-A3F9-FED7-A76D-F708E3DCCACC}"/>
                </a:ext>
              </a:extLst>
            </p:cNvPr>
            <p:cNvSpPr/>
            <p:nvPr/>
          </p:nvSpPr>
          <p:spPr>
            <a:xfrm>
              <a:off x="1371600" y="2476500"/>
              <a:ext cx="8534400" cy="7581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F33B23-3DBF-9D22-6B84-B34CDDEA0409}"/>
                </a:ext>
              </a:extLst>
            </p:cNvPr>
            <p:cNvSpPr txBox="1"/>
            <p:nvPr/>
          </p:nvSpPr>
          <p:spPr>
            <a:xfrm>
              <a:off x="2057399" y="2930574"/>
              <a:ext cx="7054295" cy="686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solidFill>
                    <a:srgbClr val="C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ลูกคา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จํานวน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มากมีความฉลาดในการซื้อ กอนการซื้อสินคามักมีการแสวงหาขอม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ูล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เพื่อนํามาประเมินและเลือกสินคาที่เหมาะสมที่สุด ปจจุบันมีการแขงขันทางการตลาดสูง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ขาย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แต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ละรายพยายามติดตอลูกคาเพื่อการเสนอขายเชนเดียวกัน กอนการเขียนคําพูดขาย พนักงานขายจึงตองมีความรูเกี่ยวกับคูแข่ง เพื่อเตรียมใหพรอมหากลูกคาพูดถึงคู่แข่ง พนักงานขายจะสามารถตอบ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โดย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นการกล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าวร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จนผิดจรรยาบรรณนักขาย 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1A5B474-D764-882F-B853-A9048CE08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14" y="3333069"/>
            <a:ext cx="7346077" cy="4902708"/>
          </a:xfrm>
          <a:prstGeom prst="flowChartConnector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ADE187-43A5-6BEF-2AD0-F5A88CEC2E8C}"/>
              </a:ext>
            </a:extLst>
          </p:cNvPr>
          <p:cNvGrpSpPr/>
          <p:nvPr/>
        </p:nvGrpSpPr>
        <p:grpSpPr>
          <a:xfrm>
            <a:off x="1371600" y="618458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5A14953-6126-163F-DE4F-BBA19CA66E1D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62DEF282-A942-B81E-EA99-DF86AA2C0592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2.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ศึกษาเกี่ยวกับคู่แข่ง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1661">
            <a:off x="14402041" y="-1042983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0" y="0"/>
                </a:moveTo>
                <a:lnTo>
                  <a:pt x="9779417" y="0"/>
                </a:lnTo>
                <a:lnTo>
                  <a:pt x="9779417" y="11204701"/>
                </a:lnTo>
                <a:lnTo>
                  <a:pt x="0" y="1120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1661" flipH="1" flipV="1">
            <a:off x="4804997" y="97197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9779417" y="11204700"/>
                </a:moveTo>
                <a:lnTo>
                  <a:pt x="0" y="11204700"/>
                </a:lnTo>
                <a:lnTo>
                  <a:pt x="0" y="0"/>
                </a:lnTo>
                <a:lnTo>
                  <a:pt x="9779417" y="0"/>
                </a:lnTo>
                <a:lnTo>
                  <a:pt x="9779417" y="112047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34662" y="-83854"/>
            <a:ext cx="5968005" cy="3267784"/>
          </a:xfrm>
          <a:custGeom>
            <a:avLst/>
            <a:gdLst/>
            <a:ahLst/>
            <a:cxnLst/>
            <a:rect l="l" t="t" r="r" b="b"/>
            <a:pathLst>
              <a:path w="5968005" h="3267784">
                <a:moveTo>
                  <a:pt x="5968005" y="0"/>
                </a:moveTo>
                <a:lnTo>
                  <a:pt x="0" y="0"/>
                </a:lnTo>
                <a:lnTo>
                  <a:pt x="0" y="3267783"/>
                </a:lnTo>
                <a:lnTo>
                  <a:pt x="5968005" y="3267783"/>
                </a:lnTo>
                <a:lnTo>
                  <a:pt x="5968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627412-97B3-BBCD-1535-D4B86A8704DF}"/>
              </a:ext>
            </a:extLst>
          </p:cNvPr>
          <p:cNvGrpSpPr/>
          <p:nvPr/>
        </p:nvGrpSpPr>
        <p:grpSpPr>
          <a:xfrm>
            <a:off x="914400" y="2159169"/>
            <a:ext cx="8534400" cy="5194132"/>
            <a:chOff x="1371600" y="2476500"/>
            <a:chExt cx="8534400" cy="519413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9286759-C9D4-371B-C953-6AB172941C74}"/>
                </a:ext>
              </a:extLst>
            </p:cNvPr>
            <p:cNvSpPr/>
            <p:nvPr/>
          </p:nvSpPr>
          <p:spPr>
            <a:xfrm>
              <a:off x="1371600" y="2476500"/>
              <a:ext cx="8534400" cy="51941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CD3AF5-681A-4A92-540F-B0BD96AB5FAD}"/>
                </a:ext>
              </a:extLst>
            </p:cNvPr>
            <p:cNvSpPr txBox="1"/>
            <p:nvPr/>
          </p:nvSpPr>
          <p:spPr>
            <a:xfrm>
              <a:off x="2209800" y="3307140"/>
              <a:ext cx="685800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การสร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บรรยากาศที่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นกันเอง เปรียบเสมือนเพื่อนสนิท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ทํา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ใหการเจรจาตกลงง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ขึ้น เงื่อนไขของลูกคาจะน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ลง ดังนั้นพนักงานขาย จึงควรนําความรู้สึกหรือความคิดเหล่านี้มาประยุกต์ใช้ในงานขาย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B27285-E057-7B26-9EF9-D5839A6644B7}"/>
              </a:ext>
            </a:extLst>
          </p:cNvPr>
          <p:cNvGrpSpPr/>
          <p:nvPr/>
        </p:nvGrpSpPr>
        <p:grpSpPr>
          <a:xfrm>
            <a:off x="10444967" y="1500466"/>
            <a:ext cx="8030044" cy="1066800"/>
            <a:chOff x="9954490" y="2400300"/>
            <a:chExt cx="8030044" cy="1066800"/>
          </a:xfrm>
        </p:grpSpPr>
        <p:sp>
          <p:nvSpPr>
            <p:cNvPr id="27" name="Flowchart: Terminator 26">
              <a:extLst>
                <a:ext uri="{FF2B5EF4-FFF2-40B4-BE49-F238E27FC236}">
                  <a16:creationId xmlns:a16="http://schemas.microsoft.com/office/drawing/2014/main" id="{57F26E3E-152B-B863-9DD2-F89108FE527A}"/>
                </a:ext>
              </a:extLst>
            </p:cNvPr>
            <p:cNvSpPr/>
            <p:nvPr/>
          </p:nvSpPr>
          <p:spPr>
            <a:xfrm>
              <a:off x="9954490" y="2400300"/>
              <a:ext cx="8030044" cy="1066800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78994F-33E2-1897-67ED-66989EC22CB8}"/>
                </a:ext>
              </a:extLst>
            </p:cNvPr>
            <p:cNvSpPr txBox="1"/>
            <p:nvPr/>
          </p:nvSpPr>
          <p:spPr>
            <a:xfrm>
              <a:off x="10612582" y="2579757"/>
              <a:ext cx="69014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การสร้างบรรยากาศที่ดีในการสนทนา </a:t>
              </a:r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มีดังนี้</a:t>
              </a:r>
              <a:endPara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9" name="Callout: Bent Line with Accent Bar 28">
            <a:extLst>
              <a:ext uri="{FF2B5EF4-FFF2-40B4-BE49-F238E27FC236}">
                <a16:creationId xmlns:a16="http://schemas.microsoft.com/office/drawing/2014/main" id="{7A5B9F11-F643-72F8-DD6C-F426F2836822}"/>
              </a:ext>
            </a:extLst>
          </p:cNvPr>
          <p:cNvSpPr/>
          <p:nvPr/>
        </p:nvSpPr>
        <p:spPr>
          <a:xfrm>
            <a:off x="12344400" y="2933700"/>
            <a:ext cx="4267200" cy="838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525"/>
              <a:gd name="adj6" fmla="val -167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บุคลิกภาพภายนอก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Callout: Bent Line with Accent Bar 29">
            <a:extLst>
              <a:ext uri="{FF2B5EF4-FFF2-40B4-BE49-F238E27FC236}">
                <a16:creationId xmlns:a16="http://schemas.microsoft.com/office/drawing/2014/main" id="{B57F26FF-1315-D817-1EA2-63FA2EBF6E55}"/>
              </a:ext>
            </a:extLst>
          </p:cNvPr>
          <p:cNvSpPr/>
          <p:nvPr/>
        </p:nvSpPr>
        <p:spPr>
          <a:xfrm>
            <a:off x="12344400" y="4138334"/>
            <a:ext cx="4267200" cy="838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8327"/>
              <a:gd name="adj6" fmla="val -164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2.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ท่าทีเป็นมิตร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Callout: Bent Line with Accent Bar 30">
            <a:extLst>
              <a:ext uri="{FF2B5EF4-FFF2-40B4-BE49-F238E27FC236}">
                <a16:creationId xmlns:a16="http://schemas.microsoft.com/office/drawing/2014/main" id="{A71AD9FB-0B13-8EA8-C2C0-F71946FFC61D}"/>
              </a:ext>
            </a:extLst>
          </p:cNvPr>
          <p:cNvSpPr/>
          <p:nvPr/>
        </p:nvSpPr>
        <p:spPr>
          <a:xfrm>
            <a:off x="12344400" y="5342968"/>
            <a:ext cx="4267200" cy="838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7170"/>
              <a:gd name="adj6" fmla="val -167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3.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ใช้ภาษาที่ดี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Callout: Bent Line with Accent Bar 31">
            <a:extLst>
              <a:ext uri="{FF2B5EF4-FFF2-40B4-BE49-F238E27FC236}">
                <a16:creationId xmlns:a16="http://schemas.microsoft.com/office/drawing/2014/main" id="{90524854-58AB-A14F-3350-5E357686C3E6}"/>
              </a:ext>
            </a:extLst>
          </p:cNvPr>
          <p:cNvSpPr/>
          <p:nvPr/>
        </p:nvSpPr>
        <p:spPr>
          <a:xfrm>
            <a:off x="12361409" y="6515101"/>
            <a:ext cx="4267200" cy="838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66013"/>
              <a:gd name="adj6" fmla="val -171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4.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สนทนาเรื่องที่น่าสนใจ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Callout: Bent Line with Accent Bar 32">
            <a:extLst>
              <a:ext uri="{FF2B5EF4-FFF2-40B4-BE49-F238E27FC236}">
                <a16:creationId xmlns:a16="http://schemas.microsoft.com/office/drawing/2014/main" id="{3EDE6C83-DE6A-AA5E-289B-09107D84A592}"/>
              </a:ext>
            </a:extLst>
          </p:cNvPr>
          <p:cNvSpPr/>
          <p:nvPr/>
        </p:nvSpPr>
        <p:spPr>
          <a:xfrm>
            <a:off x="12391221" y="7687234"/>
            <a:ext cx="4237388" cy="838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6509"/>
              <a:gd name="adj6" fmla="val -174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5.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เป็นนักฟังที่ดี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Callout: Bent Line with Accent Bar 33">
            <a:extLst>
              <a:ext uri="{FF2B5EF4-FFF2-40B4-BE49-F238E27FC236}">
                <a16:creationId xmlns:a16="http://schemas.microsoft.com/office/drawing/2014/main" id="{EC7B0770-235D-F3F0-FB02-2AFC447DB747}"/>
              </a:ext>
            </a:extLst>
          </p:cNvPr>
          <p:cNvSpPr/>
          <p:nvPr/>
        </p:nvSpPr>
        <p:spPr>
          <a:xfrm>
            <a:off x="12391221" y="8891867"/>
            <a:ext cx="4267200" cy="123713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11666"/>
              <a:gd name="adj6" fmla="val -180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6.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สร้างบรรยากาศให้มีอารมณ์ขัน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4A3225-5E90-BC8D-34AF-56DC38753D7D}"/>
              </a:ext>
            </a:extLst>
          </p:cNvPr>
          <p:cNvGrpSpPr/>
          <p:nvPr/>
        </p:nvGrpSpPr>
        <p:grpSpPr>
          <a:xfrm>
            <a:off x="847923" y="52517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B3FAFDD5-8FE5-0762-8799-D7C65158AAF2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ADC23786-8578-4113-41A5-2EC27AE1D73C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3.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สร้างบรรยากาศในการทำงาน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76196" y="-2857500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7"/>
                </a:lnTo>
                <a:lnTo>
                  <a:pt x="0" y="1107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24330">
            <a:off x="-3604068" y="3205513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20" y="0"/>
                </a:lnTo>
                <a:lnTo>
                  <a:pt x="8058320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-1342870" y="616111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-3408979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4" y="0"/>
                </a:lnTo>
                <a:lnTo>
                  <a:pt x="4115374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93BE50-277C-AAFE-026C-CB2DA867C336}"/>
              </a:ext>
            </a:extLst>
          </p:cNvPr>
          <p:cNvGrpSpPr/>
          <p:nvPr/>
        </p:nvGrpSpPr>
        <p:grpSpPr>
          <a:xfrm>
            <a:off x="937001" y="2857500"/>
            <a:ext cx="8534400" cy="5194132"/>
            <a:chOff x="1371600" y="2476500"/>
            <a:chExt cx="8534400" cy="519413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3F151AC-76A5-025B-EB16-82A100915750}"/>
                </a:ext>
              </a:extLst>
            </p:cNvPr>
            <p:cNvSpPr/>
            <p:nvPr/>
          </p:nvSpPr>
          <p:spPr>
            <a:xfrm>
              <a:off x="1371600" y="2476500"/>
              <a:ext cx="8534400" cy="51941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D01FBA-9EB4-681E-CF79-8B52DD130F90}"/>
                </a:ext>
              </a:extLst>
            </p:cNvPr>
            <p:cNvSpPr txBox="1"/>
            <p:nvPr/>
          </p:nvSpPr>
          <p:spPr>
            <a:xfrm>
              <a:off x="2209800" y="2891376"/>
              <a:ext cx="685800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การเสนอขายสินคาโดยที่พนักงานขาย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ทราบวาลูกค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าต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องการอะไร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นการเสนอขาย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ไรทิศทางกอนเริ่มเสนอขาย พนักงานขายจึงควรหาทิศทางเพื่อความ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สําเร็จ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ของการขายเสียกอน หาก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ทราบแนวทาง ควรใหความ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สําคัญ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ดังนี้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Callout: Bent Line with Accent Bar 23">
            <a:extLst>
              <a:ext uri="{FF2B5EF4-FFF2-40B4-BE49-F238E27FC236}">
                <a16:creationId xmlns:a16="http://schemas.microsoft.com/office/drawing/2014/main" id="{C1C43AAF-5D8C-B1E8-4549-AE250BBAE1CE}"/>
              </a:ext>
            </a:extLst>
          </p:cNvPr>
          <p:cNvSpPr/>
          <p:nvPr/>
        </p:nvSpPr>
        <p:spPr>
          <a:xfrm>
            <a:off x="11826499" y="2613032"/>
            <a:ext cx="5029200" cy="914400"/>
          </a:xfrm>
          <a:prstGeom prst="accentCallout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คุณภาพของสินค้า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Callout: Bent Line with Accent Bar 24">
            <a:extLst>
              <a:ext uri="{FF2B5EF4-FFF2-40B4-BE49-F238E27FC236}">
                <a16:creationId xmlns:a16="http://schemas.microsoft.com/office/drawing/2014/main" id="{25A36D21-3CAB-B84F-2075-B8645DB62DA0}"/>
              </a:ext>
            </a:extLst>
          </p:cNvPr>
          <p:cNvSpPr/>
          <p:nvPr/>
        </p:nvSpPr>
        <p:spPr>
          <a:xfrm>
            <a:off x="11826499" y="3981185"/>
            <a:ext cx="5029200" cy="914400"/>
          </a:xfrm>
          <a:prstGeom prst="accentCallout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คุณประโยชน์ของสินค้า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Callout: Bent Line with Accent Bar 25">
            <a:extLst>
              <a:ext uri="{FF2B5EF4-FFF2-40B4-BE49-F238E27FC236}">
                <a16:creationId xmlns:a16="http://schemas.microsoft.com/office/drawing/2014/main" id="{6CA3E23F-F317-37C5-38E5-18F8A713B034}"/>
              </a:ext>
            </a:extLst>
          </p:cNvPr>
          <p:cNvSpPr/>
          <p:nvPr/>
        </p:nvSpPr>
        <p:spPr>
          <a:xfrm>
            <a:off x="11826499" y="5227659"/>
            <a:ext cx="5029200" cy="9144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136"/>
              <a:gd name="adj6" fmla="val -4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3.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รูปลักษณ์ของสินค้า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Callout: Bent Line with Accent Bar 26">
            <a:extLst>
              <a:ext uri="{FF2B5EF4-FFF2-40B4-BE49-F238E27FC236}">
                <a16:creationId xmlns:a16="http://schemas.microsoft.com/office/drawing/2014/main" id="{2C926C0D-1371-572F-ABCC-F48E1A236456}"/>
              </a:ext>
            </a:extLst>
          </p:cNvPr>
          <p:cNvSpPr/>
          <p:nvPr/>
        </p:nvSpPr>
        <p:spPr>
          <a:xfrm>
            <a:off x="11826499" y="6548416"/>
            <a:ext cx="5029200" cy="9144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773"/>
              <a:gd name="adj6" fmla="val -4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4.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ราคาของสินค้า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Callout: Bent Line with Accent Bar 27">
            <a:extLst>
              <a:ext uri="{FF2B5EF4-FFF2-40B4-BE49-F238E27FC236}">
                <a16:creationId xmlns:a16="http://schemas.microsoft.com/office/drawing/2014/main" id="{A5644C0A-A5A6-525E-D945-984E1A63FB62}"/>
              </a:ext>
            </a:extLst>
          </p:cNvPr>
          <p:cNvSpPr/>
          <p:nvPr/>
        </p:nvSpPr>
        <p:spPr>
          <a:xfrm>
            <a:off x="11854208" y="7908932"/>
            <a:ext cx="5029200" cy="9144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348"/>
              <a:gd name="adj6" fmla="val -510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5.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พนักงานขาย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1B0A89-9AE8-3BE6-78BC-D6DB376CD400}"/>
              </a:ext>
            </a:extLst>
          </p:cNvPr>
          <p:cNvGrpSpPr/>
          <p:nvPr/>
        </p:nvGrpSpPr>
        <p:grpSpPr>
          <a:xfrm>
            <a:off x="969658" y="1106237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11827DD-ED43-0DA8-F1F5-EFAECA0DEB9E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41B0F827-39BE-645A-3177-E7E5675C694E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4.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ศึกษาแนวทางการเลือกซื้อ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154524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3896795" y="17805"/>
            <a:ext cx="4215308" cy="2575170"/>
          </a:xfrm>
          <a:custGeom>
            <a:avLst/>
            <a:gdLst/>
            <a:ahLst/>
            <a:cxnLst/>
            <a:rect l="l" t="t" r="r" b="b"/>
            <a:pathLst>
              <a:path w="4215308" h="2575170">
                <a:moveTo>
                  <a:pt x="0" y="0"/>
                </a:moveTo>
                <a:lnTo>
                  <a:pt x="4215307" y="0"/>
                </a:lnTo>
                <a:lnTo>
                  <a:pt x="4215307" y="2575170"/>
                </a:lnTo>
                <a:lnTo>
                  <a:pt x="0" y="2575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H="1" flipV="1">
            <a:off x="1447800" y="2016022"/>
            <a:ext cx="0" cy="5746766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55A2A6-CC7E-8680-3D9B-5D3DB4C9FA2E}"/>
              </a:ext>
            </a:extLst>
          </p:cNvPr>
          <p:cNvGrpSpPr/>
          <p:nvPr/>
        </p:nvGrpSpPr>
        <p:grpSpPr>
          <a:xfrm>
            <a:off x="2589042" y="1998382"/>
            <a:ext cx="8534400" cy="5764407"/>
            <a:chOff x="1371600" y="2476500"/>
            <a:chExt cx="8534400" cy="576440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6301339-6B5E-2B4B-366E-43F7F2DE1882}"/>
                </a:ext>
              </a:extLst>
            </p:cNvPr>
            <p:cNvSpPr/>
            <p:nvPr/>
          </p:nvSpPr>
          <p:spPr>
            <a:xfrm>
              <a:off x="1371600" y="2476500"/>
              <a:ext cx="8534400" cy="5509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AD6891-54E7-5210-608A-5848F6005B42}"/>
                </a:ext>
              </a:extLst>
            </p:cNvPr>
            <p:cNvSpPr txBox="1"/>
            <p:nvPr/>
          </p:nvSpPr>
          <p:spPr>
            <a:xfrm>
              <a:off x="2209800" y="2731707"/>
              <a:ext cx="6858000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ลูกคามักตัดสินใจซื้อสินคาที่ตรงกับความตองการ หรือสินคาที่สามารถแกปญหาที่กําลังประสบ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ู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 การลดราคาสินคา การแถมมิช่วยใหสินคาขาย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 หากลูกคา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มีความต้องการ พนักงานขายจึงควรศึกษาถึงความต้องการของลูกค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าเ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สียกอน เพื่อการนําเสนอ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ถูกตอง</a:t>
              </a:r>
            </a:p>
            <a:p>
              <a:pPr algn="thaiDist"/>
              <a:endParaRPr lang="en-US" sz="44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ADA711-D0F7-5109-34C4-8130A286B4B7}"/>
              </a:ext>
            </a:extLst>
          </p:cNvPr>
          <p:cNvGrpSpPr/>
          <p:nvPr/>
        </p:nvGrpSpPr>
        <p:grpSpPr>
          <a:xfrm>
            <a:off x="11336284" y="1891323"/>
            <a:ext cx="7858720" cy="5519682"/>
            <a:chOff x="10952883" y="2474049"/>
            <a:chExt cx="7858720" cy="5519682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A2DCB37-EBA0-D567-F101-D08AEB5BC846}"/>
                </a:ext>
              </a:extLst>
            </p:cNvPr>
            <p:cNvSpPr/>
            <p:nvPr/>
          </p:nvSpPr>
          <p:spPr>
            <a:xfrm>
              <a:off x="12182203" y="2474049"/>
              <a:ext cx="6629400" cy="533890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F34B3EF-9FF8-44B2-50BA-152D83360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883" y="3112891"/>
              <a:ext cx="7321261" cy="4880840"/>
            </a:xfrm>
            <a:prstGeom prst="hexagon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144AB9-45C1-E115-B236-49DD293610F0}"/>
              </a:ext>
            </a:extLst>
          </p:cNvPr>
          <p:cNvGrpSpPr/>
          <p:nvPr/>
        </p:nvGrpSpPr>
        <p:grpSpPr>
          <a:xfrm>
            <a:off x="1143000" y="618548"/>
            <a:ext cx="13031397" cy="956254"/>
            <a:chOff x="3288463" y="2095373"/>
            <a:chExt cx="13031397" cy="956254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E40D992-43FF-6729-6A02-B23C790D657F}"/>
                </a:ext>
              </a:extLst>
            </p:cNvPr>
            <p:cNvSpPr/>
            <p:nvPr/>
          </p:nvSpPr>
          <p:spPr>
            <a:xfrm>
              <a:off x="3288463" y="2095373"/>
              <a:ext cx="13031397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4400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C3254F-E172-BE33-9866-A7C8393AEE2F}"/>
                </a:ext>
              </a:extLst>
            </p:cNvPr>
            <p:cNvSpPr txBox="1"/>
            <p:nvPr/>
          </p:nvSpPr>
          <p:spPr>
            <a:xfrm>
              <a:off x="3484145" y="2322004"/>
              <a:ext cx="12734701" cy="7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5.</a:t>
              </a:r>
              <a:r>
                <a:rPr lang="th-TH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 นำเสนอสินค้าให้สอดคล้องกับความต้องการของลูกค้า</a:t>
              </a:r>
              <a:endParaRPr lang="en-US" sz="4316" b="1" dirty="0">
                <a:solidFill>
                  <a:srgbClr val="FFFFFF"/>
                </a:solidFill>
                <a:latin typeface="Opun Bold"/>
                <a:cs typeface="Op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269</Words>
  <Application>Microsoft Office PowerPoint</Application>
  <PresentationFormat>Custom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Opun Bold</vt:lpstr>
      <vt:lpstr>TH Sarabun New</vt:lpstr>
      <vt:lpstr>FreesiaUPC</vt:lpstr>
      <vt:lpstr>Arial</vt:lpstr>
      <vt:lpstr>Calibri</vt:lpstr>
      <vt:lpstr>ARMPathead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AimphanDirector</cp:lastModifiedBy>
  <cp:revision>7</cp:revision>
  <dcterms:created xsi:type="dcterms:W3CDTF">2006-08-16T00:00:00Z</dcterms:created>
  <dcterms:modified xsi:type="dcterms:W3CDTF">2024-09-10T06:53:37Z</dcterms:modified>
  <dc:identifier>DAGPT5vi7tU</dc:identifier>
</cp:coreProperties>
</file>