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</p:sldIdLst>
  <p:sldSz cx="18288000" cy="10287000"/>
  <p:notesSz cx="6858000" cy="9144000"/>
  <p:embeddedFontLst>
    <p:embeddedFont>
      <p:font typeface="2005_iannnnnMTV" panose="020B0604020202020204" charset="0"/>
      <p:regular r:id="rId14"/>
    </p:embeddedFont>
    <p:embeddedFont>
      <p:font typeface="ARMPathead" panose="020B0604020202020204" charset="-3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lleniaUPC" panose="02020603050405020304" pitchFamily="18" charset="-34"/>
      <p:regular r:id="rId20"/>
      <p:bold r:id="rId21"/>
      <p:italic r:id="rId22"/>
      <p:boldItalic r:id="rId23"/>
    </p:embeddedFont>
    <p:embeddedFont>
      <p:font typeface="Opun Bold" panose="020B0604020202020204" charset="-34"/>
      <p:regular r:id="rId24"/>
    </p:embeddedFont>
    <p:embeddedFont>
      <p:font typeface="TH Sarabun New" panose="020B0500040200020003" pitchFamily="34" charset="-34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1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28F8E-E919-F988-516C-6A42B1336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7569476" y="-11826256"/>
            <a:ext cx="21437048" cy="22441910"/>
            <a:chOff x="0" y="-38100"/>
            <a:chExt cx="812800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75000">
                  <a:schemeClr val="accent5"/>
                </a:gs>
                <a:gs pos="0">
                  <a:schemeClr val="accent5"/>
                </a:gs>
                <a:gs pos="100000">
                  <a:srgbClr val="433E36">
                    <a:alpha val="8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4284" y="6013487"/>
            <a:ext cx="19148218" cy="4764034"/>
            <a:chOff x="0" y="-114300"/>
            <a:chExt cx="5043152" cy="1102817"/>
          </a:xfrm>
        </p:grpSpPr>
        <p:sp>
          <p:nvSpPr>
            <p:cNvPr id="6" name="Freeform 6"/>
            <p:cNvSpPr/>
            <p:nvPr/>
          </p:nvSpPr>
          <p:spPr>
            <a:xfrm>
              <a:off x="12646" y="-28943"/>
              <a:ext cx="5030506" cy="988517"/>
            </a:xfrm>
            <a:custGeom>
              <a:avLst/>
              <a:gdLst/>
              <a:ahLst/>
              <a:cxnLst/>
              <a:rect l="l" t="t" r="r" b="b"/>
              <a:pathLst>
                <a:path w="5030506" h="988517">
                  <a:moveTo>
                    <a:pt x="0" y="0"/>
                  </a:moveTo>
                  <a:lnTo>
                    <a:pt x="5030506" y="0"/>
                  </a:lnTo>
                  <a:lnTo>
                    <a:pt x="5030506" y="988517"/>
                  </a:lnTo>
                  <a:lnTo>
                    <a:pt x="0" y="9885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14300"/>
              <a:ext cx="5030506" cy="1102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315589" y="-285695"/>
            <a:ext cx="9619863" cy="9619863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4873399" y="-4910904"/>
            <a:ext cx="7869583" cy="786958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7F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 dirty="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781282" y="-4003021"/>
            <a:ext cx="6053817" cy="605381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433E35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1821" y="1111586"/>
            <a:ext cx="9087378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หน่วย</a:t>
            </a:r>
          </a:p>
          <a:p>
            <a:pPr algn="l"/>
            <a:r>
              <a:rPr lang="th-TH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การเรียนรู้ที่ </a:t>
            </a:r>
            <a:r>
              <a:rPr lang="en-US" sz="16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Karnchang Bold"/>
              </a:rPr>
              <a:t>7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52548" y="6918840"/>
            <a:ext cx="12220452" cy="1467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02"/>
              </a:lnSpc>
            </a:pPr>
            <a:r>
              <a:rPr lang="th-TH" sz="13000" b="1" dirty="0">
                <a:solidFill>
                  <a:schemeClr val="tx2"/>
                </a:solidFill>
                <a:latin typeface="ARMPathead" panose="02000000000000000000" pitchFamily="2" charset="-34"/>
                <a:ea typeface="Karnchang Bold"/>
                <a:cs typeface="ARMPathead" panose="02000000000000000000" pitchFamily="2" charset="-34"/>
                <a:sym typeface="Opun Bold"/>
              </a:rPr>
              <a:t>เทคนิคการเสนอการขาย</a:t>
            </a: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4BA7931-26E0-429D-BE52-2D9918FB6D41}"/>
              </a:ext>
            </a:extLst>
          </p:cNvPr>
          <p:cNvSpPr/>
          <p:nvPr/>
        </p:nvSpPr>
        <p:spPr>
          <a:xfrm flipH="1">
            <a:off x="78782" y="705536"/>
            <a:ext cx="7231946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6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96105" flipH="1" flipV="1">
            <a:off x="-4389860" y="-4625673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192159">
            <a:off x="14103107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607988">
            <a:off x="-1460743" y="762113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6" y="0"/>
                </a:lnTo>
                <a:lnTo>
                  <a:pt x="6312386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DC7FA7-A038-63B5-F637-3C99FAEE6625}"/>
              </a:ext>
            </a:extLst>
          </p:cNvPr>
          <p:cNvGrpSpPr/>
          <p:nvPr/>
        </p:nvGrpSpPr>
        <p:grpSpPr>
          <a:xfrm>
            <a:off x="-1366646" y="264233"/>
            <a:ext cx="9614060" cy="1650781"/>
            <a:chOff x="-2290069" y="190500"/>
            <a:chExt cx="12449349" cy="1650781"/>
          </a:xfrm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77A3B91F-0421-A88A-5A66-852E5F059D92}"/>
                </a:ext>
              </a:extLst>
            </p:cNvPr>
            <p:cNvSpPr/>
            <p:nvPr/>
          </p:nvSpPr>
          <p:spPr>
            <a:xfrm>
              <a:off x="-2290069" y="190500"/>
              <a:ext cx="1244934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id="{E4C15EB1-19F8-E2A4-2619-13C111348039}"/>
                </a:ext>
              </a:extLst>
            </p:cNvPr>
            <p:cNvSpPr txBox="1"/>
            <p:nvPr/>
          </p:nvSpPr>
          <p:spPr>
            <a:xfrm>
              <a:off x="450249" y="451633"/>
              <a:ext cx="7847563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5.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ศิลปะการแสดง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624792-5D11-1A6D-3D4E-1CEEC9A6E355}"/>
              </a:ext>
            </a:extLst>
          </p:cNvPr>
          <p:cNvGrpSpPr/>
          <p:nvPr/>
        </p:nvGrpSpPr>
        <p:grpSpPr>
          <a:xfrm>
            <a:off x="1028700" y="3028489"/>
            <a:ext cx="7784979" cy="5761475"/>
            <a:chOff x="1028700" y="3028489"/>
            <a:chExt cx="7784979" cy="5761475"/>
          </a:xfrm>
        </p:grpSpPr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id="{A89FA4DD-6658-70BC-633F-12FFDF65A6DA}"/>
                </a:ext>
              </a:extLst>
            </p:cNvPr>
            <p:cNvGrpSpPr/>
            <p:nvPr/>
          </p:nvGrpSpPr>
          <p:grpSpPr>
            <a:xfrm>
              <a:off x="1028700" y="3028489"/>
              <a:ext cx="7784979" cy="5761475"/>
              <a:chOff x="0" y="-38100"/>
              <a:chExt cx="2050365" cy="1553915"/>
            </a:xfrm>
          </p:grpSpPr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ADF8ABAE-BA50-3BEE-293D-835E171EF4D3}"/>
                  </a:ext>
                </a:extLst>
              </p:cNvPr>
              <p:cNvSpPr/>
              <p:nvPr/>
            </p:nvSpPr>
            <p:spPr>
              <a:xfrm>
                <a:off x="0" y="0"/>
                <a:ext cx="2050365" cy="1515815"/>
              </a:xfrm>
              <a:custGeom>
                <a:avLst/>
                <a:gdLst/>
                <a:ahLst/>
                <a:cxnLst/>
                <a:rect l="l" t="t" r="r" b="b"/>
                <a:pathLst>
                  <a:path w="2050365" h="1477715">
                    <a:moveTo>
                      <a:pt x="50718" y="0"/>
                    </a:moveTo>
                    <a:lnTo>
                      <a:pt x="1999647" y="0"/>
                    </a:lnTo>
                    <a:cubicBezTo>
                      <a:pt x="2013098" y="0"/>
                      <a:pt x="2025998" y="5343"/>
                      <a:pt x="2035510" y="14855"/>
                    </a:cubicBezTo>
                    <a:cubicBezTo>
                      <a:pt x="2045021" y="24366"/>
                      <a:pt x="2050365" y="37267"/>
                      <a:pt x="2050365" y="50718"/>
                    </a:cubicBezTo>
                    <a:lnTo>
                      <a:pt x="2050365" y="1426997"/>
                    </a:lnTo>
                    <a:cubicBezTo>
                      <a:pt x="2050365" y="1440448"/>
                      <a:pt x="2045021" y="1453348"/>
                      <a:pt x="2035510" y="1462860"/>
                    </a:cubicBezTo>
                    <a:cubicBezTo>
                      <a:pt x="2025998" y="1472371"/>
                      <a:pt x="2013098" y="1477715"/>
                      <a:pt x="1999647" y="1477715"/>
                    </a:cubicBezTo>
                    <a:lnTo>
                      <a:pt x="50718" y="1477715"/>
                    </a:lnTo>
                    <a:cubicBezTo>
                      <a:pt x="37267" y="1477715"/>
                      <a:pt x="24366" y="1472371"/>
                      <a:pt x="14855" y="1462860"/>
                    </a:cubicBezTo>
                    <a:cubicBezTo>
                      <a:pt x="5343" y="1453348"/>
                      <a:pt x="0" y="1440448"/>
                      <a:pt x="0" y="1426997"/>
                    </a:cubicBezTo>
                    <a:lnTo>
                      <a:pt x="0" y="50718"/>
                    </a:lnTo>
                    <a:cubicBezTo>
                      <a:pt x="0" y="37267"/>
                      <a:pt x="5343" y="24366"/>
                      <a:pt x="14855" y="14855"/>
                    </a:cubicBezTo>
                    <a:cubicBezTo>
                      <a:pt x="24366" y="5343"/>
                      <a:pt x="37267" y="0"/>
                      <a:pt x="50718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675" cap="rnd">
                <a:solidFill>
                  <a:srgbClr val="2E6FB7"/>
                </a:solidFill>
                <a:prstDash val="solid"/>
                <a:round/>
              </a:ln>
            </p:spPr>
          </p: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197B2C51-84A4-38FF-A002-0C96A07EE9D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050365" cy="1515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382A8B60-EF56-0C76-97D7-C26508D71803}"/>
                </a:ext>
              </a:extLst>
            </p:cNvPr>
            <p:cNvSpPr txBox="1"/>
            <p:nvPr/>
          </p:nvSpPr>
          <p:spPr>
            <a:xfrm>
              <a:off x="1594965" y="3559149"/>
              <a:ext cx="6652449" cy="4739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th-TH" sz="4400" dirty="0">
                  <a:solidFill>
                    <a:srgbClr val="002060"/>
                  </a:solidFill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การเสนอขายของพนักงานเปรียบเสมือนการแสดง พนักงานขายจึงต้องมีการแสดงออกอย่างมีชีวิตชีวา กระฉับกระเฉง อารมณ์ดี ให้ลูกค้าเกิดความเข้าใจ และเชื่อมั่นว่าคุณประโยชน์ของสินค้าจะช่วยสนองความต้องการ หรือแก้ปัญหาให้แก่ลูกค้าได้</a:t>
              </a:r>
              <a:endParaRPr lang="en-US" sz="4400" b="1" dirty="0">
                <a:latin typeface="TH Sarabun New" panose="020B0500040200020003" pitchFamily="34" charset="-34"/>
                <a:ea typeface="Source Sans Pro"/>
                <a:cs typeface="TH Sarabun New" panose="020B0500040200020003" pitchFamily="34" charset="-34"/>
                <a:sym typeface="Source Sans Pro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3111759-7755-EC8C-5823-3178439448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87" y="3028489"/>
            <a:ext cx="7649440" cy="5103574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20299" flipH="1" flipV="1">
            <a:off x="-3627860" y="-13487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25543720" y="17044628"/>
                </a:moveTo>
                <a:lnTo>
                  <a:pt x="0" y="17044628"/>
                </a:lnTo>
                <a:lnTo>
                  <a:pt x="0" y="0"/>
                </a:lnTo>
                <a:lnTo>
                  <a:pt x="25543720" y="0"/>
                </a:lnTo>
                <a:lnTo>
                  <a:pt x="25543720" y="170446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56603">
            <a:off x="-1486555" y="7016777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489748" flipV="1">
            <a:off x="13499413" y="4902668"/>
            <a:ext cx="5394430" cy="3295507"/>
          </a:xfrm>
          <a:custGeom>
            <a:avLst/>
            <a:gdLst/>
            <a:ahLst/>
            <a:cxnLst/>
            <a:rect l="l" t="t" r="r" b="b"/>
            <a:pathLst>
              <a:path w="5394430" h="3295507">
                <a:moveTo>
                  <a:pt x="0" y="3295506"/>
                </a:moveTo>
                <a:lnTo>
                  <a:pt x="5394430" y="3295506"/>
                </a:lnTo>
                <a:lnTo>
                  <a:pt x="5394430" y="0"/>
                </a:lnTo>
                <a:lnTo>
                  <a:pt x="0" y="0"/>
                </a:lnTo>
                <a:lnTo>
                  <a:pt x="0" y="32955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B59EDA-C071-23F0-0AF1-E5DB4EC9E835}"/>
              </a:ext>
            </a:extLst>
          </p:cNvPr>
          <p:cNvGrpSpPr/>
          <p:nvPr/>
        </p:nvGrpSpPr>
        <p:grpSpPr>
          <a:xfrm>
            <a:off x="-1330360" y="266700"/>
            <a:ext cx="13522360" cy="1650781"/>
            <a:chOff x="-2290069" y="190500"/>
            <a:chExt cx="18090569" cy="1650781"/>
          </a:xfrm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66FC0D63-0CD9-8315-499F-E1D9AFDC9E7D}"/>
                </a:ext>
              </a:extLst>
            </p:cNvPr>
            <p:cNvSpPr/>
            <p:nvPr/>
          </p:nvSpPr>
          <p:spPr>
            <a:xfrm>
              <a:off x="-2290069" y="190500"/>
              <a:ext cx="1809056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10216BB9-1B8A-5673-9676-5CE2A357B292}"/>
                </a:ext>
              </a:extLst>
            </p:cNvPr>
            <p:cNvSpPr txBox="1"/>
            <p:nvPr/>
          </p:nvSpPr>
          <p:spPr>
            <a:xfrm>
              <a:off x="450249" y="451633"/>
              <a:ext cx="13515288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6.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เครื่องมือสนับสนุนการขาย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72E4FD-3E40-EEFD-0993-BAA18B662AC5}"/>
              </a:ext>
            </a:extLst>
          </p:cNvPr>
          <p:cNvSpPr txBox="1"/>
          <p:nvPr/>
        </p:nvSpPr>
        <p:spPr>
          <a:xfrm>
            <a:off x="2103068" y="2251291"/>
            <a:ext cx="147219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การรับรู้ของมนุษย์ด้วยประสาทสัมผัสทั้งห้า พบว่าการมองเห็นก่อให้เกิดการรับรู้ได้มากที่สุดถึงร้อยละ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82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รองลงมาคือการได้ยิน ร้อยละ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11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การได้กลิ่น ร้อยละ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การสัมผัส และรสชาติ ร้อยละ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ให้ลูกค้าได้มองเห็นทำให้ลูกค้ารับรู้ได้มากที่สุด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B63438-2A04-971E-8992-5949F52AA2E0}"/>
              </a:ext>
            </a:extLst>
          </p:cNvPr>
          <p:cNvGrpSpPr/>
          <p:nvPr/>
        </p:nvGrpSpPr>
        <p:grpSpPr>
          <a:xfrm>
            <a:off x="2135725" y="4541226"/>
            <a:ext cx="14437428" cy="4720500"/>
            <a:chOff x="2174168" y="4341990"/>
            <a:chExt cx="14437428" cy="472050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5FBCF4A-376E-AD68-BFF9-706B69EAFBCB}"/>
                </a:ext>
              </a:extLst>
            </p:cNvPr>
            <p:cNvGrpSpPr/>
            <p:nvPr/>
          </p:nvGrpSpPr>
          <p:grpSpPr>
            <a:xfrm>
              <a:off x="2174168" y="4609931"/>
              <a:ext cx="14437428" cy="4452559"/>
              <a:chOff x="1925286" y="6705477"/>
              <a:chExt cx="14437428" cy="4452559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6302D2F-AF00-FAED-4667-6DC15BD125EA}"/>
                  </a:ext>
                </a:extLst>
              </p:cNvPr>
              <p:cNvGrpSpPr/>
              <p:nvPr/>
            </p:nvGrpSpPr>
            <p:grpSpPr>
              <a:xfrm>
                <a:off x="1925286" y="6705477"/>
                <a:ext cx="14437428" cy="4452559"/>
                <a:chOff x="0" y="-38100"/>
                <a:chExt cx="3802450" cy="1172691"/>
              </a:xfrm>
            </p:grpSpPr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AAC737BA-481F-9CC9-C05B-00B95D1410D8}"/>
                    </a:ext>
                  </a:extLst>
                </p:cNvPr>
                <p:cNvSpPr/>
                <p:nvPr/>
              </p:nvSpPr>
              <p:spPr>
                <a:xfrm>
                  <a:off x="0" y="-38100"/>
                  <a:ext cx="3802450" cy="1172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2450" h="452379">
                      <a:moveTo>
                        <a:pt x="27348" y="0"/>
                      </a:moveTo>
                      <a:lnTo>
                        <a:pt x="3775102" y="0"/>
                      </a:lnTo>
                      <a:cubicBezTo>
                        <a:pt x="3790206" y="0"/>
                        <a:pt x="3802450" y="12244"/>
                        <a:pt x="3802450" y="27348"/>
                      </a:cubicBezTo>
                      <a:lnTo>
                        <a:pt x="3802450" y="425031"/>
                      </a:lnTo>
                      <a:cubicBezTo>
                        <a:pt x="3802450" y="440135"/>
                        <a:pt x="3790206" y="452379"/>
                        <a:pt x="3775102" y="452379"/>
                      </a:cubicBezTo>
                      <a:lnTo>
                        <a:pt x="27348" y="452379"/>
                      </a:lnTo>
                      <a:cubicBezTo>
                        <a:pt x="12244" y="452379"/>
                        <a:pt x="0" y="440135"/>
                        <a:pt x="0" y="425031"/>
                      </a:cubicBezTo>
                      <a:lnTo>
                        <a:pt x="0" y="27348"/>
                      </a:lnTo>
                      <a:cubicBezTo>
                        <a:pt x="0" y="12244"/>
                        <a:pt x="12244" y="0"/>
                        <a:pt x="27348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EFEFEF">
                        <a:alpha val="100000"/>
                      </a:srgbClr>
                    </a:gs>
                    <a:gs pos="100000">
                      <a:srgbClr val="FFFFFF">
                        <a:alpha val="100000"/>
                      </a:srgbClr>
                    </a:gs>
                  </a:gsLst>
                  <a:lin ang="2700000"/>
                </a:gradFill>
                <a:ln w="66675" cap="rnd">
                  <a:solidFill>
                    <a:srgbClr val="2E6FB7"/>
                  </a:solidFill>
                  <a:prstDash val="solid"/>
                  <a:round/>
                </a:ln>
              </p:spPr>
            </p:sp>
            <p:sp>
              <p:nvSpPr>
                <p:cNvPr id="22" name="TextBox 20">
                  <a:extLst>
                    <a:ext uri="{FF2B5EF4-FFF2-40B4-BE49-F238E27FC236}">
                      <a16:creationId xmlns:a16="http://schemas.microsoft.com/office/drawing/2014/main" id="{3AF2CC20-D46A-8D78-BE38-63E7D8252EC2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3802450" cy="49047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0" name="TextBox 21">
                <a:extLst>
                  <a:ext uri="{FF2B5EF4-FFF2-40B4-BE49-F238E27FC236}">
                    <a16:creationId xmlns:a16="http://schemas.microsoft.com/office/drawing/2014/main" id="{F08D7FDD-EAE6-F583-B70A-8D21F175F5EF}"/>
                  </a:ext>
                </a:extLst>
              </p:cNvPr>
              <p:cNvSpPr txBox="1"/>
              <p:nvPr/>
            </p:nvSpPr>
            <p:spPr>
              <a:xfrm>
                <a:off x="2294658" y="7636620"/>
                <a:ext cx="5307131" cy="32662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200"/>
                  </a:lnSpc>
                </a:pPr>
                <a:r>
                  <a:rPr lang="th-TH" sz="4400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1.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แผนภูมิและกราฟ</a:t>
                </a:r>
              </a:p>
              <a:p>
                <a:pPr>
                  <a:lnSpc>
                    <a:spcPts val="4200"/>
                  </a:lnSpc>
                </a:pP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2.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ภาพถ่ายและรูปภาพ</a:t>
                </a:r>
              </a:p>
              <a:p>
                <a:pPr>
                  <a:lnSpc>
                    <a:spcPts val="4200"/>
                  </a:lnSpc>
                </a:pP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3.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คู่มือการขาย</a:t>
                </a:r>
              </a:p>
              <a:p>
                <a:pPr>
                  <a:lnSpc>
                    <a:spcPts val="4200"/>
                  </a:lnSpc>
                </a:pP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4.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แบบจำลอง</a:t>
                </a:r>
              </a:p>
              <a:p>
                <a:pPr>
                  <a:lnSpc>
                    <a:spcPts val="4200"/>
                  </a:lnSpc>
                </a:pP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5.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ใบรับรอง</a:t>
                </a:r>
              </a:p>
              <a:p>
                <a:pPr>
                  <a:lnSpc>
                    <a:spcPts val="4200"/>
                  </a:lnSpc>
                </a:pP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	</a:t>
                </a:r>
                <a:r>
                  <a:rPr lang="en-US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6.</a:t>
                </a:r>
                <a:r>
                  <a:rPr lang="th-TH" sz="4400" b="1" dirty="0">
                    <a:latin typeface="TH Sarabun New" panose="020B0500040200020003" pitchFamily="34" charset="-34"/>
                    <a:ea typeface="Source Sans Pro"/>
                    <a:cs typeface="TH Sarabun New" panose="020B0500040200020003" pitchFamily="34" charset="-34"/>
                    <a:sym typeface="Source Sans Pro"/>
                  </a:rPr>
                  <a:t> สื่อและอุปกรณ์</a:t>
                </a:r>
              </a:p>
            </p:txBody>
          </p:sp>
        </p:grp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ADEF40C-8A96-58A7-A613-1E50589B115A}"/>
                </a:ext>
              </a:extLst>
            </p:cNvPr>
            <p:cNvSpPr/>
            <p:nvPr/>
          </p:nvSpPr>
          <p:spPr>
            <a:xfrm>
              <a:off x="2789870" y="4341990"/>
              <a:ext cx="8792530" cy="1060867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DC9635-C5D7-58ED-B6B8-EA03BFA88A14}"/>
                </a:ext>
              </a:extLst>
            </p:cNvPr>
            <p:cNvSpPr txBox="1"/>
            <p:nvPr/>
          </p:nvSpPr>
          <p:spPr>
            <a:xfrm>
              <a:off x="3154720" y="4391215"/>
              <a:ext cx="86014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002060"/>
                  </a:solidFill>
                  <a:latin typeface="2005_iannnnnMTV" panose="02000000000000000000" pitchFamily="2" charset="0"/>
                  <a:cs typeface="2005_iannnnnMTV" panose="02000000000000000000" pitchFamily="2" charset="0"/>
                </a:rPr>
                <a:t>เครื่องมือที่นิยมนำมาใช้ในการเสนอขาย มีดังนี้</a:t>
              </a:r>
              <a:endParaRPr lang="en-US" sz="5400" dirty="0">
                <a:solidFill>
                  <a:srgbClr val="002060"/>
                </a:solidFill>
                <a:latin typeface="2005_iannnnnMTV" panose="02000000000000000000" pitchFamily="2" charset="0"/>
                <a:cs typeface="2005_iannnnnMTV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155293-E4DB-E25D-5F8A-4F9A547E9412}"/>
              </a:ext>
            </a:extLst>
          </p:cNvPr>
          <p:cNvGrpSpPr/>
          <p:nvPr/>
        </p:nvGrpSpPr>
        <p:grpSpPr>
          <a:xfrm>
            <a:off x="-1330360" y="266700"/>
            <a:ext cx="9026560" cy="1650781"/>
            <a:chOff x="-2290069" y="190500"/>
            <a:chExt cx="12075969" cy="1650781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984730FA-3E03-C2D9-57D0-15EE8FD70A68}"/>
                </a:ext>
              </a:extLst>
            </p:cNvPr>
            <p:cNvSpPr/>
            <p:nvPr/>
          </p:nvSpPr>
          <p:spPr>
            <a:xfrm>
              <a:off x="-2290069" y="190500"/>
              <a:ext cx="1207596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7261255D-5448-9370-FACD-B46FD37F5937}"/>
                </a:ext>
              </a:extLst>
            </p:cNvPr>
            <p:cNvSpPr txBox="1"/>
            <p:nvPr/>
          </p:nvSpPr>
          <p:spPr>
            <a:xfrm>
              <a:off x="450249" y="451633"/>
              <a:ext cx="8214286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7. 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การสาธิตสินค้า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CF5454-ED9F-213B-A6F8-B55926E2BE32}"/>
              </a:ext>
            </a:extLst>
          </p:cNvPr>
          <p:cNvSpPr txBox="1"/>
          <p:nvPr/>
        </p:nvSpPr>
        <p:spPr>
          <a:xfrm>
            <a:off x="750633" y="2263528"/>
            <a:ext cx="1472195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การสาธิตสินค้าของพนักงานขาย เป็นวิธีการเสนอขายที่มีประสิทธิภาพวิธีหนึ่ง ทำให้ลูกค้าเห็นภาพจริงจึงเข้าใจชัดเจน หากลูกค้าได้มีส่วนร่วมด้วย ลูกค้าจะเชื่อถือในประสิทธิภาพของสินค้ามากขึ้น การสาธิตที่มีประสิทธิภาพ ขึ้นอยู่กับปัจจัยดังนี้ 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8BD864-B6AE-FE44-EE0A-899591F82F2C}"/>
              </a:ext>
            </a:extLst>
          </p:cNvPr>
          <p:cNvGrpSpPr/>
          <p:nvPr/>
        </p:nvGrpSpPr>
        <p:grpSpPr>
          <a:xfrm>
            <a:off x="889634" y="4733233"/>
            <a:ext cx="6810195" cy="4175180"/>
            <a:chOff x="682681" y="4218032"/>
            <a:chExt cx="6810195" cy="3829772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985CF80B-77FA-6802-711E-515863326590}"/>
                </a:ext>
              </a:extLst>
            </p:cNvPr>
            <p:cNvGrpSpPr/>
            <p:nvPr/>
          </p:nvGrpSpPr>
          <p:grpSpPr>
            <a:xfrm>
              <a:off x="682681" y="4218032"/>
              <a:ext cx="6810195" cy="3829772"/>
              <a:chOff x="0" y="-549864"/>
              <a:chExt cx="1793632" cy="1138954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D213C573-59D3-6387-4EF2-A51F22FDA442}"/>
                  </a:ext>
                </a:extLst>
              </p:cNvPr>
              <p:cNvSpPr/>
              <p:nvPr/>
            </p:nvSpPr>
            <p:spPr>
              <a:xfrm>
                <a:off x="425880" y="-549864"/>
                <a:ext cx="1184079" cy="229414"/>
              </a:xfrm>
              <a:custGeom>
                <a:avLst/>
                <a:gdLst/>
                <a:ahLst/>
                <a:cxnLst/>
                <a:rect l="l" t="t" r="r" b="b"/>
                <a:pathLst>
                  <a:path w="1793632" h="589090">
                    <a:moveTo>
                      <a:pt x="57977" y="0"/>
                    </a:moveTo>
                    <a:lnTo>
                      <a:pt x="1735654" y="0"/>
                    </a:lnTo>
                    <a:cubicBezTo>
                      <a:pt x="1751031" y="0"/>
                      <a:pt x="1765778" y="6108"/>
                      <a:pt x="1776651" y="16981"/>
                    </a:cubicBezTo>
                    <a:cubicBezTo>
                      <a:pt x="1787523" y="27854"/>
                      <a:pt x="1793632" y="42601"/>
                      <a:pt x="1793632" y="57977"/>
                    </a:cubicBezTo>
                    <a:lnTo>
                      <a:pt x="1793632" y="531113"/>
                    </a:lnTo>
                    <a:cubicBezTo>
                      <a:pt x="1793632" y="563133"/>
                      <a:pt x="1767674" y="589090"/>
                      <a:pt x="1735654" y="589090"/>
                    </a:cubicBezTo>
                    <a:lnTo>
                      <a:pt x="57977" y="589090"/>
                    </a:lnTo>
                    <a:cubicBezTo>
                      <a:pt x="42601" y="589090"/>
                      <a:pt x="27854" y="582982"/>
                      <a:pt x="16981" y="572109"/>
                    </a:cubicBezTo>
                    <a:cubicBezTo>
                      <a:pt x="6108" y="561236"/>
                      <a:pt x="0" y="546490"/>
                      <a:pt x="0" y="531113"/>
                    </a:cubicBezTo>
                    <a:lnTo>
                      <a:pt x="0" y="57977"/>
                    </a:lnTo>
                    <a:cubicBezTo>
                      <a:pt x="0" y="42601"/>
                      <a:pt x="6108" y="27854"/>
                      <a:pt x="16981" y="16981"/>
                    </a:cubicBezTo>
                    <a:cubicBezTo>
                      <a:pt x="27854" y="6108"/>
                      <a:pt x="42601" y="0"/>
                      <a:pt x="57977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675" cap="rnd">
                <a:solidFill>
                  <a:srgbClr val="2E6FB7"/>
                </a:solidFill>
                <a:prstDash val="solid"/>
                <a:round/>
              </a:ln>
            </p:spPr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CF8BE2-50C6-6E30-DC28-E7BAA61968A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93632" cy="627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27">
              <a:extLst>
                <a:ext uri="{FF2B5EF4-FFF2-40B4-BE49-F238E27FC236}">
                  <a16:creationId xmlns:a16="http://schemas.microsoft.com/office/drawing/2014/main" id="{54F3B833-0FF7-3AE3-302D-5B4C50446C57}"/>
                </a:ext>
              </a:extLst>
            </p:cNvPr>
            <p:cNvSpPr txBox="1"/>
            <p:nvPr/>
          </p:nvSpPr>
          <p:spPr>
            <a:xfrm>
              <a:off x="1074971" y="4481374"/>
              <a:ext cx="6200604" cy="499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1.</a:t>
              </a:r>
              <a:r>
                <a:rPr lang="th-TH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 การเตรียมตัวที่ดี</a:t>
              </a:r>
              <a:endParaRPr lang="en-US" sz="4400" b="1" dirty="0">
                <a:latin typeface="TH Sarabun New" panose="020B0500040200020003" pitchFamily="34" charset="-34"/>
                <a:ea typeface="Source Sans Pro"/>
                <a:cs typeface="TH Sarabun New" panose="020B0500040200020003" pitchFamily="34" charset="-34"/>
                <a:sym typeface="Source Sans Pr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67E704-F3D5-8F8E-DA30-A1568CEC39D6}"/>
              </a:ext>
            </a:extLst>
          </p:cNvPr>
          <p:cNvGrpSpPr/>
          <p:nvPr/>
        </p:nvGrpSpPr>
        <p:grpSpPr>
          <a:xfrm>
            <a:off x="1679355" y="5950592"/>
            <a:ext cx="7630342" cy="2381364"/>
            <a:chOff x="774024" y="3079507"/>
            <a:chExt cx="7630342" cy="2381364"/>
          </a:xfrm>
        </p:grpSpPr>
        <p:grpSp>
          <p:nvGrpSpPr>
            <p:cNvPr id="16" name="Group 7">
              <a:extLst>
                <a:ext uri="{FF2B5EF4-FFF2-40B4-BE49-F238E27FC236}">
                  <a16:creationId xmlns:a16="http://schemas.microsoft.com/office/drawing/2014/main" id="{84F801FC-6EF7-414C-52B1-0C852B0DDF21}"/>
                </a:ext>
              </a:extLst>
            </p:cNvPr>
            <p:cNvGrpSpPr/>
            <p:nvPr/>
          </p:nvGrpSpPr>
          <p:grpSpPr>
            <a:xfrm>
              <a:off x="1594171" y="3079507"/>
              <a:ext cx="6810195" cy="2381364"/>
              <a:chOff x="0" y="-38100"/>
              <a:chExt cx="1793632" cy="627190"/>
            </a:xfrm>
          </p:grpSpPr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95FF2957-D7A6-4432-F028-C2177837E394}"/>
                  </a:ext>
                </a:extLst>
              </p:cNvPr>
              <p:cNvSpPr/>
              <p:nvPr/>
            </p:nvSpPr>
            <p:spPr>
              <a:xfrm>
                <a:off x="0" y="0"/>
                <a:ext cx="1376247" cy="207808"/>
              </a:xfrm>
              <a:custGeom>
                <a:avLst/>
                <a:gdLst/>
                <a:ahLst/>
                <a:cxnLst/>
                <a:rect l="l" t="t" r="r" b="b"/>
                <a:pathLst>
                  <a:path w="1793632" h="589090">
                    <a:moveTo>
                      <a:pt x="57977" y="0"/>
                    </a:moveTo>
                    <a:lnTo>
                      <a:pt x="1735654" y="0"/>
                    </a:lnTo>
                    <a:cubicBezTo>
                      <a:pt x="1751031" y="0"/>
                      <a:pt x="1765778" y="6108"/>
                      <a:pt x="1776651" y="16981"/>
                    </a:cubicBezTo>
                    <a:cubicBezTo>
                      <a:pt x="1787523" y="27854"/>
                      <a:pt x="1793632" y="42601"/>
                      <a:pt x="1793632" y="57977"/>
                    </a:cubicBezTo>
                    <a:lnTo>
                      <a:pt x="1793632" y="531113"/>
                    </a:lnTo>
                    <a:cubicBezTo>
                      <a:pt x="1793632" y="563133"/>
                      <a:pt x="1767674" y="589090"/>
                      <a:pt x="1735654" y="589090"/>
                    </a:cubicBezTo>
                    <a:lnTo>
                      <a:pt x="57977" y="589090"/>
                    </a:lnTo>
                    <a:cubicBezTo>
                      <a:pt x="42601" y="589090"/>
                      <a:pt x="27854" y="582982"/>
                      <a:pt x="16981" y="572109"/>
                    </a:cubicBezTo>
                    <a:cubicBezTo>
                      <a:pt x="6108" y="561236"/>
                      <a:pt x="0" y="546490"/>
                      <a:pt x="0" y="531113"/>
                    </a:cubicBezTo>
                    <a:lnTo>
                      <a:pt x="0" y="57977"/>
                    </a:lnTo>
                    <a:cubicBezTo>
                      <a:pt x="0" y="42601"/>
                      <a:pt x="6108" y="27854"/>
                      <a:pt x="16981" y="16981"/>
                    </a:cubicBezTo>
                    <a:cubicBezTo>
                      <a:pt x="27854" y="6108"/>
                      <a:pt x="42601" y="0"/>
                      <a:pt x="57977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675" cap="rnd">
                <a:solidFill>
                  <a:srgbClr val="2E6FB7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TextBox 9">
                <a:extLst>
                  <a:ext uri="{FF2B5EF4-FFF2-40B4-BE49-F238E27FC236}">
                    <a16:creationId xmlns:a16="http://schemas.microsoft.com/office/drawing/2014/main" id="{83CBF75D-9134-5F7A-5C40-5C9E94FBE62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93632" cy="627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4EBCA350-7DAE-D6E3-30DE-0A24A2859A61}"/>
                </a:ext>
              </a:extLst>
            </p:cNvPr>
            <p:cNvSpPr txBox="1"/>
            <p:nvPr/>
          </p:nvSpPr>
          <p:spPr>
            <a:xfrm>
              <a:off x="774024" y="3402101"/>
              <a:ext cx="6200604" cy="5443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2.</a:t>
              </a:r>
              <a:r>
                <a:rPr lang="th-TH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 การควบคุมการสาธิต</a:t>
              </a:r>
              <a:endParaRPr lang="en-US" sz="4400" b="1" dirty="0">
                <a:latin typeface="TH Sarabun New" panose="020B0500040200020003" pitchFamily="34" charset="-34"/>
                <a:ea typeface="Source Sans Pro"/>
                <a:cs typeface="TH Sarabun New" panose="020B0500040200020003" pitchFamily="34" charset="-34"/>
                <a:sym typeface="Source Sans Pro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4484C6-A0BE-A73C-BFBD-46ED358EBAFC}"/>
              </a:ext>
            </a:extLst>
          </p:cNvPr>
          <p:cNvGrpSpPr/>
          <p:nvPr/>
        </p:nvGrpSpPr>
        <p:grpSpPr>
          <a:xfrm>
            <a:off x="2460726" y="7313735"/>
            <a:ext cx="6810195" cy="911425"/>
            <a:chOff x="9970618" y="6360210"/>
            <a:chExt cx="6810195" cy="2236703"/>
          </a:xfrm>
        </p:grpSpPr>
        <p:grpSp>
          <p:nvGrpSpPr>
            <p:cNvPr id="21" name="Group 17">
              <a:extLst>
                <a:ext uri="{FF2B5EF4-FFF2-40B4-BE49-F238E27FC236}">
                  <a16:creationId xmlns:a16="http://schemas.microsoft.com/office/drawing/2014/main" id="{12905703-D67C-044D-1A28-84119C64C92B}"/>
                </a:ext>
              </a:extLst>
            </p:cNvPr>
            <p:cNvGrpSpPr/>
            <p:nvPr/>
          </p:nvGrpSpPr>
          <p:grpSpPr>
            <a:xfrm>
              <a:off x="9970618" y="6360210"/>
              <a:ext cx="6810195" cy="2236703"/>
              <a:chOff x="0" y="0"/>
              <a:chExt cx="1793632" cy="589090"/>
            </a:xfrm>
          </p:grpSpPr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56C73E92-FA02-4483-3D18-8F89754CE55E}"/>
                  </a:ext>
                </a:extLst>
              </p:cNvPr>
              <p:cNvSpPr/>
              <p:nvPr/>
            </p:nvSpPr>
            <p:spPr>
              <a:xfrm>
                <a:off x="0" y="0"/>
                <a:ext cx="1793632" cy="589090"/>
              </a:xfrm>
              <a:custGeom>
                <a:avLst/>
                <a:gdLst/>
                <a:ahLst/>
                <a:cxnLst/>
                <a:rect l="l" t="t" r="r" b="b"/>
                <a:pathLst>
                  <a:path w="1793632" h="589090">
                    <a:moveTo>
                      <a:pt x="57977" y="0"/>
                    </a:moveTo>
                    <a:lnTo>
                      <a:pt x="1735654" y="0"/>
                    </a:lnTo>
                    <a:cubicBezTo>
                      <a:pt x="1751031" y="0"/>
                      <a:pt x="1765778" y="6108"/>
                      <a:pt x="1776651" y="16981"/>
                    </a:cubicBezTo>
                    <a:cubicBezTo>
                      <a:pt x="1787523" y="27854"/>
                      <a:pt x="1793632" y="42601"/>
                      <a:pt x="1793632" y="57977"/>
                    </a:cubicBezTo>
                    <a:lnTo>
                      <a:pt x="1793632" y="531113"/>
                    </a:lnTo>
                    <a:cubicBezTo>
                      <a:pt x="1793632" y="563133"/>
                      <a:pt x="1767674" y="589090"/>
                      <a:pt x="1735654" y="589090"/>
                    </a:cubicBezTo>
                    <a:lnTo>
                      <a:pt x="57977" y="589090"/>
                    </a:lnTo>
                    <a:cubicBezTo>
                      <a:pt x="42601" y="589090"/>
                      <a:pt x="27854" y="582982"/>
                      <a:pt x="16981" y="572109"/>
                    </a:cubicBezTo>
                    <a:cubicBezTo>
                      <a:pt x="6108" y="561236"/>
                      <a:pt x="0" y="546490"/>
                      <a:pt x="0" y="531113"/>
                    </a:cubicBezTo>
                    <a:lnTo>
                      <a:pt x="0" y="57977"/>
                    </a:lnTo>
                    <a:cubicBezTo>
                      <a:pt x="0" y="42601"/>
                      <a:pt x="6108" y="27854"/>
                      <a:pt x="16981" y="16981"/>
                    </a:cubicBezTo>
                    <a:cubicBezTo>
                      <a:pt x="27854" y="6108"/>
                      <a:pt x="42601" y="0"/>
                      <a:pt x="57977" y="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66675" cap="rnd">
                <a:solidFill>
                  <a:srgbClr val="2E6FB7"/>
                </a:solidFill>
                <a:prstDash val="solid"/>
                <a:round/>
              </a:ln>
            </p:spPr>
          </p:sp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8E30FB61-FE4D-895C-5A7D-261167BA59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793632" cy="62719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1805D097-C7F7-4AE2-D6C7-72DD09481DD8}"/>
                </a:ext>
              </a:extLst>
            </p:cNvPr>
            <p:cNvSpPr txBox="1"/>
            <p:nvPr/>
          </p:nvSpPr>
          <p:spPr>
            <a:xfrm>
              <a:off x="10132441" y="6963286"/>
              <a:ext cx="6200604" cy="1335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3.</a:t>
              </a:r>
              <a:r>
                <a:rPr lang="th-TH" sz="4400" b="1" dirty="0">
                  <a:latin typeface="TH Sarabun New" panose="020B0500040200020003" pitchFamily="34" charset="-34"/>
                  <a:ea typeface="Source Sans Pro"/>
                  <a:cs typeface="TH Sarabun New" panose="020B0500040200020003" pitchFamily="34" charset="-34"/>
                  <a:sym typeface="Source Sans Pro"/>
                </a:rPr>
                <a:t> ใช้หลักการและเทคนิคในการสาธิต</a:t>
              </a:r>
              <a:endParaRPr lang="en-US" sz="4400" b="1" dirty="0">
                <a:latin typeface="TH Sarabun New" panose="020B0500040200020003" pitchFamily="34" charset="-34"/>
                <a:ea typeface="Source Sans Pro"/>
                <a:cs typeface="TH Sarabun New" panose="020B0500040200020003" pitchFamily="34" charset="-34"/>
                <a:sym typeface="Source Sans Pro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FD01CF-7227-F26C-DFCE-95A98CFA622E}"/>
              </a:ext>
            </a:extLst>
          </p:cNvPr>
          <p:cNvGrpSpPr/>
          <p:nvPr/>
        </p:nvGrpSpPr>
        <p:grpSpPr>
          <a:xfrm>
            <a:off x="9704016" y="4514756"/>
            <a:ext cx="7895078" cy="5735305"/>
            <a:chOff x="9704016" y="4514756"/>
            <a:chExt cx="7895078" cy="5735305"/>
          </a:xfrm>
        </p:grpSpPr>
        <p:sp>
          <p:nvSpPr>
            <p:cNvPr id="26" name="Hexagon 25">
              <a:extLst>
                <a:ext uri="{FF2B5EF4-FFF2-40B4-BE49-F238E27FC236}">
                  <a16:creationId xmlns:a16="http://schemas.microsoft.com/office/drawing/2014/main" id="{FE1BAF24-5ACB-091D-4EC7-B243F06DC7BD}"/>
                </a:ext>
              </a:extLst>
            </p:cNvPr>
            <p:cNvSpPr/>
            <p:nvPr/>
          </p:nvSpPr>
          <p:spPr>
            <a:xfrm>
              <a:off x="10135389" y="4514756"/>
              <a:ext cx="7463705" cy="5735305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C4FF7F4-DEC9-25CB-98FD-98D434799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016" y="4962258"/>
              <a:ext cx="7463705" cy="4975803"/>
            </a:xfrm>
            <a:prstGeom prst="hexagon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7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3D2D50-97AD-8040-528F-36BAEE343A1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2069003" y="-1817198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8"/>
                </a:lnTo>
                <a:lnTo>
                  <a:pt x="0" y="11075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753516">
            <a:off x="11021951" y="3832870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19" y="0"/>
                </a:lnTo>
                <a:lnTo>
                  <a:pt x="8058319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13420070" y="947180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4"/>
                </a:lnTo>
                <a:lnTo>
                  <a:pt x="0" y="3856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10962175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5" y="0"/>
                </a:lnTo>
                <a:lnTo>
                  <a:pt x="4115375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5579974" y="7274260"/>
            <a:ext cx="1915531" cy="1048850"/>
          </a:xfrm>
          <a:custGeom>
            <a:avLst/>
            <a:gdLst/>
            <a:ahLst/>
            <a:cxnLst/>
            <a:rect l="l" t="t" r="r" b="b"/>
            <a:pathLst>
              <a:path w="1915531" h="1048850">
                <a:moveTo>
                  <a:pt x="1915531" y="0"/>
                </a:moveTo>
                <a:lnTo>
                  <a:pt x="0" y="0"/>
                </a:lnTo>
                <a:lnTo>
                  <a:pt x="0" y="1048850"/>
                </a:lnTo>
                <a:lnTo>
                  <a:pt x="1915531" y="1048850"/>
                </a:lnTo>
                <a:lnTo>
                  <a:pt x="191553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5624F670-3459-D9E9-23CA-A3B27B9E51CD}"/>
              </a:ext>
            </a:extLst>
          </p:cNvPr>
          <p:cNvSpPr txBox="1"/>
          <p:nvPr/>
        </p:nvSpPr>
        <p:spPr>
          <a:xfrm>
            <a:off x="4413436" y="573477"/>
            <a:ext cx="7180137" cy="129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2"/>
              </a:lnSpc>
            </a:pPr>
            <a:r>
              <a:rPr lang="th-TH" sz="8783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rPr>
              <a:t>สาระการเรียนรู้</a:t>
            </a:r>
            <a:endParaRPr lang="en-US" sz="8783" dirty="0">
              <a:solidFill>
                <a:srgbClr val="28407E"/>
              </a:solidFill>
              <a:latin typeface="Opun Bold"/>
              <a:ea typeface="Opun Bold"/>
              <a:cs typeface="Opun Bold"/>
              <a:sym typeface="Opun Bol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0FDB78-F53F-DA52-95E6-DA449CC6FF6C}"/>
              </a:ext>
            </a:extLst>
          </p:cNvPr>
          <p:cNvGrpSpPr/>
          <p:nvPr/>
        </p:nvGrpSpPr>
        <p:grpSpPr>
          <a:xfrm>
            <a:off x="346702" y="2228435"/>
            <a:ext cx="9172245" cy="1265773"/>
            <a:chOff x="396119" y="854998"/>
            <a:chExt cx="7162799" cy="1265773"/>
          </a:xfrm>
        </p:grpSpPr>
        <p:grpSp>
          <p:nvGrpSpPr>
            <p:cNvPr id="17" name="Group 8">
              <a:extLst>
                <a:ext uri="{FF2B5EF4-FFF2-40B4-BE49-F238E27FC236}">
                  <a16:creationId xmlns:a16="http://schemas.microsoft.com/office/drawing/2014/main" id="{1C64B863-0819-7B7B-AE85-27DE8856688D}"/>
                </a:ext>
              </a:extLst>
            </p:cNvPr>
            <p:cNvGrpSpPr/>
            <p:nvPr/>
          </p:nvGrpSpPr>
          <p:grpSpPr>
            <a:xfrm>
              <a:off x="396119" y="854998"/>
              <a:ext cx="6777515" cy="1265773"/>
              <a:chOff x="-109237" y="-38100"/>
              <a:chExt cx="1892487" cy="353442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8A9CDD18-3F66-4E0F-310D-C863E566D095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0" name="TextBox 10">
                <a:extLst>
                  <a:ext uri="{FF2B5EF4-FFF2-40B4-BE49-F238E27FC236}">
                    <a16:creationId xmlns:a16="http://schemas.microsoft.com/office/drawing/2014/main" id="{56194F2A-028A-CBB1-51D9-5068F61B6C2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3B30E2AD-DBC2-E6C7-FC93-F8E18B409F00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1.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ความรู้เกี่ยวกับเทคนิคการขาย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2004EA-8367-FCD2-0073-935D218113E3}"/>
              </a:ext>
            </a:extLst>
          </p:cNvPr>
          <p:cNvGrpSpPr/>
          <p:nvPr/>
        </p:nvGrpSpPr>
        <p:grpSpPr>
          <a:xfrm>
            <a:off x="346702" y="3908418"/>
            <a:ext cx="9172245" cy="1265773"/>
            <a:chOff x="396119" y="854998"/>
            <a:chExt cx="7162799" cy="1265773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F4C9BEA-98C1-E7B7-2791-99ADD585B2C9}"/>
                </a:ext>
              </a:extLst>
            </p:cNvPr>
            <p:cNvGrpSpPr/>
            <p:nvPr/>
          </p:nvGrpSpPr>
          <p:grpSpPr>
            <a:xfrm>
              <a:off x="396119" y="854998"/>
              <a:ext cx="6777516" cy="1265773"/>
              <a:chOff x="-109237" y="-38100"/>
              <a:chExt cx="1892487" cy="353442"/>
            </a:xfrm>
          </p:grpSpPr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BBE69FAB-BD6E-92B2-BCFC-C76F8440563F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25" name="TextBox 10">
                <a:extLst>
                  <a:ext uri="{FF2B5EF4-FFF2-40B4-BE49-F238E27FC236}">
                    <a16:creationId xmlns:a16="http://schemas.microsoft.com/office/drawing/2014/main" id="{63E8DAFD-F617-4DD7-B34F-55E3465FE33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A4B05593-8A72-001D-5DB6-C1511E424129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2. 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ความรู้เกี่ยวกับเทคนิคการเสนอการขาย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DCFD0F4-407B-2D95-60FB-0C4B8EA85D1B}"/>
              </a:ext>
            </a:extLst>
          </p:cNvPr>
          <p:cNvGrpSpPr/>
          <p:nvPr/>
        </p:nvGrpSpPr>
        <p:grpSpPr>
          <a:xfrm>
            <a:off x="346702" y="5563983"/>
            <a:ext cx="9172245" cy="1265773"/>
            <a:chOff x="396119" y="854998"/>
            <a:chExt cx="7162799" cy="1265773"/>
          </a:xfrm>
        </p:grpSpPr>
        <p:grpSp>
          <p:nvGrpSpPr>
            <p:cNvPr id="27" name="Group 8">
              <a:extLst>
                <a:ext uri="{FF2B5EF4-FFF2-40B4-BE49-F238E27FC236}">
                  <a16:creationId xmlns:a16="http://schemas.microsoft.com/office/drawing/2014/main" id="{4253AC7A-EC2E-3F2A-8622-458AA88D1245}"/>
                </a:ext>
              </a:extLst>
            </p:cNvPr>
            <p:cNvGrpSpPr/>
            <p:nvPr/>
          </p:nvGrpSpPr>
          <p:grpSpPr>
            <a:xfrm>
              <a:off x="396119" y="854998"/>
              <a:ext cx="6777516" cy="1265773"/>
              <a:chOff x="-109237" y="-38100"/>
              <a:chExt cx="1892487" cy="353442"/>
            </a:xfrm>
          </p:grpSpPr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FF55B54F-B454-8751-7CCC-C78B6A5181C9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0" name="TextBox 10">
                <a:extLst>
                  <a:ext uri="{FF2B5EF4-FFF2-40B4-BE49-F238E27FC236}">
                    <a16:creationId xmlns:a16="http://schemas.microsoft.com/office/drawing/2014/main" id="{2ECFF406-3B87-ECE4-150F-A1E60BA2FD2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796C1D2E-90B4-A2D7-0593-0D063E6523DB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3.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ศิลปะการถาม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4E3FAF-159E-E116-B580-6328F87035FA}"/>
              </a:ext>
            </a:extLst>
          </p:cNvPr>
          <p:cNvGrpSpPr/>
          <p:nvPr/>
        </p:nvGrpSpPr>
        <p:grpSpPr>
          <a:xfrm>
            <a:off x="346702" y="7165798"/>
            <a:ext cx="9172245" cy="1265773"/>
            <a:chOff x="396119" y="854998"/>
            <a:chExt cx="7162799" cy="1265773"/>
          </a:xfrm>
        </p:grpSpPr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id="{2A46E7D0-BBF6-9E0E-6DDC-C91BF6167E1F}"/>
                </a:ext>
              </a:extLst>
            </p:cNvPr>
            <p:cNvGrpSpPr/>
            <p:nvPr/>
          </p:nvGrpSpPr>
          <p:grpSpPr>
            <a:xfrm>
              <a:off x="396119" y="854998"/>
              <a:ext cx="6777516" cy="1265773"/>
              <a:chOff x="-109237" y="-38100"/>
              <a:chExt cx="1892487" cy="353442"/>
            </a:xfrm>
          </p:grpSpPr>
          <p:sp>
            <p:nvSpPr>
              <p:cNvPr id="34" name="Freeform 9">
                <a:extLst>
                  <a:ext uri="{FF2B5EF4-FFF2-40B4-BE49-F238E27FC236}">
                    <a16:creationId xmlns:a16="http://schemas.microsoft.com/office/drawing/2014/main" id="{3ACBE4B1-0980-1C32-94B7-C947B2B121DF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35" name="TextBox 10">
                <a:extLst>
                  <a:ext uri="{FF2B5EF4-FFF2-40B4-BE49-F238E27FC236}">
                    <a16:creationId xmlns:a16="http://schemas.microsoft.com/office/drawing/2014/main" id="{73F9CCD5-D9E2-B36B-FB8D-70934CEFCFF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F498B6A7-0340-E06C-7676-9480F39C6910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4.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ศิลปะการฟัง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5B3E1D1-1FE5-6B45-6D04-5FEC6A07ABF9}"/>
              </a:ext>
            </a:extLst>
          </p:cNvPr>
          <p:cNvGrpSpPr/>
          <p:nvPr/>
        </p:nvGrpSpPr>
        <p:grpSpPr>
          <a:xfrm>
            <a:off x="9644956" y="2242440"/>
            <a:ext cx="9172245" cy="1265773"/>
            <a:chOff x="396119" y="854998"/>
            <a:chExt cx="7162799" cy="1265773"/>
          </a:xfrm>
        </p:grpSpPr>
        <p:grpSp>
          <p:nvGrpSpPr>
            <p:cNvPr id="42" name="Group 8">
              <a:extLst>
                <a:ext uri="{FF2B5EF4-FFF2-40B4-BE49-F238E27FC236}">
                  <a16:creationId xmlns:a16="http://schemas.microsoft.com/office/drawing/2014/main" id="{34C62E74-0617-959D-24D2-4C93C0551B16}"/>
                </a:ext>
              </a:extLst>
            </p:cNvPr>
            <p:cNvGrpSpPr/>
            <p:nvPr/>
          </p:nvGrpSpPr>
          <p:grpSpPr>
            <a:xfrm>
              <a:off x="396119" y="854998"/>
              <a:ext cx="6777515" cy="1265773"/>
              <a:chOff x="-109237" y="-38100"/>
              <a:chExt cx="1892487" cy="353442"/>
            </a:xfrm>
          </p:grpSpPr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ED828D9A-22E2-8B5C-9EA2-C18C2C9641E3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45" name="TextBox 10">
                <a:extLst>
                  <a:ext uri="{FF2B5EF4-FFF2-40B4-BE49-F238E27FC236}">
                    <a16:creationId xmlns:a16="http://schemas.microsoft.com/office/drawing/2014/main" id="{D8885BDF-33EF-308D-66CC-6CFB11A91BC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292A1D10-D4CF-E505-0D00-42C1F954B1AA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5.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ศิลปะการแสดง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2644866-6E88-3A1E-F96E-CCE1820C3331}"/>
              </a:ext>
            </a:extLst>
          </p:cNvPr>
          <p:cNvGrpSpPr/>
          <p:nvPr/>
        </p:nvGrpSpPr>
        <p:grpSpPr>
          <a:xfrm>
            <a:off x="9644956" y="3861907"/>
            <a:ext cx="9172245" cy="1265773"/>
            <a:chOff x="396119" y="854998"/>
            <a:chExt cx="7162799" cy="1265773"/>
          </a:xfrm>
        </p:grpSpPr>
        <p:grpSp>
          <p:nvGrpSpPr>
            <p:cNvPr id="47" name="Group 8">
              <a:extLst>
                <a:ext uri="{FF2B5EF4-FFF2-40B4-BE49-F238E27FC236}">
                  <a16:creationId xmlns:a16="http://schemas.microsoft.com/office/drawing/2014/main" id="{386E0A94-13E9-99AD-3F6D-3A68DDB9E5F6}"/>
                </a:ext>
              </a:extLst>
            </p:cNvPr>
            <p:cNvGrpSpPr/>
            <p:nvPr/>
          </p:nvGrpSpPr>
          <p:grpSpPr>
            <a:xfrm>
              <a:off x="396119" y="854998"/>
              <a:ext cx="6777515" cy="1265773"/>
              <a:chOff x="-109237" y="-38100"/>
              <a:chExt cx="1892487" cy="353442"/>
            </a:xfrm>
          </p:grpSpPr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E7A6F26B-AEE8-CE4B-2A68-EFDFBE9D89EF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50" name="TextBox 10">
                <a:extLst>
                  <a:ext uri="{FF2B5EF4-FFF2-40B4-BE49-F238E27FC236}">
                    <a16:creationId xmlns:a16="http://schemas.microsoft.com/office/drawing/2014/main" id="{21C13888-7B92-863C-F4E2-B2194411541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48" name="TextBox 12">
              <a:extLst>
                <a:ext uri="{FF2B5EF4-FFF2-40B4-BE49-F238E27FC236}">
                  <a16:creationId xmlns:a16="http://schemas.microsoft.com/office/drawing/2014/main" id="{ED492E53-B1AC-B09C-3933-1031877AEA2A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6.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เครื่องมือสนับสนุนการขาย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05F403E-1DAA-E48E-0DFC-19B9B2D44163}"/>
              </a:ext>
            </a:extLst>
          </p:cNvPr>
          <p:cNvGrpSpPr/>
          <p:nvPr/>
        </p:nvGrpSpPr>
        <p:grpSpPr>
          <a:xfrm>
            <a:off x="9613691" y="5538728"/>
            <a:ext cx="9172245" cy="1265773"/>
            <a:chOff x="396119" y="854998"/>
            <a:chExt cx="7162799" cy="1265773"/>
          </a:xfrm>
        </p:grpSpPr>
        <p:grpSp>
          <p:nvGrpSpPr>
            <p:cNvPr id="52" name="Group 8">
              <a:extLst>
                <a:ext uri="{FF2B5EF4-FFF2-40B4-BE49-F238E27FC236}">
                  <a16:creationId xmlns:a16="http://schemas.microsoft.com/office/drawing/2014/main" id="{01462BAB-DAA8-0E3A-B51A-EB26C4EF9516}"/>
                </a:ext>
              </a:extLst>
            </p:cNvPr>
            <p:cNvGrpSpPr/>
            <p:nvPr/>
          </p:nvGrpSpPr>
          <p:grpSpPr>
            <a:xfrm>
              <a:off x="396119" y="854998"/>
              <a:ext cx="6777515" cy="1265773"/>
              <a:chOff x="-109237" y="-38100"/>
              <a:chExt cx="1892487" cy="353442"/>
            </a:xfrm>
          </p:grpSpPr>
          <p:sp>
            <p:nvSpPr>
              <p:cNvPr id="54" name="Freeform 9">
                <a:extLst>
                  <a:ext uri="{FF2B5EF4-FFF2-40B4-BE49-F238E27FC236}">
                    <a16:creationId xmlns:a16="http://schemas.microsoft.com/office/drawing/2014/main" id="{42C0A3EB-9BA1-73DF-0D62-8D93D97F71AB}"/>
                  </a:ext>
                </a:extLst>
              </p:cNvPr>
              <p:cNvSpPr/>
              <p:nvPr/>
            </p:nvSpPr>
            <p:spPr>
              <a:xfrm>
                <a:off x="-109237" y="46509"/>
                <a:ext cx="1892487" cy="268833"/>
              </a:xfrm>
              <a:custGeom>
                <a:avLst/>
                <a:gdLst/>
                <a:ahLst/>
                <a:cxnLst/>
                <a:rect l="l" t="t" r="r" b="b"/>
                <a:pathLst>
                  <a:path w="1698631" h="268833">
                    <a:moveTo>
                      <a:pt x="127266" y="0"/>
                    </a:moveTo>
                    <a:lnTo>
                      <a:pt x="1571365" y="0"/>
                    </a:lnTo>
                    <a:cubicBezTo>
                      <a:pt x="1641652" y="0"/>
                      <a:pt x="1698631" y="56979"/>
                      <a:pt x="1698631" y="127266"/>
                    </a:cubicBezTo>
                    <a:lnTo>
                      <a:pt x="1698631" y="141567"/>
                    </a:lnTo>
                    <a:cubicBezTo>
                      <a:pt x="1698631" y="211854"/>
                      <a:pt x="1641652" y="268833"/>
                      <a:pt x="1571365" y="268833"/>
                    </a:cubicBezTo>
                    <a:lnTo>
                      <a:pt x="127266" y="268833"/>
                    </a:lnTo>
                    <a:cubicBezTo>
                      <a:pt x="56979" y="268833"/>
                      <a:pt x="0" y="211854"/>
                      <a:pt x="0" y="141567"/>
                    </a:cubicBezTo>
                    <a:lnTo>
                      <a:pt x="0" y="127266"/>
                    </a:lnTo>
                    <a:cubicBezTo>
                      <a:pt x="0" y="56979"/>
                      <a:pt x="56979" y="0"/>
                      <a:pt x="127266" y="0"/>
                    </a:cubicBezTo>
                    <a:close/>
                  </a:path>
                </a:pathLst>
              </a:custGeom>
              <a:solidFill>
                <a:schemeClr val="accent5"/>
              </a:solidFill>
            </p:spPr>
          </p:sp>
          <p:sp>
            <p:nvSpPr>
              <p:cNvPr id="55" name="TextBox 10">
                <a:extLst>
                  <a:ext uri="{FF2B5EF4-FFF2-40B4-BE49-F238E27FC236}">
                    <a16:creationId xmlns:a16="http://schemas.microsoft.com/office/drawing/2014/main" id="{EF288FF2-C019-56A8-AFE5-83716AEA7DC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698631" cy="3069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 sz="2000">
                  <a:latin typeface="DilleniaUPC" panose="02020603050405020304" pitchFamily="18" charset="-34"/>
                  <a:cs typeface="DilleniaUPC" panose="02020603050405020304" pitchFamily="18" charset="-34"/>
                </a:endParaRPr>
              </a:p>
            </p:txBody>
          </p:sp>
        </p:grpSp>
        <p:sp>
          <p:nvSpPr>
            <p:cNvPr id="53" name="TextBox 12">
              <a:extLst>
                <a:ext uri="{FF2B5EF4-FFF2-40B4-BE49-F238E27FC236}">
                  <a16:creationId xmlns:a16="http://schemas.microsoft.com/office/drawing/2014/main" id="{DEE86495-373F-4C71-CEDE-2600A53E7971}"/>
                </a:ext>
              </a:extLst>
            </p:cNvPr>
            <p:cNvSpPr txBox="1"/>
            <p:nvPr/>
          </p:nvSpPr>
          <p:spPr>
            <a:xfrm>
              <a:off x="694549" y="1184135"/>
              <a:ext cx="6864369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7.</a:t>
              </a:r>
              <a:r>
                <a:rPr lang="th-TH" sz="6000" b="1" dirty="0">
                  <a:solidFill>
                    <a:schemeClr val="bg1"/>
                  </a:solidFill>
                  <a:latin typeface="DilleniaUPC" panose="02020603050405020304" pitchFamily="18" charset="-34"/>
                  <a:cs typeface="DilleniaUPC" panose="02020603050405020304" pitchFamily="18" charset="-34"/>
                </a:rPr>
                <a:t> การสาธิตสินค้า</a:t>
              </a:r>
              <a:endParaRPr lang="en-US" sz="6000" b="1" dirty="0">
                <a:solidFill>
                  <a:schemeClr val="bg1"/>
                </a:solidFill>
                <a:latin typeface="DilleniaUPC" panose="02020603050405020304" pitchFamily="18" charset="-34"/>
                <a:cs typeface="DilleniaUPC" panose="02020603050405020304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8F354A2-5F65-CAD3-97FD-AD9F59E227B1}"/>
              </a:ext>
            </a:extLst>
          </p:cNvPr>
          <p:cNvGrpSpPr/>
          <p:nvPr/>
        </p:nvGrpSpPr>
        <p:grpSpPr>
          <a:xfrm>
            <a:off x="-3621118" y="265279"/>
            <a:ext cx="16549430" cy="1650781"/>
            <a:chOff x="-2290070" y="190500"/>
            <a:chExt cx="16549430" cy="1650781"/>
          </a:xfrm>
        </p:grpSpPr>
        <p:sp>
          <p:nvSpPr>
            <p:cNvPr id="10" name="Flowchart: Terminator 9">
              <a:extLst>
                <a:ext uri="{FF2B5EF4-FFF2-40B4-BE49-F238E27FC236}">
                  <a16:creationId xmlns:a16="http://schemas.microsoft.com/office/drawing/2014/main" id="{C2874B40-F456-BB9A-5F56-513C1E00787C}"/>
                </a:ext>
              </a:extLst>
            </p:cNvPr>
            <p:cNvSpPr/>
            <p:nvPr/>
          </p:nvSpPr>
          <p:spPr>
            <a:xfrm>
              <a:off x="-2290070" y="190500"/>
              <a:ext cx="163108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C5379867-6587-C306-1EA1-B5396D96F3DA}"/>
                </a:ext>
              </a:extLst>
            </p:cNvPr>
            <p:cNvSpPr txBox="1"/>
            <p:nvPr/>
          </p:nvSpPr>
          <p:spPr>
            <a:xfrm>
              <a:off x="2121545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1.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ความรู้เกี่ยวกับเทคนิคการขาย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 rot="-292710">
            <a:off x="1117453" y="6464219"/>
            <a:ext cx="7074896" cy="2388630"/>
          </a:xfrm>
          <a:custGeom>
            <a:avLst/>
            <a:gdLst/>
            <a:ahLst/>
            <a:cxnLst/>
            <a:rect l="l" t="t" r="r" b="b"/>
            <a:pathLst>
              <a:path w="7074896" h="2388630">
                <a:moveTo>
                  <a:pt x="0" y="0"/>
                </a:moveTo>
                <a:lnTo>
                  <a:pt x="7074896" y="0"/>
                </a:lnTo>
                <a:lnTo>
                  <a:pt x="7074896" y="2388631"/>
                </a:lnTo>
                <a:lnTo>
                  <a:pt x="0" y="23886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9642001">
            <a:off x="15002521" y="8868730"/>
            <a:ext cx="4086631" cy="3954296"/>
          </a:xfrm>
          <a:custGeom>
            <a:avLst/>
            <a:gdLst/>
            <a:ahLst/>
            <a:cxnLst/>
            <a:rect l="l" t="t" r="r" b="b"/>
            <a:pathLst>
              <a:path w="4086631" h="3954296">
                <a:moveTo>
                  <a:pt x="0" y="0"/>
                </a:moveTo>
                <a:lnTo>
                  <a:pt x="4086631" y="0"/>
                </a:lnTo>
                <a:lnTo>
                  <a:pt x="4086631" y="3954296"/>
                </a:lnTo>
                <a:lnTo>
                  <a:pt x="0" y="3954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AF43AF-BD4D-D078-51A9-F89457B1C478}"/>
              </a:ext>
            </a:extLst>
          </p:cNvPr>
          <p:cNvGrpSpPr/>
          <p:nvPr/>
        </p:nvGrpSpPr>
        <p:grpSpPr>
          <a:xfrm>
            <a:off x="-978861" y="2488076"/>
            <a:ext cx="20574000" cy="1900725"/>
            <a:chOff x="-1066800" y="2095500"/>
            <a:chExt cx="20574000" cy="19007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1185F0F-E6C5-A8C6-914D-A029390B80B1}"/>
                </a:ext>
              </a:extLst>
            </p:cNvPr>
            <p:cNvSpPr/>
            <p:nvPr/>
          </p:nvSpPr>
          <p:spPr>
            <a:xfrm>
              <a:off x="-1066800" y="2095500"/>
              <a:ext cx="20574000" cy="190072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77D76E-A02F-100C-7E37-10F93B7B9719}"/>
                </a:ext>
              </a:extLst>
            </p:cNvPr>
            <p:cNvSpPr txBox="1"/>
            <p:nvPr/>
          </p:nvSpPr>
          <p:spPr>
            <a:xfrm>
              <a:off x="2460436" y="2223561"/>
              <a:ext cx="14249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00206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เทคนิคการขาย หมายถึง กลวิธีโน้มน้าวใจลูกค้าด้วยวิธีการต่างๆทั้งด้านการสื่อสารโดยตรง เทคนิคการขายที่มีประสิทธิภาพ มีดังนี้</a:t>
              </a:r>
              <a:endParaRPr lang="en-US" sz="48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5" name="Callout: Bent Line with Accent Bar 14">
            <a:extLst>
              <a:ext uri="{FF2B5EF4-FFF2-40B4-BE49-F238E27FC236}">
                <a16:creationId xmlns:a16="http://schemas.microsoft.com/office/drawing/2014/main" id="{614A150C-3988-64DB-F5C1-1B7ED1F62B3A}"/>
              </a:ext>
            </a:extLst>
          </p:cNvPr>
          <p:cNvSpPr/>
          <p:nvPr/>
        </p:nvSpPr>
        <p:spPr>
          <a:xfrm>
            <a:off x="4653597" y="4709480"/>
            <a:ext cx="7255010" cy="9442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598"/>
              <a:gd name="adj6" fmla="val -1682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เทคนิคก่อนการซื้อขาย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Callout: Bent Line with Accent Bar 15">
            <a:extLst>
              <a:ext uri="{FF2B5EF4-FFF2-40B4-BE49-F238E27FC236}">
                <a16:creationId xmlns:a16="http://schemas.microsoft.com/office/drawing/2014/main" id="{D5DCBC97-0187-2AF3-8B1D-623228419A13}"/>
              </a:ext>
            </a:extLst>
          </p:cNvPr>
          <p:cNvSpPr/>
          <p:nvPr/>
        </p:nvSpPr>
        <p:spPr>
          <a:xfrm>
            <a:off x="4671740" y="6236510"/>
            <a:ext cx="7255010" cy="9442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96455"/>
              <a:gd name="adj6" fmla="val -169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เทคนิคการขายระหว่างทำการซื้อขายสินค้า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Callout: Bent Line with Accent Bar 16">
            <a:extLst>
              <a:ext uri="{FF2B5EF4-FFF2-40B4-BE49-F238E27FC236}">
                <a16:creationId xmlns:a16="http://schemas.microsoft.com/office/drawing/2014/main" id="{EEA60714-CFB5-B4A3-C950-1DA95A473C1A}"/>
              </a:ext>
            </a:extLst>
          </p:cNvPr>
          <p:cNvSpPr/>
          <p:nvPr/>
        </p:nvSpPr>
        <p:spPr>
          <a:xfrm>
            <a:off x="4671740" y="7692934"/>
            <a:ext cx="7255010" cy="9442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53238"/>
              <a:gd name="adj6" fmla="val -169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เทคนิคการขายหลังการซื้อ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711813" flipV="1">
            <a:off x="15268719" y="-115119"/>
            <a:ext cx="3554236" cy="2171315"/>
          </a:xfrm>
          <a:custGeom>
            <a:avLst/>
            <a:gdLst/>
            <a:ahLst/>
            <a:cxnLst/>
            <a:rect l="l" t="t" r="r" b="b"/>
            <a:pathLst>
              <a:path w="3554236" h="2171315">
                <a:moveTo>
                  <a:pt x="0" y="2171315"/>
                </a:moveTo>
                <a:lnTo>
                  <a:pt x="3554236" y="2171315"/>
                </a:lnTo>
                <a:lnTo>
                  <a:pt x="3554236" y="0"/>
                </a:lnTo>
                <a:lnTo>
                  <a:pt x="0" y="0"/>
                </a:lnTo>
                <a:lnTo>
                  <a:pt x="0" y="217131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24459">
            <a:off x="-2887980" y="-3692072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0" y="0"/>
                </a:lnTo>
                <a:lnTo>
                  <a:pt x="5775960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F0EE65-CEA6-97D1-3818-1E38292141A1}"/>
              </a:ext>
            </a:extLst>
          </p:cNvPr>
          <p:cNvSpPr txBox="1"/>
          <p:nvPr/>
        </p:nvSpPr>
        <p:spPr>
          <a:xfrm>
            <a:off x="2335480" y="2029174"/>
            <a:ext cx="1447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ก่อนการตัดสินใจซื้อของลูกค้า พนักงานขายสามารถใช้เทคนิคก่อนการซื้อขาย ดังนี้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Callout: Bent Line with Accent Bar 15">
            <a:extLst>
              <a:ext uri="{FF2B5EF4-FFF2-40B4-BE49-F238E27FC236}">
                <a16:creationId xmlns:a16="http://schemas.microsoft.com/office/drawing/2014/main" id="{63D97CB7-1E34-8EAF-D0DB-871FA5954FAE}"/>
              </a:ext>
            </a:extLst>
          </p:cNvPr>
          <p:cNvSpPr/>
          <p:nvPr/>
        </p:nvSpPr>
        <p:spPr>
          <a:xfrm>
            <a:off x="5837343" y="3549911"/>
            <a:ext cx="6629400" cy="102843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8044"/>
              <a:gd name="adj6" fmla="val -16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หาช่องทางการขายที่เหมาะสม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Callout: Bent Line with Accent Bar 16">
            <a:extLst>
              <a:ext uri="{FF2B5EF4-FFF2-40B4-BE49-F238E27FC236}">
                <a16:creationId xmlns:a16="http://schemas.microsoft.com/office/drawing/2014/main" id="{D549A424-31C8-674E-F8BE-CE565295D047}"/>
              </a:ext>
            </a:extLst>
          </p:cNvPr>
          <p:cNvSpPr/>
          <p:nvPr/>
        </p:nvSpPr>
        <p:spPr>
          <a:xfrm>
            <a:off x="5837343" y="5160760"/>
            <a:ext cx="6629400" cy="102843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23288"/>
              <a:gd name="adj6" fmla="val -16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การจัดเตรียมการส่งเสริมการขาย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Callout: Bent Line with Accent Bar 17">
            <a:extLst>
              <a:ext uri="{FF2B5EF4-FFF2-40B4-BE49-F238E27FC236}">
                <a16:creationId xmlns:a16="http://schemas.microsoft.com/office/drawing/2014/main" id="{ACFBC77E-805E-1C1F-1453-391402F7AFEC}"/>
              </a:ext>
            </a:extLst>
          </p:cNvPr>
          <p:cNvSpPr/>
          <p:nvPr/>
        </p:nvSpPr>
        <p:spPr>
          <a:xfrm>
            <a:off x="5837343" y="6771411"/>
            <a:ext cx="6629400" cy="102843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7120"/>
              <a:gd name="adj6" fmla="val -1667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การสร้างความน่าเชื่อถือ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9DBC6A-C5E3-7F4C-2806-05EE696ECCCD}"/>
              </a:ext>
            </a:extLst>
          </p:cNvPr>
          <p:cNvGrpSpPr/>
          <p:nvPr/>
        </p:nvGrpSpPr>
        <p:grpSpPr>
          <a:xfrm>
            <a:off x="3505200" y="500319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4C7421BD-7328-CBE6-D1BB-9B509B116200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97B323A8-8069-2C44-0BAC-D491D67D4E45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1. 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เทคนิคก่อนซื้อสินค้า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8969">
            <a:off x="-3285742" y="-4142964"/>
            <a:ext cx="5775961" cy="5588921"/>
          </a:xfrm>
          <a:custGeom>
            <a:avLst/>
            <a:gdLst/>
            <a:ahLst/>
            <a:cxnLst/>
            <a:rect l="l" t="t" r="r" b="b"/>
            <a:pathLst>
              <a:path w="5775961" h="5588921">
                <a:moveTo>
                  <a:pt x="0" y="0"/>
                </a:moveTo>
                <a:lnTo>
                  <a:pt x="5775961" y="0"/>
                </a:lnTo>
                <a:lnTo>
                  <a:pt x="5775961" y="5588921"/>
                </a:lnTo>
                <a:lnTo>
                  <a:pt x="0" y="558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18779" y="9141402"/>
            <a:ext cx="18725559" cy="1298729"/>
            <a:chOff x="0" y="0"/>
            <a:chExt cx="4931834" cy="3420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31834" cy="342052"/>
            </a:xfrm>
            <a:custGeom>
              <a:avLst/>
              <a:gdLst/>
              <a:ahLst/>
              <a:cxnLst/>
              <a:rect l="l" t="t" r="r" b="b"/>
              <a:pathLst>
                <a:path w="4931834" h="342052">
                  <a:moveTo>
                    <a:pt x="0" y="0"/>
                  </a:moveTo>
                  <a:lnTo>
                    <a:pt x="4931834" y="0"/>
                  </a:lnTo>
                  <a:lnTo>
                    <a:pt x="4931834" y="342052"/>
                  </a:lnTo>
                  <a:lnTo>
                    <a:pt x="0" y="342052"/>
                  </a:lnTo>
                  <a:close/>
                </a:path>
              </a:pathLst>
            </a:custGeom>
            <a:solidFill>
              <a:srgbClr val="89B8F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931834" cy="380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865623" y="304153"/>
            <a:ext cx="3694439" cy="2022892"/>
          </a:xfrm>
          <a:custGeom>
            <a:avLst/>
            <a:gdLst/>
            <a:ahLst/>
            <a:cxnLst/>
            <a:rect l="l" t="t" r="r" b="b"/>
            <a:pathLst>
              <a:path w="3694439" h="2022892">
                <a:moveTo>
                  <a:pt x="0" y="0"/>
                </a:moveTo>
                <a:lnTo>
                  <a:pt x="3694439" y="0"/>
                </a:lnTo>
                <a:lnTo>
                  <a:pt x="3694439" y="2022892"/>
                </a:lnTo>
                <a:lnTo>
                  <a:pt x="0" y="20228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 flipV="1">
            <a:off x="3352800" y="3568899"/>
            <a:ext cx="74258" cy="6005815"/>
          </a:xfrm>
          <a:prstGeom prst="line">
            <a:avLst/>
          </a:prstGeom>
          <a:ln w="12382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57F5E-F9C9-2399-5132-93713A9BB296}"/>
              </a:ext>
            </a:extLst>
          </p:cNvPr>
          <p:cNvSpPr txBox="1"/>
          <p:nvPr/>
        </p:nvSpPr>
        <p:spPr>
          <a:xfrm>
            <a:off x="1721853" y="2035242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เทคนิคการขายสามารถนํามาใช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ได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ตลอดเวลา ระ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หว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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าง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ที่มีการซื้อขาย ซึ่งตองอาศัยทักษะของพนักงานขายด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วย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เทคนิคการขายระ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หว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</a:t>
            </a:r>
            <a:r>
              <a:rPr lang="th-TH" sz="44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าง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การซื้อขายสินคา มีดังนี้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1375E24-E090-AD75-25BC-376A14E42067}"/>
              </a:ext>
            </a:extLst>
          </p:cNvPr>
          <p:cNvSpPr/>
          <p:nvPr/>
        </p:nvSpPr>
        <p:spPr>
          <a:xfrm>
            <a:off x="4301126" y="3771700"/>
            <a:ext cx="70866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การให้ข้อมูลและการแนะนำที่ดี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0ECA227-7B57-BCDA-3634-FD4F7350FC46}"/>
              </a:ext>
            </a:extLst>
          </p:cNvPr>
          <p:cNvSpPr/>
          <p:nvPr/>
        </p:nvSpPr>
        <p:spPr>
          <a:xfrm>
            <a:off x="4301126" y="5361995"/>
            <a:ext cx="70866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การนำเสนอโดยการสาธิต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6F05473-A4B4-574A-64D2-3E987C91E25D}"/>
              </a:ext>
            </a:extLst>
          </p:cNvPr>
          <p:cNvSpPr/>
          <p:nvPr/>
        </p:nvSpPr>
        <p:spPr>
          <a:xfrm>
            <a:off x="4301126" y="6953075"/>
            <a:ext cx="70866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การรับมือการต่อรอง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91BEF0-DFE8-F9A1-E39C-D5454E00D682}"/>
              </a:ext>
            </a:extLst>
          </p:cNvPr>
          <p:cNvSpPr/>
          <p:nvPr/>
        </p:nvSpPr>
        <p:spPr>
          <a:xfrm>
            <a:off x="4293869" y="8545427"/>
            <a:ext cx="7086600" cy="1066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4.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การปิดการขาย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599A2F-877F-730B-CA16-A674535BB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719" y="3986810"/>
            <a:ext cx="6170961" cy="4114800"/>
          </a:xfrm>
          <a:prstGeom prst="flowChartConnector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1CCB494-3A0B-A957-3130-84E779EE3766}"/>
              </a:ext>
            </a:extLst>
          </p:cNvPr>
          <p:cNvGrpSpPr/>
          <p:nvPr/>
        </p:nvGrpSpPr>
        <p:grpSpPr>
          <a:xfrm>
            <a:off x="2635732" y="636953"/>
            <a:ext cx="11621336" cy="950724"/>
            <a:chOff x="3288463" y="2095373"/>
            <a:chExt cx="11621336" cy="95072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F5E9953-814F-B77D-7A46-5B80A0111E0F}"/>
                </a:ext>
              </a:extLst>
            </p:cNvPr>
            <p:cNvSpPr/>
            <p:nvPr/>
          </p:nvSpPr>
          <p:spPr>
            <a:xfrm>
              <a:off x="3288463" y="2095373"/>
              <a:ext cx="11584715" cy="950724"/>
            </a:xfrm>
            <a:custGeom>
              <a:avLst/>
              <a:gdLst>
                <a:gd name="connsiteX0" fmla="*/ 127266 w 1698631"/>
                <a:gd name="connsiteY0" fmla="*/ 0 h 268833"/>
                <a:gd name="connsiteX1" fmla="*/ 1571365 w 1698631"/>
                <a:gd name="connsiteY1" fmla="*/ 0 h 268833"/>
                <a:gd name="connsiteX2" fmla="*/ 1698631 w 1698631"/>
                <a:gd name="connsiteY2" fmla="*/ 127266 h 268833"/>
                <a:gd name="connsiteX3" fmla="*/ 1698631 w 1698631"/>
                <a:gd name="connsiteY3" fmla="*/ 141567 h 268833"/>
                <a:gd name="connsiteX4" fmla="*/ 1571365 w 1698631"/>
                <a:gd name="connsiteY4" fmla="*/ 268833 h 268833"/>
                <a:gd name="connsiteX5" fmla="*/ 127266 w 1698631"/>
                <a:gd name="connsiteY5" fmla="*/ 268833 h 268833"/>
                <a:gd name="connsiteX6" fmla="*/ 0 w 1698631"/>
                <a:gd name="connsiteY6" fmla="*/ 141567 h 268833"/>
                <a:gd name="connsiteX7" fmla="*/ 32426 w 1698631"/>
                <a:gd name="connsiteY7" fmla="*/ 117927 h 268833"/>
                <a:gd name="connsiteX8" fmla="*/ 127266 w 1698631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66205 w 1666205"/>
                <a:gd name="connsiteY3" fmla="*/ 141567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66205"/>
                <a:gd name="connsiteY0" fmla="*/ 0 h 268833"/>
                <a:gd name="connsiteX1" fmla="*/ 1538939 w 1666205"/>
                <a:gd name="connsiteY1" fmla="*/ 0 h 268833"/>
                <a:gd name="connsiteX2" fmla="*/ 1666205 w 1666205"/>
                <a:gd name="connsiteY2" fmla="*/ 127266 h 268833"/>
                <a:gd name="connsiteX3" fmla="*/ 1617566 w 1666205"/>
                <a:gd name="connsiteY3" fmla="*/ 132228 h 268833"/>
                <a:gd name="connsiteX4" fmla="*/ 1538939 w 1666205"/>
                <a:gd name="connsiteY4" fmla="*/ 268833 h 268833"/>
                <a:gd name="connsiteX5" fmla="*/ 94840 w 1666205"/>
                <a:gd name="connsiteY5" fmla="*/ 268833 h 268833"/>
                <a:gd name="connsiteX6" fmla="*/ 0 w 1666205"/>
                <a:gd name="connsiteY6" fmla="*/ 127558 h 268833"/>
                <a:gd name="connsiteX7" fmla="*/ 0 w 1666205"/>
                <a:gd name="connsiteY7" fmla="*/ 117927 h 268833"/>
                <a:gd name="connsiteX8" fmla="*/ 94840 w 1666205"/>
                <a:gd name="connsiteY8" fmla="*/ 0 h 268833"/>
                <a:gd name="connsiteX0" fmla="*/ 94840 w 1617566"/>
                <a:gd name="connsiteY0" fmla="*/ 0 h 268833"/>
                <a:gd name="connsiteX1" fmla="*/ 1538939 w 1617566"/>
                <a:gd name="connsiteY1" fmla="*/ 0 h 268833"/>
                <a:gd name="connsiteX2" fmla="*/ 1617566 w 1617566"/>
                <a:gd name="connsiteY2" fmla="*/ 145944 h 268833"/>
                <a:gd name="connsiteX3" fmla="*/ 1617566 w 1617566"/>
                <a:gd name="connsiteY3" fmla="*/ 132228 h 268833"/>
                <a:gd name="connsiteX4" fmla="*/ 1538939 w 1617566"/>
                <a:gd name="connsiteY4" fmla="*/ 268833 h 268833"/>
                <a:gd name="connsiteX5" fmla="*/ 94840 w 1617566"/>
                <a:gd name="connsiteY5" fmla="*/ 268833 h 268833"/>
                <a:gd name="connsiteX6" fmla="*/ 0 w 1617566"/>
                <a:gd name="connsiteY6" fmla="*/ 127558 h 268833"/>
                <a:gd name="connsiteX7" fmla="*/ 0 w 1617566"/>
                <a:gd name="connsiteY7" fmla="*/ 117927 h 268833"/>
                <a:gd name="connsiteX8" fmla="*/ 94840 w 1617566"/>
                <a:gd name="connsiteY8" fmla="*/ 0 h 26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7566" h="268833">
                  <a:moveTo>
                    <a:pt x="94840" y="0"/>
                  </a:moveTo>
                  <a:lnTo>
                    <a:pt x="1538939" y="0"/>
                  </a:lnTo>
                  <a:cubicBezTo>
                    <a:pt x="1609226" y="0"/>
                    <a:pt x="1617566" y="75657"/>
                    <a:pt x="1617566" y="145944"/>
                  </a:cubicBezTo>
                  <a:lnTo>
                    <a:pt x="1617566" y="132228"/>
                  </a:lnTo>
                  <a:cubicBezTo>
                    <a:pt x="1617566" y="202515"/>
                    <a:pt x="1609226" y="268833"/>
                    <a:pt x="1538939" y="268833"/>
                  </a:cubicBezTo>
                  <a:lnTo>
                    <a:pt x="94840" y="268833"/>
                  </a:lnTo>
                  <a:cubicBezTo>
                    <a:pt x="24553" y="268833"/>
                    <a:pt x="0" y="197845"/>
                    <a:pt x="0" y="127558"/>
                  </a:cubicBezTo>
                  <a:lnTo>
                    <a:pt x="0" y="117927"/>
                  </a:lnTo>
                  <a:cubicBezTo>
                    <a:pt x="0" y="47640"/>
                    <a:pt x="24553" y="0"/>
                    <a:pt x="94840" y="0"/>
                  </a:cubicBezTo>
                  <a:close/>
                </a:path>
              </a:pathLst>
            </a:custGeom>
            <a:solidFill>
              <a:srgbClr val="000099"/>
            </a:solidFill>
          </p:spPr>
          <p:txBody>
            <a:bodyPr/>
            <a:lstStyle/>
            <a:p>
              <a:pPr lvl="1"/>
              <a:endParaRPr lang="en-US" sz="4400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BEE6E4-4C00-1111-668A-0C007A930CDF}"/>
                </a:ext>
              </a:extLst>
            </p:cNvPr>
            <p:cNvSpPr txBox="1"/>
            <p:nvPr/>
          </p:nvSpPr>
          <p:spPr>
            <a:xfrm>
              <a:off x="3988553" y="2280321"/>
              <a:ext cx="10921246" cy="729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2.</a:t>
              </a:r>
              <a:r>
                <a:rPr lang="th-TH" sz="4316" b="1" dirty="0">
                  <a:solidFill>
                    <a:srgbClr val="FFFFFF"/>
                  </a:solidFill>
                  <a:latin typeface="Opun Bold"/>
                  <a:cs typeface="Opun Bold"/>
                </a:rPr>
                <a:t> เทคนิคการขายระหว่างทำการซื้อขายสินค้า</a:t>
              </a:r>
              <a:endParaRPr lang="en-US" sz="4316" b="1" dirty="0">
                <a:solidFill>
                  <a:srgbClr val="FFFFFF"/>
                </a:solidFill>
                <a:latin typeface="Opun Bold"/>
                <a:cs typeface="Opun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209110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2383300" y="33526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0" y="0"/>
                </a:moveTo>
                <a:lnTo>
                  <a:pt x="4956963" y="0"/>
                </a:lnTo>
                <a:lnTo>
                  <a:pt x="4956963" y="3028254"/>
                </a:lnTo>
                <a:lnTo>
                  <a:pt x="0" y="3028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AutoShape 15"/>
          <p:cNvSpPr/>
          <p:nvPr/>
        </p:nvSpPr>
        <p:spPr>
          <a:xfrm flipV="1">
            <a:off x="2099136" y="4590987"/>
            <a:ext cx="0" cy="3326784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4EC517-A015-1550-9FB2-823E9F15F38E}"/>
              </a:ext>
            </a:extLst>
          </p:cNvPr>
          <p:cNvSpPr txBox="1"/>
          <p:nvPr/>
        </p:nvSpPr>
        <p:spPr>
          <a:xfrm>
            <a:off x="2175670" y="2070842"/>
            <a:ext cx="1447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การขายในปัจจุบันให้ความสําคัญกับการขายหลังการซื้อ ซึ่งช่วย สร้างความประทับใจ และกลายเป็นลูกค้าถาวรตลอดไป เทคนิคการขายหลังการซื้อ มีดังนี้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B66F304-841E-2BD9-0320-1AA4BB416394}"/>
              </a:ext>
            </a:extLst>
          </p:cNvPr>
          <p:cNvSpPr/>
          <p:nvPr/>
        </p:nvSpPr>
        <p:spPr>
          <a:xfrm>
            <a:off x="2853813" y="4578905"/>
            <a:ext cx="4283420" cy="1094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บริการหลังการขาย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9F46615-0561-BBC9-6D3B-D8744BFEDAC5}"/>
              </a:ext>
            </a:extLst>
          </p:cNvPr>
          <p:cNvSpPr/>
          <p:nvPr/>
        </p:nvSpPr>
        <p:spPr>
          <a:xfrm>
            <a:off x="5995675" y="6734671"/>
            <a:ext cx="7159178" cy="1094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การจดจำลูกค้าและการรักษาสัมพันธภาพ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19E0944-632C-10A1-CAAE-B8DCCD47DE92}"/>
              </a:ext>
            </a:extLst>
          </p:cNvPr>
          <p:cNvSpPr/>
          <p:nvPr/>
        </p:nvSpPr>
        <p:spPr>
          <a:xfrm>
            <a:off x="11658600" y="4596373"/>
            <a:ext cx="4283420" cy="10942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</a:t>
            </a:r>
            <a:r>
              <a:rPr lang="th-TH" sz="44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ของแถม การลดราคา</a:t>
            </a:r>
            <a:endParaRPr lang="en-US" sz="44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15F216-56A0-DDA5-1D82-453397D0D11E}"/>
              </a:ext>
            </a:extLst>
          </p:cNvPr>
          <p:cNvCxnSpPr>
            <a:cxnSpLocks/>
          </p:cNvCxnSpPr>
          <p:nvPr/>
        </p:nvCxnSpPr>
        <p:spPr>
          <a:xfrm>
            <a:off x="5569809" y="5658144"/>
            <a:ext cx="1241953" cy="1059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DBBE51C-BF56-38AB-84E5-96DCD3EB17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582322">
            <a:off x="12207032" y="5514203"/>
            <a:ext cx="1361240" cy="123015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DD6776B-CED6-6421-4BF0-17848D87AEAC}"/>
              </a:ext>
            </a:extLst>
          </p:cNvPr>
          <p:cNvGrpSpPr/>
          <p:nvPr/>
        </p:nvGrpSpPr>
        <p:grpSpPr>
          <a:xfrm>
            <a:off x="3125767" y="616120"/>
            <a:ext cx="7936323" cy="962765"/>
            <a:chOff x="396119" y="1158006"/>
            <a:chExt cx="7936323" cy="962765"/>
          </a:xfrm>
          <a:solidFill>
            <a:srgbClr val="000099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C64926-3447-9D93-D1E5-D9002A3D0D5B}"/>
                </a:ext>
              </a:extLst>
            </p:cNvPr>
            <p:cNvSpPr/>
            <p:nvPr/>
          </p:nvSpPr>
          <p:spPr>
            <a:xfrm>
              <a:off x="396119" y="1158006"/>
              <a:ext cx="7936323" cy="962765"/>
            </a:xfrm>
            <a:custGeom>
              <a:avLst/>
              <a:gdLst/>
              <a:ahLst/>
              <a:cxnLst/>
              <a:rect l="l" t="t" r="r" b="b"/>
              <a:pathLst>
                <a:path w="1698631" h="268833">
                  <a:moveTo>
                    <a:pt x="127266" y="0"/>
                  </a:moveTo>
                  <a:lnTo>
                    <a:pt x="1571365" y="0"/>
                  </a:lnTo>
                  <a:cubicBezTo>
                    <a:pt x="1641652" y="0"/>
                    <a:pt x="1698631" y="56979"/>
                    <a:pt x="1698631" y="127266"/>
                  </a:cubicBezTo>
                  <a:lnTo>
                    <a:pt x="1698631" y="141567"/>
                  </a:lnTo>
                  <a:cubicBezTo>
                    <a:pt x="1698631" y="211854"/>
                    <a:pt x="1641652" y="268833"/>
                    <a:pt x="1571365" y="268833"/>
                  </a:cubicBezTo>
                  <a:lnTo>
                    <a:pt x="127266" y="268833"/>
                  </a:lnTo>
                  <a:cubicBezTo>
                    <a:pt x="56979" y="268833"/>
                    <a:pt x="0" y="211854"/>
                    <a:pt x="0" y="141567"/>
                  </a:cubicBezTo>
                  <a:lnTo>
                    <a:pt x="0" y="127266"/>
                  </a:lnTo>
                  <a:cubicBezTo>
                    <a:pt x="0" y="56979"/>
                    <a:pt x="56979" y="0"/>
                    <a:pt x="127266" y="0"/>
                  </a:cubicBezTo>
                  <a:close/>
                </a:path>
              </a:pathLst>
            </a:custGeom>
            <a:grpFill/>
          </p:spPr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4F9FB5F5-30C6-65F6-4611-700D473CCE6D}"/>
                </a:ext>
              </a:extLst>
            </p:cNvPr>
            <p:cNvSpPr txBox="1"/>
            <p:nvPr/>
          </p:nvSpPr>
          <p:spPr>
            <a:xfrm>
              <a:off x="812042" y="1184135"/>
              <a:ext cx="7180693" cy="91050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058"/>
                </a:lnSpc>
              </a:pPr>
              <a:r>
                <a:rPr lang="en-US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3.</a:t>
              </a:r>
              <a:r>
                <a:rPr lang="th-TH" sz="4316" dirty="0">
                  <a:solidFill>
                    <a:srgbClr val="FFFFFF"/>
                  </a:solidFill>
                  <a:latin typeface="Opun Bold"/>
                  <a:cs typeface="Opun Bold"/>
                  <a:sym typeface="Opun"/>
                </a:rPr>
                <a:t> เทคนิคการขายหลังการซื้อ</a:t>
              </a:r>
              <a:endParaRPr lang="en-US" sz="4316" dirty="0">
                <a:solidFill>
                  <a:srgbClr val="FFFFFF"/>
                </a:solidFill>
                <a:latin typeface="Opun Bold"/>
                <a:cs typeface="Opun Bold"/>
                <a:sym typeface="Opu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1661">
            <a:off x="14402041" y="-1042983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0" y="0"/>
                </a:moveTo>
                <a:lnTo>
                  <a:pt x="9779417" y="0"/>
                </a:lnTo>
                <a:lnTo>
                  <a:pt x="9779417" y="11204701"/>
                </a:lnTo>
                <a:lnTo>
                  <a:pt x="0" y="112047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11661" flipH="1" flipV="1">
            <a:off x="4804997" y="97197"/>
            <a:ext cx="9779417" cy="11204700"/>
          </a:xfrm>
          <a:custGeom>
            <a:avLst/>
            <a:gdLst/>
            <a:ahLst/>
            <a:cxnLst/>
            <a:rect l="l" t="t" r="r" b="b"/>
            <a:pathLst>
              <a:path w="9779417" h="11204700">
                <a:moveTo>
                  <a:pt x="9779417" y="11204700"/>
                </a:moveTo>
                <a:lnTo>
                  <a:pt x="0" y="11204700"/>
                </a:lnTo>
                <a:lnTo>
                  <a:pt x="0" y="0"/>
                </a:lnTo>
                <a:lnTo>
                  <a:pt x="9779417" y="0"/>
                </a:lnTo>
                <a:lnTo>
                  <a:pt x="9779417" y="112047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34662" y="-83854"/>
            <a:ext cx="5968005" cy="3267784"/>
          </a:xfrm>
          <a:custGeom>
            <a:avLst/>
            <a:gdLst/>
            <a:ahLst/>
            <a:cxnLst/>
            <a:rect l="l" t="t" r="r" b="b"/>
            <a:pathLst>
              <a:path w="5968005" h="3267784">
                <a:moveTo>
                  <a:pt x="5968005" y="0"/>
                </a:moveTo>
                <a:lnTo>
                  <a:pt x="0" y="0"/>
                </a:lnTo>
                <a:lnTo>
                  <a:pt x="0" y="3267783"/>
                </a:lnTo>
                <a:lnTo>
                  <a:pt x="5968005" y="3267783"/>
                </a:lnTo>
                <a:lnTo>
                  <a:pt x="5968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6A4F69-A1CE-B431-77B0-86BB8F5C8C30}"/>
              </a:ext>
            </a:extLst>
          </p:cNvPr>
          <p:cNvGrpSpPr/>
          <p:nvPr/>
        </p:nvGrpSpPr>
        <p:grpSpPr>
          <a:xfrm>
            <a:off x="-1143000" y="145147"/>
            <a:ext cx="16310870" cy="1650781"/>
            <a:chOff x="-2290070" y="190500"/>
            <a:chExt cx="16310870" cy="1650781"/>
          </a:xfrm>
        </p:grpSpPr>
        <p:sp>
          <p:nvSpPr>
            <p:cNvPr id="19" name="Flowchart: Terminator 18">
              <a:extLst>
                <a:ext uri="{FF2B5EF4-FFF2-40B4-BE49-F238E27FC236}">
                  <a16:creationId xmlns:a16="http://schemas.microsoft.com/office/drawing/2014/main" id="{5EB2458E-659F-724C-D970-B13560844CA4}"/>
                </a:ext>
              </a:extLst>
            </p:cNvPr>
            <p:cNvSpPr/>
            <p:nvPr/>
          </p:nvSpPr>
          <p:spPr>
            <a:xfrm>
              <a:off x="-2290070" y="190500"/>
              <a:ext cx="16310870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2">
              <a:extLst>
                <a:ext uri="{FF2B5EF4-FFF2-40B4-BE49-F238E27FC236}">
                  <a16:creationId xmlns:a16="http://schemas.microsoft.com/office/drawing/2014/main" id="{6FF3B9A4-97E5-1D5D-8DC5-F8D5FA676CB4}"/>
                </a:ext>
              </a:extLst>
            </p:cNvPr>
            <p:cNvSpPr txBox="1"/>
            <p:nvPr/>
          </p:nvSpPr>
          <p:spPr>
            <a:xfrm>
              <a:off x="450250" y="451633"/>
              <a:ext cx="12137815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2.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ความรู้เกี่ยวกับการเสนอการขาย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6BEC05E-341F-C2E0-8550-78F80780C92E}"/>
              </a:ext>
            </a:extLst>
          </p:cNvPr>
          <p:cNvSpPr txBox="1"/>
          <p:nvPr/>
        </p:nvSpPr>
        <p:spPr>
          <a:xfrm>
            <a:off x="2095500" y="2219784"/>
            <a:ext cx="1409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	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การเสนอขาย </a:t>
            </a:r>
            <a:r>
              <a: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(Presentation) 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คือการอธิบายให้ลูกค้าทราบถึงรายละเอียดของสินค้า ประโยชน์ที่ลูกค้าจะได้รับจากการใช้สินค้า </a:t>
            </a:r>
          </a:p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4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เทคนิคการเสนอขาย</a:t>
            </a: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ที่จะประสบความสำเร็จ พนักงานขายจะต้องมีเทคนิคการขายที่มีประสิทธิภาพ ควรปฏิบัติดังนี้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3DD1C3E-8CA4-13F3-ED61-71835930759E}"/>
              </a:ext>
            </a:extLst>
          </p:cNvPr>
          <p:cNvGrpSpPr/>
          <p:nvPr/>
        </p:nvGrpSpPr>
        <p:grpSpPr>
          <a:xfrm>
            <a:off x="725530" y="5578502"/>
            <a:ext cx="3750020" cy="2386565"/>
            <a:chOff x="1676400" y="4659973"/>
            <a:chExt cx="3750020" cy="23865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A2327E-9BAA-70D5-5EAA-04BDE88AECD3}"/>
                </a:ext>
              </a:extLst>
            </p:cNvPr>
            <p:cNvGrpSpPr/>
            <p:nvPr/>
          </p:nvGrpSpPr>
          <p:grpSpPr>
            <a:xfrm>
              <a:off x="1676400" y="4659973"/>
              <a:ext cx="3750020" cy="2386565"/>
              <a:chOff x="1676400" y="4659973"/>
              <a:chExt cx="3750020" cy="2386565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0632E121-6167-3719-E615-5D264DF03487}"/>
                  </a:ext>
                </a:extLst>
              </p:cNvPr>
              <p:cNvSpPr/>
              <p:nvPr/>
            </p:nvSpPr>
            <p:spPr>
              <a:xfrm>
                <a:off x="1676400" y="4659973"/>
                <a:ext cx="3750020" cy="2386565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9186D09B-77DA-55A3-EC49-AD61856EF192}"/>
                  </a:ext>
                </a:extLst>
              </p:cNvPr>
              <p:cNvSpPr/>
              <p:nvPr/>
            </p:nvSpPr>
            <p:spPr>
              <a:xfrm>
                <a:off x="1784309" y="4756005"/>
                <a:ext cx="3515391" cy="2201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0FCAEE-8012-9E67-602C-1E8BE904CB40}"/>
                </a:ext>
              </a:extLst>
            </p:cNvPr>
            <p:cNvSpPr txBox="1"/>
            <p:nvPr/>
          </p:nvSpPr>
          <p:spPr>
            <a:xfrm>
              <a:off x="2177643" y="4838027"/>
              <a:ext cx="27788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1. 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นำเสนอสินค้าโดยเน้นให้ลูกค้าเกิดความเชื่อมั่น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43200E-2EEF-A893-1EE9-178BB09CB133}"/>
              </a:ext>
            </a:extLst>
          </p:cNvPr>
          <p:cNvGrpSpPr/>
          <p:nvPr/>
        </p:nvGrpSpPr>
        <p:grpSpPr>
          <a:xfrm>
            <a:off x="4810290" y="5578501"/>
            <a:ext cx="3750020" cy="2386565"/>
            <a:chOff x="1676400" y="4659973"/>
            <a:chExt cx="3750020" cy="238656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8FB1AA9-E57B-7C1F-4EAB-AB45B365BC27}"/>
                </a:ext>
              </a:extLst>
            </p:cNvPr>
            <p:cNvGrpSpPr/>
            <p:nvPr/>
          </p:nvGrpSpPr>
          <p:grpSpPr>
            <a:xfrm>
              <a:off x="1676400" y="4659973"/>
              <a:ext cx="3750020" cy="2386565"/>
              <a:chOff x="1676400" y="4659973"/>
              <a:chExt cx="3750020" cy="238656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12EF60A-E4A4-DD71-5E71-3C415658C498}"/>
                  </a:ext>
                </a:extLst>
              </p:cNvPr>
              <p:cNvSpPr/>
              <p:nvPr/>
            </p:nvSpPr>
            <p:spPr>
              <a:xfrm>
                <a:off x="1676400" y="4659973"/>
                <a:ext cx="3750020" cy="2386565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33D6AD77-9979-6669-29A8-98E6E0747C55}"/>
                  </a:ext>
                </a:extLst>
              </p:cNvPr>
              <p:cNvSpPr/>
              <p:nvPr/>
            </p:nvSpPr>
            <p:spPr>
              <a:xfrm>
                <a:off x="1784309" y="4756005"/>
                <a:ext cx="3515391" cy="2201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394FB0-DFA8-3C49-EF4B-E206877F33B7}"/>
                </a:ext>
              </a:extLst>
            </p:cNvPr>
            <p:cNvSpPr txBox="1"/>
            <p:nvPr/>
          </p:nvSpPr>
          <p:spPr>
            <a:xfrm>
              <a:off x="2177643" y="4838027"/>
              <a:ext cx="27788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นำเสนอโดยเน้นความชัดเจนและเข้าใจง่าย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4898B34-7B94-9FCC-5FF1-F8DE04C9882B}"/>
              </a:ext>
            </a:extLst>
          </p:cNvPr>
          <p:cNvGrpSpPr/>
          <p:nvPr/>
        </p:nvGrpSpPr>
        <p:grpSpPr>
          <a:xfrm>
            <a:off x="8865879" y="5578501"/>
            <a:ext cx="3750020" cy="2386565"/>
            <a:chOff x="1676400" y="4659973"/>
            <a:chExt cx="3750020" cy="23865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7E7E7C-B5E8-5F08-D933-A556FC1AD816}"/>
                </a:ext>
              </a:extLst>
            </p:cNvPr>
            <p:cNvGrpSpPr/>
            <p:nvPr/>
          </p:nvGrpSpPr>
          <p:grpSpPr>
            <a:xfrm>
              <a:off x="1676400" y="4659973"/>
              <a:ext cx="3750020" cy="2386565"/>
              <a:chOff x="1676400" y="4659973"/>
              <a:chExt cx="3750020" cy="23865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CC47917-5004-13B2-780A-3066A5E51B13}"/>
                  </a:ext>
                </a:extLst>
              </p:cNvPr>
              <p:cNvSpPr/>
              <p:nvPr/>
            </p:nvSpPr>
            <p:spPr>
              <a:xfrm>
                <a:off x="1676400" y="4659973"/>
                <a:ext cx="3750020" cy="2386565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851F51D-A2F2-457C-C2A0-BB783218FB10}"/>
                  </a:ext>
                </a:extLst>
              </p:cNvPr>
              <p:cNvSpPr/>
              <p:nvPr/>
            </p:nvSpPr>
            <p:spPr>
              <a:xfrm>
                <a:off x="1784309" y="4756005"/>
                <a:ext cx="3515391" cy="2201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FA8B8D-57A0-88CA-3F5F-4D497B2BA5F7}"/>
                </a:ext>
              </a:extLst>
            </p:cNvPr>
            <p:cNvSpPr txBox="1"/>
            <p:nvPr/>
          </p:nvSpPr>
          <p:spPr>
            <a:xfrm>
              <a:off x="2177643" y="4838027"/>
              <a:ext cx="2778832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นำเสนอเพื่อให้เกิดความสมบูรณ์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0DCD2D-2C6A-3CFB-BEAD-1F93E4E949A2}"/>
              </a:ext>
            </a:extLst>
          </p:cNvPr>
          <p:cNvGrpSpPr/>
          <p:nvPr/>
        </p:nvGrpSpPr>
        <p:grpSpPr>
          <a:xfrm>
            <a:off x="13001773" y="5578500"/>
            <a:ext cx="3750020" cy="2386565"/>
            <a:chOff x="1676400" y="4659973"/>
            <a:chExt cx="3750020" cy="23865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AC317AF-EAEC-D845-584D-3498742D42C4}"/>
                </a:ext>
              </a:extLst>
            </p:cNvPr>
            <p:cNvGrpSpPr/>
            <p:nvPr/>
          </p:nvGrpSpPr>
          <p:grpSpPr>
            <a:xfrm>
              <a:off x="1676400" y="4659973"/>
              <a:ext cx="3750020" cy="2386565"/>
              <a:chOff x="1676400" y="4659973"/>
              <a:chExt cx="3750020" cy="2386565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14E97923-FE30-9F7D-E0D8-B1862C7B531E}"/>
                  </a:ext>
                </a:extLst>
              </p:cNvPr>
              <p:cNvSpPr/>
              <p:nvPr/>
            </p:nvSpPr>
            <p:spPr>
              <a:xfrm>
                <a:off x="1676400" y="4659973"/>
                <a:ext cx="3750020" cy="2386565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A3D6DE4F-B4EC-A4C0-10C4-5F363CB54EF1}"/>
                  </a:ext>
                </a:extLst>
              </p:cNvPr>
              <p:cNvSpPr/>
              <p:nvPr/>
            </p:nvSpPr>
            <p:spPr>
              <a:xfrm>
                <a:off x="1784309" y="4756005"/>
                <a:ext cx="3515391" cy="220169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5F2E49C-03E3-4516-A382-BC43680C52F6}"/>
                </a:ext>
              </a:extLst>
            </p:cNvPr>
            <p:cNvSpPr txBox="1"/>
            <p:nvPr/>
          </p:nvSpPr>
          <p:spPr>
            <a:xfrm>
              <a:off x="2177643" y="4838027"/>
              <a:ext cx="277883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นำเสนอที่เน้นการขจัดคู่แข่งขัน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2" name="AutoShape 19">
            <a:extLst>
              <a:ext uri="{FF2B5EF4-FFF2-40B4-BE49-F238E27FC236}">
                <a16:creationId xmlns:a16="http://schemas.microsoft.com/office/drawing/2014/main" id="{C05EAD92-B45C-5EFA-DA8E-07A65043E461}"/>
              </a:ext>
            </a:extLst>
          </p:cNvPr>
          <p:cNvSpPr/>
          <p:nvPr/>
        </p:nvSpPr>
        <p:spPr>
          <a:xfrm>
            <a:off x="2694216" y="5578501"/>
            <a:ext cx="4232147" cy="0"/>
          </a:xfrm>
          <a:prstGeom prst="line">
            <a:avLst/>
          </a:prstGeom>
          <a:ln w="66675" cap="flat">
            <a:solidFill>
              <a:srgbClr val="2E6FB7"/>
            </a:solidFill>
            <a:prstDash val="lgDash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AutoShape 20">
            <a:extLst>
              <a:ext uri="{FF2B5EF4-FFF2-40B4-BE49-F238E27FC236}">
                <a16:creationId xmlns:a16="http://schemas.microsoft.com/office/drawing/2014/main" id="{DD4A2914-2E2E-743D-3831-1E9EA0D961FE}"/>
              </a:ext>
            </a:extLst>
          </p:cNvPr>
          <p:cNvSpPr/>
          <p:nvPr/>
        </p:nvSpPr>
        <p:spPr>
          <a:xfrm>
            <a:off x="6442287" y="7965066"/>
            <a:ext cx="4236046" cy="0"/>
          </a:xfrm>
          <a:prstGeom prst="line">
            <a:avLst/>
          </a:prstGeom>
          <a:ln w="66675" cap="flat">
            <a:solidFill>
              <a:srgbClr val="2E6FB7"/>
            </a:solidFill>
            <a:prstDash val="lgDash"/>
            <a:headEnd type="none" w="sm" len="sm"/>
            <a:tailEnd type="arrow" w="med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4" name="AutoShape 21">
            <a:extLst>
              <a:ext uri="{FF2B5EF4-FFF2-40B4-BE49-F238E27FC236}">
                <a16:creationId xmlns:a16="http://schemas.microsoft.com/office/drawing/2014/main" id="{A554CB22-2167-6F87-B956-87E77CBBDFE5}"/>
              </a:ext>
            </a:extLst>
          </p:cNvPr>
          <p:cNvSpPr/>
          <p:nvPr/>
        </p:nvSpPr>
        <p:spPr>
          <a:xfrm>
            <a:off x="10891131" y="5578501"/>
            <a:ext cx="4236046" cy="0"/>
          </a:xfrm>
          <a:prstGeom prst="line">
            <a:avLst/>
          </a:prstGeom>
          <a:ln w="66675" cap="flat">
            <a:solidFill>
              <a:srgbClr val="2E6FB7"/>
            </a:solidFill>
            <a:prstDash val="lgDash"/>
            <a:headEnd type="none" w="sm" len="sm"/>
            <a:tailEnd type="arrow" w="med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550619" y="-2993491"/>
            <a:ext cx="11446152" cy="11075498"/>
          </a:xfrm>
          <a:custGeom>
            <a:avLst/>
            <a:gdLst/>
            <a:ahLst/>
            <a:cxnLst/>
            <a:rect l="l" t="t" r="r" b="b"/>
            <a:pathLst>
              <a:path w="11446152" h="11075498">
                <a:moveTo>
                  <a:pt x="0" y="0"/>
                </a:moveTo>
                <a:lnTo>
                  <a:pt x="11446152" y="0"/>
                </a:lnTo>
                <a:lnTo>
                  <a:pt x="11446152" y="11075497"/>
                </a:lnTo>
                <a:lnTo>
                  <a:pt x="0" y="110754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24330">
            <a:off x="-3604068" y="3205513"/>
            <a:ext cx="8058319" cy="8014365"/>
          </a:xfrm>
          <a:custGeom>
            <a:avLst/>
            <a:gdLst/>
            <a:ahLst/>
            <a:cxnLst/>
            <a:rect l="l" t="t" r="r" b="b"/>
            <a:pathLst>
              <a:path w="8058319" h="8014365">
                <a:moveTo>
                  <a:pt x="0" y="0"/>
                </a:moveTo>
                <a:lnTo>
                  <a:pt x="8058320" y="0"/>
                </a:lnTo>
                <a:lnTo>
                  <a:pt x="8058320" y="8014365"/>
                </a:lnTo>
                <a:lnTo>
                  <a:pt x="0" y="8014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70941">
            <a:off x="-1342870" y="616111"/>
            <a:ext cx="6312385" cy="3856294"/>
          </a:xfrm>
          <a:custGeom>
            <a:avLst/>
            <a:gdLst/>
            <a:ahLst/>
            <a:cxnLst/>
            <a:rect l="l" t="t" r="r" b="b"/>
            <a:pathLst>
              <a:path w="6312385" h="3856294">
                <a:moveTo>
                  <a:pt x="0" y="0"/>
                </a:moveTo>
                <a:lnTo>
                  <a:pt x="6312385" y="0"/>
                </a:lnTo>
                <a:lnTo>
                  <a:pt x="6312385" y="3856293"/>
                </a:lnTo>
                <a:lnTo>
                  <a:pt x="0" y="38562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510183">
            <a:off x="-3408979" y="8218598"/>
            <a:ext cx="4115375" cy="2514120"/>
          </a:xfrm>
          <a:custGeom>
            <a:avLst/>
            <a:gdLst/>
            <a:ahLst/>
            <a:cxnLst/>
            <a:rect l="l" t="t" r="r" b="b"/>
            <a:pathLst>
              <a:path w="4115375" h="2514120">
                <a:moveTo>
                  <a:pt x="0" y="0"/>
                </a:moveTo>
                <a:lnTo>
                  <a:pt x="4115374" y="0"/>
                </a:lnTo>
                <a:lnTo>
                  <a:pt x="4115374" y="2514120"/>
                </a:lnTo>
                <a:lnTo>
                  <a:pt x="0" y="2514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D577B6-4821-C6D2-73EF-48F481EDE642}"/>
              </a:ext>
            </a:extLst>
          </p:cNvPr>
          <p:cNvGrpSpPr/>
          <p:nvPr/>
        </p:nvGrpSpPr>
        <p:grpSpPr>
          <a:xfrm>
            <a:off x="-1699534" y="222787"/>
            <a:ext cx="9614060" cy="1650781"/>
            <a:chOff x="-2290069" y="190500"/>
            <a:chExt cx="12449349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21D9B50D-793A-7363-E0AB-DAC30D04AD4D}"/>
                </a:ext>
              </a:extLst>
            </p:cNvPr>
            <p:cNvSpPr/>
            <p:nvPr/>
          </p:nvSpPr>
          <p:spPr>
            <a:xfrm>
              <a:off x="-2290069" y="190500"/>
              <a:ext cx="1244934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A9372F45-7A74-DC5B-D201-9A8C4F272626}"/>
                </a:ext>
              </a:extLst>
            </p:cNvPr>
            <p:cNvSpPr txBox="1"/>
            <p:nvPr/>
          </p:nvSpPr>
          <p:spPr>
            <a:xfrm>
              <a:off x="450249" y="451633"/>
              <a:ext cx="7847563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3.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ศิลปะการถาม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2E2C9A-BC09-4EAA-20E8-E51B0504B37F}"/>
              </a:ext>
            </a:extLst>
          </p:cNvPr>
          <p:cNvGrpSpPr/>
          <p:nvPr/>
        </p:nvGrpSpPr>
        <p:grpSpPr>
          <a:xfrm>
            <a:off x="1295554" y="3017960"/>
            <a:ext cx="8064250" cy="4704635"/>
            <a:chOff x="1295554" y="3086100"/>
            <a:chExt cx="8064250" cy="4704635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ACD99D2-67AB-71F1-C47D-8B2B6E65FE55}"/>
                </a:ext>
              </a:extLst>
            </p:cNvPr>
            <p:cNvSpPr/>
            <p:nvPr/>
          </p:nvSpPr>
          <p:spPr>
            <a:xfrm>
              <a:off x="1295554" y="3086100"/>
              <a:ext cx="8064250" cy="470463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EF2E64-5200-1594-91F4-1E10A8B12B4A}"/>
                </a:ext>
              </a:extLst>
            </p:cNvPr>
            <p:cNvSpPr txBox="1"/>
            <p:nvPr/>
          </p:nvSpPr>
          <p:spPr>
            <a:xfrm>
              <a:off x="2050694" y="3372093"/>
              <a:ext cx="648384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การขายที่ประสบความสำเร็จ พนักงานขายจะต้องทราบถึงความต้องการของลูกค้า เรียนรู้ปัญหาของลูกค้า พนักงานขายจึงต้องเชิญชวนให้ลูกค้าบอกข้อมูลของลูกค้าเสียก่อน แนวทางการตั้งคำถาม มีดังนี้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B5D55D-EFDE-7236-5577-D1568CFE38C4}"/>
              </a:ext>
            </a:extLst>
          </p:cNvPr>
          <p:cNvGrpSpPr/>
          <p:nvPr/>
        </p:nvGrpSpPr>
        <p:grpSpPr>
          <a:xfrm>
            <a:off x="11963400" y="2431206"/>
            <a:ext cx="5473533" cy="1200393"/>
            <a:chOff x="11747666" y="2485903"/>
            <a:chExt cx="5473533" cy="12003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Callout: Bent Line with No Border 22">
              <a:extLst>
                <a:ext uri="{FF2B5EF4-FFF2-40B4-BE49-F238E27FC236}">
                  <a16:creationId xmlns:a16="http://schemas.microsoft.com/office/drawing/2014/main" id="{31F21CBA-AE14-95A1-0116-F8B817364553}"/>
                </a:ext>
              </a:extLst>
            </p:cNvPr>
            <p:cNvSpPr/>
            <p:nvPr/>
          </p:nvSpPr>
          <p:spPr>
            <a:xfrm>
              <a:off x="11747666" y="2485903"/>
              <a:ext cx="5473533" cy="1200393"/>
            </a:xfrm>
            <a:prstGeom prst="callout2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EDC6B3-0C1D-D3E5-9A07-2C96B7578554}"/>
                </a:ext>
              </a:extLst>
            </p:cNvPr>
            <p:cNvSpPr txBox="1"/>
            <p:nvPr/>
          </p:nvSpPr>
          <p:spPr>
            <a:xfrm>
              <a:off x="11963400" y="2701378"/>
              <a:ext cx="525779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คำถามที่มีคำตอบเชิงบรรยาย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C519E1-708E-6CF8-D72D-D4A45D73C5DA}"/>
              </a:ext>
            </a:extLst>
          </p:cNvPr>
          <p:cNvGrpSpPr/>
          <p:nvPr/>
        </p:nvGrpSpPr>
        <p:grpSpPr>
          <a:xfrm>
            <a:off x="11963400" y="4062533"/>
            <a:ext cx="5473532" cy="1200393"/>
            <a:chOff x="11747667" y="2485903"/>
            <a:chExt cx="5092753" cy="12003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Callout: Bent Line with No Border 25">
              <a:extLst>
                <a:ext uri="{FF2B5EF4-FFF2-40B4-BE49-F238E27FC236}">
                  <a16:creationId xmlns:a16="http://schemas.microsoft.com/office/drawing/2014/main" id="{EDA278C7-6129-F443-2503-22B9D598F73E}"/>
                </a:ext>
              </a:extLst>
            </p:cNvPr>
            <p:cNvSpPr/>
            <p:nvPr/>
          </p:nvSpPr>
          <p:spPr>
            <a:xfrm>
              <a:off x="11747667" y="2485903"/>
              <a:ext cx="5089124" cy="1200393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6880"/>
                <a:gd name="adj6" fmla="val -46382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E93E474-33AC-0214-AC39-A753BE7851F3}"/>
                </a:ext>
              </a:extLst>
            </p:cNvPr>
            <p:cNvSpPr txBox="1"/>
            <p:nvPr/>
          </p:nvSpPr>
          <p:spPr>
            <a:xfrm>
              <a:off x="11963400" y="2701378"/>
              <a:ext cx="4877020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คำถามเปิดกว้าง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291877-68CD-3DD9-87EC-DE70588894F6}"/>
              </a:ext>
            </a:extLst>
          </p:cNvPr>
          <p:cNvGrpSpPr/>
          <p:nvPr/>
        </p:nvGrpSpPr>
        <p:grpSpPr>
          <a:xfrm>
            <a:off x="11979530" y="5760735"/>
            <a:ext cx="5466003" cy="1200393"/>
            <a:chOff x="11747667" y="2485903"/>
            <a:chExt cx="5089124" cy="12003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9" name="Callout: Bent Line with No Border 28">
              <a:extLst>
                <a:ext uri="{FF2B5EF4-FFF2-40B4-BE49-F238E27FC236}">
                  <a16:creationId xmlns:a16="http://schemas.microsoft.com/office/drawing/2014/main" id="{7C2BB4A4-7892-F45F-326F-017F95768FC1}"/>
                </a:ext>
              </a:extLst>
            </p:cNvPr>
            <p:cNvSpPr/>
            <p:nvPr/>
          </p:nvSpPr>
          <p:spPr>
            <a:xfrm>
              <a:off x="11747667" y="2485903"/>
              <a:ext cx="5089124" cy="1200393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78644"/>
                <a:gd name="adj6" fmla="val -46952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76D8C6-367D-02AC-9812-1DB96057A4CF}"/>
                </a:ext>
              </a:extLst>
            </p:cNvPr>
            <p:cNvSpPr txBox="1"/>
            <p:nvPr/>
          </p:nvSpPr>
          <p:spPr>
            <a:xfrm>
              <a:off x="11963400" y="2701378"/>
              <a:ext cx="486976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คำถามสั้นและง่าย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4123B7-B723-3996-637A-6FB16D554B95}"/>
              </a:ext>
            </a:extLst>
          </p:cNvPr>
          <p:cNvGrpSpPr/>
          <p:nvPr/>
        </p:nvGrpSpPr>
        <p:grpSpPr>
          <a:xfrm>
            <a:off x="11979530" y="7527077"/>
            <a:ext cx="5465731" cy="1200393"/>
            <a:chOff x="11747667" y="2485903"/>
            <a:chExt cx="5089125" cy="120039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2" name="Callout: Bent Line with No Border 31">
              <a:extLst>
                <a:ext uri="{FF2B5EF4-FFF2-40B4-BE49-F238E27FC236}">
                  <a16:creationId xmlns:a16="http://schemas.microsoft.com/office/drawing/2014/main" id="{B673AA09-E601-711B-824F-87892C46FF4A}"/>
                </a:ext>
              </a:extLst>
            </p:cNvPr>
            <p:cNvSpPr/>
            <p:nvPr/>
          </p:nvSpPr>
          <p:spPr>
            <a:xfrm>
              <a:off x="11747667" y="2485903"/>
              <a:ext cx="5089124" cy="1200393"/>
            </a:xfrm>
            <a:prstGeom prst="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7204"/>
                <a:gd name="adj6" fmla="val -50660"/>
              </a:avLst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67F3FA-327E-859A-EFAF-2E5575B5171F}"/>
                </a:ext>
              </a:extLst>
            </p:cNvPr>
            <p:cNvSpPr txBox="1"/>
            <p:nvPr/>
          </p:nvSpPr>
          <p:spPr>
            <a:xfrm>
              <a:off x="11963400" y="2701378"/>
              <a:ext cx="4873392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4.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หลีกเลี่ยงการถามนำ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6154524" y="1536189"/>
            <a:ext cx="24480624" cy="16335253"/>
          </a:xfrm>
          <a:custGeom>
            <a:avLst/>
            <a:gdLst/>
            <a:ahLst/>
            <a:cxnLst/>
            <a:rect l="l" t="t" r="r" b="b"/>
            <a:pathLst>
              <a:path w="24480624" h="16335253">
                <a:moveTo>
                  <a:pt x="0" y="16335253"/>
                </a:moveTo>
                <a:lnTo>
                  <a:pt x="24480624" y="16335253"/>
                </a:lnTo>
                <a:lnTo>
                  <a:pt x="24480624" y="0"/>
                </a:lnTo>
                <a:lnTo>
                  <a:pt x="0" y="0"/>
                </a:lnTo>
                <a:lnTo>
                  <a:pt x="0" y="163352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19150" flipV="1">
            <a:off x="-6214863" y="1924691"/>
            <a:ext cx="25543720" cy="17044628"/>
          </a:xfrm>
          <a:custGeom>
            <a:avLst/>
            <a:gdLst/>
            <a:ahLst/>
            <a:cxnLst/>
            <a:rect l="l" t="t" r="r" b="b"/>
            <a:pathLst>
              <a:path w="25543720" h="17044628">
                <a:moveTo>
                  <a:pt x="0" y="17044628"/>
                </a:moveTo>
                <a:lnTo>
                  <a:pt x="25543720" y="17044628"/>
                </a:lnTo>
                <a:lnTo>
                  <a:pt x="25543720" y="0"/>
                </a:lnTo>
                <a:lnTo>
                  <a:pt x="0" y="0"/>
                </a:lnTo>
                <a:lnTo>
                  <a:pt x="0" y="1704462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2554070">
            <a:off x="13896795" y="17805"/>
            <a:ext cx="4215308" cy="2575170"/>
          </a:xfrm>
          <a:custGeom>
            <a:avLst/>
            <a:gdLst/>
            <a:ahLst/>
            <a:cxnLst/>
            <a:rect l="l" t="t" r="r" b="b"/>
            <a:pathLst>
              <a:path w="4215308" h="2575170">
                <a:moveTo>
                  <a:pt x="0" y="0"/>
                </a:moveTo>
                <a:lnTo>
                  <a:pt x="4215307" y="0"/>
                </a:lnTo>
                <a:lnTo>
                  <a:pt x="4215307" y="2575170"/>
                </a:lnTo>
                <a:lnTo>
                  <a:pt x="0" y="25751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298899" flipH="1">
            <a:off x="7337259" y="8495933"/>
            <a:ext cx="4956964" cy="3028254"/>
          </a:xfrm>
          <a:custGeom>
            <a:avLst/>
            <a:gdLst/>
            <a:ahLst/>
            <a:cxnLst/>
            <a:rect l="l" t="t" r="r" b="b"/>
            <a:pathLst>
              <a:path w="4956964" h="3028254">
                <a:moveTo>
                  <a:pt x="4956963" y="0"/>
                </a:moveTo>
                <a:lnTo>
                  <a:pt x="0" y="0"/>
                </a:lnTo>
                <a:lnTo>
                  <a:pt x="0" y="3028254"/>
                </a:lnTo>
                <a:lnTo>
                  <a:pt x="4956963" y="3028254"/>
                </a:lnTo>
                <a:lnTo>
                  <a:pt x="49569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8839200" y="2552700"/>
            <a:ext cx="0" cy="5410200"/>
          </a:xfrm>
          <a:prstGeom prst="line">
            <a:avLst/>
          </a:prstGeom>
          <a:ln w="66675" cap="rnd">
            <a:solidFill>
              <a:srgbClr val="89B8F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234DF0-1BC4-760A-1105-5DF7ABD219E3}"/>
              </a:ext>
            </a:extLst>
          </p:cNvPr>
          <p:cNvGrpSpPr/>
          <p:nvPr/>
        </p:nvGrpSpPr>
        <p:grpSpPr>
          <a:xfrm>
            <a:off x="-1295400" y="315071"/>
            <a:ext cx="9614060" cy="1650781"/>
            <a:chOff x="-2290069" y="190500"/>
            <a:chExt cx="12449349" cy="1650781"/>
          </a:xfrm>
        </p:grpSpPr>
        <p:sp>
          <p:nvSpPr>
            <p:cNvPr id="17" name="Flowchart: Terminator 16">
              <a:extLst>
                <a:ext uri="{FF2B5EF4-FFF2-40B4-BE49-F238E27FC236}">
                  <a16:creationId xmlns:a16="http://schemas.microsoft.com/office/drawing/2014/main" id="{C75FFDBF-DFBE-FCAC-4850-B4EA1E555A01}"/>
                </a:ext>
              </a:extLst>
            </p:cNvPr>
            <p:cNvSpPr/>
            <p:nvPr/>
          </p:nvSpPr>
          <p:spPr>
            <a:xfrm>
              <a:off x="-2290069" y="190500"/>
              <a:ext cx="12449349" cy="1650781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2">
              <a:extLst>
                <a:ext uri="{FF2B5EF4-FFF2-40B4-BE49-F238E27FC236}">
                  <a16:creationId xmlns:a16="http://schemas.microsoft.com/office/drawing/2014/main" id="{4EF43777-8108-6880-913B-447F387146FB}"/>
                </a:ext>
              </a:extLst>
            </p:cNvPr>
            <p:cNvSpPr txBox="1"/>
            <p:nvPr/>
          </p:nvSpPr>
          <p:spPr>
            <a:xfrm>
              <a:off x="450249" y="451633"/>
              <a:ext cx="7847563" cy="11285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827"/>
                </a:lnSpc>
              </a:pPr>
              <a:r>
                <a:rPr lang="en-US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4.</a:t>
              </a:r>
              <a:r>
                <a:rPr lang="th-TH" sz="6500" dirty="0">
                  <a:solidFill>
                    <a:srgbClr val="28407E"/>
                  </a:solidFill>
                  <a:latin typeface="Opun Bold"/>
                  <a:ea typeface="Opun Bold"/>
                  <a:cs typeface="Opun Bold"/>
                  <a:sym typeface="Opun Bold"/>
                </a:rPr>
                <a:t> ศิลปะการฟัง</a:t>
              </a:r>
              <a:endParaRPr lang="en-US" sz="6500" dirty="0">
                <a:solidFill>
                  <a:srgbClr val="28407E"/>
                </a:solidFill>
                <a:latin typeface="Opun Bold"/>
                <a:ea typeface="Opun Bold"/>
                <a:cs typeface="Opun Bold"/>
                <a:sym typeface="Opun Bold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C7E166-B62D-3CDD-C867-B746E584B7DF}"/>
              </a:ext>
            </a:extLst>
          </p:cNvPr>
          <p:cNvGrpSpPr/>
          <p:nvPr/>
        </p:nvGrpSpPr>
        <p:grpSpPr>
          <a:xfrm>
            <a:off x="9677400" y="2455897"/>
            <a:ext cx="8064250" cy="5375206"/>
            <a:chOff x="1295554" y="3086100"/>
            <a:chExt cx="8064250" cy="537520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7D062ED-08A3-908D-D265-D24103DA40EC}"/>
                </a:ext>
              </a:extLst>
            </p:cNvPr>
            <p:cNvSpPr/>
            <p:nvPr/>
          </p:nvSpPr>
          <p:spPr>
            <a:xfrm>
              <a:off x="1295554" y="3086100"/>
              <a:ext cx="8064250" cy="537520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A431B7-B601-C3AE-1241-A2B5F2129C97}"/>
                </a:ext>
              </a:extLst>
            </p:cNvPr>
            <p:cNvSpPr txBox="1"/>
            <p:nvPr/>
          </p:nvSpPr>
          <p:spPr>
            <a:xfrm>
              <a:off x="2050694" y="3372093"/>
              <a:ext cx="6483840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	</a:t>
              </a:r>
              <a:r>
                <a:rPr lang="th-TH" sz="44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การฟังเป็นพื้นฐานสำคัญของกระบวนการติดต่อสื่อสาร การฟังอย่างมีประสิทธิภาพ ทำให้พนักงานขายสามารถรับรู้สิ่งที่ลูกค้าบอกครบถ้วน ถูกต้อง และนำไปตีความจนเข้าใจจุดประสงค์ในการพูดของลูกค้า การเป็นผู้ฟังที่ดี พนักงานขายจะต้องมีสมาธิ</a:t>
              </a:r>
              <a:endParaRPr lang="en-US" sz="4400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AA9C6F6B-7B1E-96B3-B48F-86BD98CDEC8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7" y="2829234"/>
            <a:ext cx="7239000" cy="4826000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321</Words>
  <Application>Microsoft Office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TH Sarabun New</vt:lpstr>
      <vt:lpstr>ARMPathead</vt:lpstr>
      <vt:lpstr>Arial</vt:lpstr>
      <vt:lpstr>Opun Bold</vt:lpstr>
      <vt:lpstr>2005_iannnnnMTV</vt:lpstr>
      <vt:lpstr>Calibri</vt:lpstr>
      <vt:lpstr>DilleniaUPC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AimphanDirector</cp:lastModifiedBy>
  <cp:revision>6</cp:revision>
  <dcterms:created xsi:type="dcterms:W3CDTF">2006-08-16T00:00:00Z</dcterms:created>
  <dcterms:modified xsi:type="dcterms:W3CDTF">2024-09-10T06:54:17Z</dcterms:modified>
  <dc:identifier>DAGPT5vi7tU</dc:identifier>
</cp:coreProperties>
</file>