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6858000" cy="9144000"/>
  <p:embeddedFontLst>
    <p:embeddedFont>
      <p:font typeface="ARMPathead" panose="020B0604020202020204" charset="-34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eesiaUPC" panose="020B0604020202020204" pitchFamily="34" charset="-34"/>
      <p:regular r:id="rId17"/>
      <p:bold r:id="rId18"/>
      <p:italic r:id="rId19"/>
      <p:boldItalic r:id="rId20"/>
    </p:embeddedFont>
    <p:embeddedFont>
      <p:font typeface="Nunito Sans" panose="020B0604020202020204" charset="0"/>
      <p:regular r:id="rId21"/>
      <p:bold r:id="rId22"/>
      <p:italic r:id="rId23"/>
      <p:boldItalic r:id="rId24"/>
    </p:embeddedFont>
    <p:embeddedFont>
      <p:font typeface="Opun Bold" panose="020B0604020202020204" charset="-34"/>
      <p:regular r:id="rId25"/>
    </p:embeddedFont>
    <p:embeddedFont>
      <p:font typeface="TH Sarabun New" panose="020B0500040200020003" pitchFamily="34" charset="-34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4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svg"/><Relationship Id="rId7" Type="http://schemas.openxmlformats.org/officeDocument/2006/relationships/image" Target="../media/image1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image" Target="../media/image6.sv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D28F8E-E919-F988-516C-6A42B133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848600" y="-12102880"/>
            <a:ext cx="21437048" cy="22441910"/>
            <a:chOff x="0" y="-38100"/>
            <a:chExt cx="812800" cy="850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75000">
                  <a:schemeClr val="accent5"/>
                </a:gs>
                <a:gs pos="0">
                  <a:schemeClr val="accent5"/>
                </a:gs>
                <a:gs pos="100000">
                  <a:srgbClr val="433E36">
                    <a:alpha val="8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400" y="4686300"/>
            <a:ext cx="19148218" cy="5652730"/>
            <a:chOff x="0" y="-114300"/>
            <a:chExt cx="5043152" cy="1102817"/>
          </a:xfrm>
        </p:grpSpPr>
        <p:sp>
          <p:nvSpPr>
            <p:cNvPr id="6" name="Freeform 6"/>
            <p:cNvSpPr/>
            <p:nvPr/>
          </p:nvSpPr>
          <p:spPr>
            <a:xfrm>
              <a:off x="12646" y="-28943"/>
              <a:ext cx="5030506" cy="988517"/>
            </a:xfrm>
            <a:custGeom>
              <a:avLst/>
              <a:gdLst/>
              <a:ahLst/>
              <a:cxnLst/>
              <a:rect l="l" t="t" r="r" b="b"/>
              <a:pathLst>
                <a:path w="5030506" h="988517">
                  <a:moveTo>
                    <a:pt x="0" y="0"/>
                  </a:moveTo>
                  <a:lnTo>
                    <a:pt x="5030506" y="0"/>
                  </a:lnTo>
                  <a:lnTo>
                    <a:pt x="5030506" y="988517"/>
                  </a:lnTo>
                  <a:lnTo>
                    <a:pt x="0" y="988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5030506" cy="1102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15589" y="-285695"/>
            <a:ext cx="9619863" cy="961986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873399" y="-4910904"/>
            <a:ext cx="7869583" cy="786958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7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81282" y="-4003021"/>
            <a:ext cx="6053817" cy="605381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33E35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26110" y="2296460"/>
            <a:ext cx="10110289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th-TH" sz="15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บทเรียนที่ 8</a:t>
            </a:r>
            <a:endParaRPr lang="en-US" sz="15600" b="1" dirty="0">
              <a:solidFill>
                <a:schemeClr val="tx1">
                  <a:lumMod val="65000"/>
                  <a:lumOff val="35000"/>
                </a:schemeClr>
              </a:solidFill>
              <a:latin typeface="ARMPathead" panose="02000000000000000000" pitchFamily="2" charset="-34"/>
              <a:ea typeface="Karnchang Bold"/>
              <a:cs typeface="ARMPathead" panose="02000000000000000000" pitchFamily="2" charset="-34"/>
              <a:sym typeface="Karnchang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65382" y="5977213"/>
            <a:ext cx="11439247" cy="2891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02"/>
              </a:lnSpc>
            </a:pPr>
            <a:r>
              <a:rPr lang="th-TH" sz="13000" b="1" dirty="0">
                <a:solidFill>
                  <a:schemeClr val="tx2"/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Opun Bold"/>
              </a:rPr>
              <a:t>การจัดการข้อร้องเรียนของลูกค้า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64BA7931-26E0-429D-BE52-2D9918FB6D41}"/>
              </a:ext>
            </a:extLst>
          </p:cNvPr>
          <p:cNvSpPr/>
          <p:nvPr/>
        </p:nvSpPr>
        <p:spPr>
          <a:xfrm flipH="1">
            <a:off x="78782" y="705536"/>
            <a:ext cx="7231946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6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96105" flipH="1" flipV="1">
            <a:off x="-4389860" y="-4625673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223955-F8C7-2FC0-5CE6-587A7221E063}"/>
              </a:ext>
            </a:extLst>
          </p:cNvPr>
          <p:cNvGrpSpPr/>
          <p:nvPr/>
        </p:nvGrpSpPr>
        <p:grpSpPr>
          <a:xfrm>
            <a:off x="-380564" y="129050"/>
            <a:ext cx="15330666" cy="1650781"/>
            <a:chOff x="-2290070" y="190500"/>
            <a:chExt cx="15330666" cy="1650781"/>
          </a:xfrm>
        </p:grpSpPr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881940D4-8876-969A-EE5F-9DCE94C7F540}"/>
                </a:ext>
              </a:extLst>
            </p:cNvPr>
            <p:cNvSpPr/>
            <p:nvPr/>
          </p:nvSpPr>
          <p:spPr>
            <a:xfrm>
              <a:off x="-2290070" y="190500"/>
              <a:ext cx="15330666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C4E9718D-4BAC-7196-585F-866EFB3ABCF2}"/>
                </a:ext>
              </a:extLst>
            </p:cNvPr>
            <p:cNvSpPr txBox="1"/>
            <p:nvPr/>
          </p:nvSpPr>
          <p:spPr>
            <a:xfrm>
              <a:off x="579802" y="447385"/>
              <a:ext cx="11698794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5.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การป้องกันไม่ให้เกิดข้อร้องเรียน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8C7D8D4-0F09-74DE-5154-18B52059B3E9}"/>
              </a:ext>
            </a:extLst>
          </p:cNvPr>
          <p:cNvSpPr txBox="1"/>
          <p:nvPr/>
        </p:nvSpPr>
        <p:spPr>
          <a:xfrm>
            <a:off x="1143000" y="2324100"/>
            <a:ext cx="162306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	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สาเหตุที่ลูกค้าเกิดข้อร้องเรียน คือ ความโกรธ ซึ่งอาจเกิดจากการรอนาน พนักงานไม่สุภาพ ได้รับสินค้าที่ไม่สมบูรณ์ ฯลฯ สิ่งที่ควรเตรียม มีดังนี้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32299B-3417-B4AD-211C-C96EF469B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19150" y="4796101"/>
            <a:ext cx="19926300" cy="34724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F934C3-E0E3-02FC-72F4-12C72D4FDDCF}"/>
              </a:ext>
            </a:extLst>
          </p:cNvPr>
          <p:cNvSpPr txBox="1"/>
          <p:nvPr/>
        </p:nvSpPr>
        <p:spPr>
          <a:xfrm>
            <a:off x="2240557" y="4790658"/>
            <a:ext cx="998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ความพร้อมด้านบุคลากร</a:t>
            </a:r>
          </a:p>
          <a:p>
            <a:pPr marL="342900" indent="-342900">
              <a:buAutoNum type="arabicPeriod"/>
            </a:pP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ความพร้อมด้านคุณภาพผลิตภัณฑ์</a:t>
            </a:r>
          </a:p>
          <a:p>
            <a:pPr marL="342900" indent="-342900">
              <a:buAutoNum type="arabicPeriod"/>
            </a:pP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ความพร้อมด้านกระบวนการ</a:t>
            </a:r>
          </a:p>
          <a:p>
            <a:pPr marL="342900" indent="-342900">
              <a:buAutoNum type="arabicPeriod"/>
            </a:pP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ความพร้อมด้านเวลา</a:t>
            </a:r>
          </a:p>
          <a:p>
            <a:pPr marL="342900" indent="-342900">
              <a:buAutoNum type="arabicPeriod"/>
            </a:pP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ความพร้อมด้านบรรยากาศและอุปกรณ์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CB07C9-B23E-87FF-A888-6B66B2AEB2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487" y="3777642"/>
            <a:ext cx="6000387" cy="400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AEEC20DB-4670-BBA9-B7EB-AA9DBF9F0C04}"/>
              </a:ext>
            </a:extLst>
          </p:cNvPr>
          <p:cNvSpPr/>
          <p:nvPr/>
        </p:nvSpPr>
        <p:spPr>
          <a:xfrm rot="798969">
            <a:off x="-3268545" y="-3667844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1" y="0"/>
                </a:lnTo>
                <a:lnTo>
                  <a:pt x="5775961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BC2F14-006E-8C4A-D757-87293A3A408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2069003" y="-1817198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8"/>
                </a:lnTo>
                <a:lnTo>
                  <a:pt x="0" y="11075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53516">
            <a:off x="11021951" y="3832870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19" y="0"/>
                </a:lnTo>
                <a:lnTo>
                  <a:pt x="8058319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13420070" y="947180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10962175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5" y="0"/>
                </a:lnTo>
                <a:lnTo>
                  <a:pt x="4115375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579974" y="7274260"/>
            <a:ext cx="1915531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3CC1CF6D-21F4-DB3E-88B1-B4775E845ADA}"/>
              </a:ext>
            </a:extLst>
          </p:cNvPr>
          <p:cNvSpPr txBox="1"/>
          <p:nvPr/>
        </p:nvSpPr>
        <p:spPr>
          <a:xfrm>
            <a:off x="1219200" y="647910"/>
            <a:ext cx="7180137" cy="129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2"/>
              </a:lnSpc>
            </a:pPr>
            <a:r>
              <a:rPr lang="th-TH" sz="8783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สาระการเรียนรู้</a:t>
            </a:r>
            <a:endParaRPr lang="en-US" sz="8783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0025C1-C5D9-9C92-55C1-36801E4D9808}"/>
              </a:ext>
            </a:extLst>
          </p:cNvPr>
          <p:cNvGrpSpPr/>
          <p:nvPr/>
        </p:nvGrpSpPr>
        <p:grpSpPr>
          <a:xfrm>
            <a:off x="1118148" y="1965704"/>
            <a:ext cx="10007053" cy="1265773"/>
            <a:chOff x="396119" y="854998"/>
            <a:chExt cx="7814718" cy="1265773"/>
          </a:xfrm>
        </p:grpSpPr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5A20CB8A-105B-CB4D-46DC-CCFD4D0E4F71}"/>
                </a:ext>
              </a:extLst>
            </p:cNvPr>
            <p:cNvGrpSpPr/>
            <p:nvPr/>
          </p:nvGrpSpPr>
          <p:grpSpPr>
            <a:xfrm>
              <a:off x="396119" y="854998"/>
              <a:ext cx="7814718" cy="1265773"/>
              <a:chOff x="-109237" y="-38100"/>
              <a:chExt cx="2182105" cy="353442"/>
            </a:xfrm>
          </p:grpSpPr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01E03FF9-BA08-D466-0D99-D58A21645B03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82105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538AF483-193E-CF38-8F97-6F7E45DA8AB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EDD92923-3D95-D577-2C7C-E780C906EE5C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1.</a:t>
              </a:r>
              <a:r>
                <a:rPr lang="th-TH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 ความรู้เกี่ยวกับข้อร้องเรียน</a:t>
              </a:r>
              <a:endParaRPr lang="en-US" sz="54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8E24B7-05FA-6454-03A0-4DEF00EAB6FD}"/>
              </a:ext>
            </a:extLst>
          </p:cNvPr>
          <p:cNvGrpSpPr/>
          <p:nvPr/>
        </p:nvGrpSpPr>
        <p:grpSpPr>
          <a:xfrm>
            <a:off x="1118148" y="3459436"/>
            <a:ext cx="10007053" cy="1265773"/>
            <a:chOff x="396119" y="854998"/>
            <a:chExt cx="7814718" cy="1265773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0A707D48-13FA-ABEA-B41C-D17B268C0FB6}"/>
                </a:ext>
              </a:extLst>
            </p:cNvPr>
            <p:cNvGrpSpPr/>
            <p:nvPr/>
          </p:nvGrpSpPr>
          <p:grpSpPr>
            <a:xfrm>
              <a:off x="396119" y="854998"/>
              <a:ext cx="7814718" cy="1265773"/>
              <a:chOff x="-109237" y="-38100"/>
              <a:chExt cx="2182105" cy="353442"/>
            </a:xfrm>
          </p:grpSpPr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DE918392-E82A-6887-0842-24CCAF8BF370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82105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5" name="TextBox 10">
                <a:extLst>
                  <a:ext uri="{FF2B5EF4-FFF2-40B4-BE49-F238E27FC236}">
                    <a16:creationId xmlns:a16="http://schemas.microsoft.com/office/drawing/2014/main" id="{E9815C00-7E31-03AC-349E-21828AF16B1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0A6CB303-4EA9-CA0E-5874-A8C606C815C5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2. </a:t>
              </a:r>
              <a:r>
                <a:rPr lang="th-TH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ลักษณะของลูกค้ากับข้อร้องเรียน</a:t>
              </a:r>
              <a:endParaRPr lang="en-US" sz="54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D4B637-867D-47F9-0B82-BDEA0B596240}"/>
              </a:ext>
            </a:extLst>
          </p:cNvPr>
          <p:cNvGrpSpPr/>
          <p:nvPr/>
        </p:nvGrpSpPr>
        <p:grpSpPr>
          <a:xfrm>
            <a:off x="1118148" y="4928905"/>
            <a:ext cx="10007053" cy="1265773"/>
            <a:chOff x="396119" y="854998"/>
            <a:chExt cx="7814718" cy="1265773"/>
          </a:xfrm>
        </p:grpSpPr>
        <p:grpSp>
          <p:nvGrpSpPr>
            <p:cNvPr id="27" name="Group 8">
              <a:extLst>
                <a:ext uri="{FF2B5EF4-FFF2-40B4-BE49-F238E27FC236}">
                  <a16:creationId xmlns:a16="http://schemas.microsoft.com/office/drawing/2014/main" id="{5EC9D9A5-5CAD-065D-25D7-0B0CAEE3DEA9}"/>
                </a:ext>
              </a:extLst>
            </p:cNvPr>
            <p:cNvGrpSpPr/>
            <p:nvPr/>
          </p:nvGrpSpPr>
          <p:grpSpPr>
            <a:xfrm>
              <a:off x="396119" y="854998"/>
              <a:ext cx="7814718" cy="1265773"/>
              <a:chOff x="-109237" y="-38100"/>
              <a:chExt cx="2182105" cy="353442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1A8D90F3-8EA8-DCD0-E4B7-881145FBF7C8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82105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30" name="TextBox 10">
                <a:extLst>
                  <a:ext uri="{FF2B5EF4-FFF2-40B4-BE49-F238E27FC236}">
                    <a16:creationId xmlns:a16="http://schemas.microsoft.com/office/drawing/2014/main" id="{38BBC64A-CFFF-CA77-764D-2705105E817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24663DD8-8163-726F-8F34-7CE0D046921E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3. </a:t>
              </a:r>
              <a:r>
                <a:rPr lang="th-TH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การจัดการกับข้องร้องเรียนของลูกค้า</a:t>
              </a:r>
              <a:endParaRPr lang="en-US" sz="54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B401C3-3853-9CAD-D69C-8761518BF100}"/>
              </a:ext>
            </a:extLst>
          </p:cNvPr>
          <p:cNvGrpSpPr/>
          <p:nvPr/>
        </p:nvGrpSpPr>
        <p:grpSpPr>
          <a:xfrm>
            <a:off x="1118148" y="6357253"/>
            <a:ext cx="10540452" cy="1265773"/>
            <a:chOff x="396119" y="854998"/>
            <a:chExt cx="8231260" cy="1265773"/>
          </a:xfrm>
        </p:grpSpPr>
        <p:grpSp>
          <p:nvGrpSpPr>
            <p:cNvPr id="32" name="Group 8">
              <a:extLst>
                <a:ext uri="{FF2B5EF4-FFF2-40B4-BE49-F238E27FC236}">
                  <a16:creationId xmlns:a16="http://schemas.microsoft.com/office/drawing/2014/main" id="{3B10F0CD-81A9-66CF-137B-8C8931D7AE8F}"/>
                </a:ext>
              </a:extLst>
            </p:cNvPr>
            <p:cNvGrpSpPr/>
            <p:nvPr/>
          </p:nvGrpSpPr>
          <p:grpSpPr>
            <a:xfrm>
              <a:off x="396119" y="854998"/>
              <a:ext cx="7814717" cy="1265773"/>
              <a:chOff x="-109237" y="-38100"/>
              <a:chExt cx="2182105" cy="353442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EE60E965-C5D3-E498-13A8-1AAB508C45A6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82105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35" name="TextBox 10">
                <a:extLst>
                  <a:ext uri="{FF2B5EF4-FFF2-40B4-BE49-F238E27FC236}">
                    <a16:creationId xmlns:a16="http://schemas.microsoft.com/office/drawing/2014/main" id="{FFD47C33-DE51-CCE9-03AC-79066C2B4BC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33307F0C-BB78-A210-C6B0-6EEC18672552}"/>
                </a:ext>
              </a:extLst>
            </p:cNvPr>
            <p:cNvSpPr txBox="1"/>
            <p:nvPr/>
          </p:nvSpPr>
          <p:spPr>
            <a:xfrm>
              <a:off x="694548" y="1184135"/>
              <a:ext cx="7932831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4.</a:t>
              </a:r>
              <a:r>
                <a:rPr lang="th-TH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 เทคนิคการจัดการกับข้องร้องเรียนของลูกค้า</a:t>
              </a:r>
              <a:endParaRPr lang="en-US" sz="54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F357EA-CA30-4804-F7EE-37E140F1EB90}"/>
              </a:ext>
            </a:extLst>
          </p:cNvPr>
          <p:cNvGrpSpPr/>
          <p:nvPr/>
        </p:nvGrpSpPr>
        <p:grpSpPr>
          <a:xfrm>
            <a:off x="1124568" y="7965268"/>
            <a:ext cx="10007053" cy="1265773"/>
            <a:chOff x="396119" y="854998"/>
            <a:chExt cx="7814718" cy="1265773"/>
          </a:xfrm>
        </p:grpSpPr>
        <p:grpSp>
          <p:nvGrpSpPr>
            <p:cNvPr id="42" name="Group 8">
              <a:extLst>
                <a:ext uri="{FF2B5EF4-FFF2-40B4-BE49-F238E27FC236}">
                  <a16:creationId xmlns:a16="http://schemas.microsoft.com/office/drawing/2014/main" id="{5F56B05F-F685-3D6B-F857-DDDC71EC5C0B}"/>
                </a:ext>
              </a:extLst>
            </p:cNvPr>
            <p:cNvGrpSpPr/>
            <p:nvPr/>
          </p:nvGrpSpPr>
          <p:grpSpPr>
            <a:xfrm>
              <a:off x="396119" y="854998"/>
              <a:ext cx="7814718" cy="1265773"/>
              <a:chOff x="-109237" y="-38100"/>
              <a:chExt cx="2182105" cy="353442"/>
            </a:xfrm>
          </p:grpSpPr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BDF8D909-1AC3-E69C-F684-3CCEF266B077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82105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45" name="TextBox 10">
                <a:extLst>
                  <a:ext uri="{FF2B5EF4-FFF2-40B4-BE49-F238E27FC236}">
                    <a16:creationId xmlns:a16="http://schemas.microsoft.com/office/drawing/2014/main" id="{087A4C35-695A-A780-2986-3923CE4984B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FreesiaUPC" panose="020B0604020202020204" pitchFamily="34" charset="-34"/>
                  <a:cs typeface="FreesiaUPC" panose="020B0604020202020204" pitchFamily="34" charset="-34"/>
                </a:endParaRPr>
              </a:p>
            </p:txBody>
          </p:sp>
        </p:grp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2BF84943-46B7-486B-A9D0-DE56D8EF94FF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5.</a:t>
              </a:r>
              <a:r>
                <a:rPr lang="th-TH" sz="5400" b="1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</a:rPr>
                <a:t> การป้องกันไม่ให้เกิดข้อร้องเรียน</a:t>
              </a:r>
              <a:endParaRPr lang="en-US" sz="54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1ACFA8E-2C51-EB23-A7F3-68F1A4C5AB7F}"/>
              </a:ext>
            </a:extLst>
          </p:cNvPr>
          <p:cNvGrpSpPr/>
          <p:nvPr/>
        </p:nvGrpSpPr>
        <p:grpSpPr>
          <a:xfrm>
            <a:off x="-1447800" y="145147"/>
            <a:ext cx="16549430" cy="1650781"/>
            <a:chOff x="-2290070" y="190500"/>
            <a:chExt cx="16549430" cy="1650781"/>
          </a:xfrm>
        </p:grpSpPr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0253302A-D06F-D663-6D95-008213F20488}"/>
                </a:ext>
              </a:extLst>
            </p:cNvPr>
            <p:cNvSpPr/>
            <p:nvPr/>
          </p:nvSpPr>
          <p:spPr>
            <a:xfrm>
              <a:off x="-2290070" y="190500"/>
              <a:ext cx="156250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CC708682-1001-9269-6A79-962370C31EF8}"/>
                </a:ext>
              </a:extLst>
            </p:cNvPr>
            <p:cNvSpPr txBox="1"/>
            <p:nvPr/>
          </p:nvSpPr>
          <p:spPr>
            <a:xfrm>
              <a:off x="2121545" y="451633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1.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ความรู้เกี่ยวกับข้อร้องเรียน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 rot="-292710">
            <a:off x="1117453" y="6464219"/>
            <a:ext cx="7074896" cy="2388630"/>
          </a:xfrm>
          <a:custGeom>
            <a:avLst/>
            <a:gdLst/>
            <a:ahLst/>
            <a:cxnLst/>
            <a:rect l="l" t="t" r="r" b="b"/>
            <a:pathLst>
              <a:path w="7074896" h="2388630">
                <a:moveTo>
                  <a:pt x="0" y="0"/>
                </a:moveTo>
                <a:lnTo>
                  <a:pt x="7074896" y="0"/>
                </a:lnTo>
                <a:lnTo>
                  <a:pt x="7074896" y="2388631"/>
                </a:lnTo>
                <a:lnTo>
                  <a:pt x="0" y="2388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24459">
            <a:off x="-2550955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642001">
            <a:off x="15002521" y="8868730"/>
            <a:ext cx="4086631" cy="3954296"/>
          </a:xfrm>
          <a:custGeom>
            <a:avLst/>
            <a:gdLst/>
            <a:ahLst/>
            <a:cxnLst/>
            <a:rect l="l" t="t" r="r" b="b"/>
            <a:pathLst>
              <a:path w="4086631" h="3954296">
                <a:moveTo>
                  <a:pt x="0" y="0"/>
                </a:moveTo>
                <a:lnTo>
                  <a:pt x="4086631" y="0"/>
                </a:lnTo>
                <a:lnTo>
                  <a:pt x="4086631" y="3954296"/>
                </a:lnTo>
                <a:lnTo>
                  <a:pt x="0" y="3954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DC7C28-4F18-DF01-CDFF-46B989456542}"/>
              </a:ext>
            </a:extLst>
          </p:cNvPr>
          <p:cNvGrpSpPr/>
          <p:nvPr/>
        </p:nvGrpSpPr>
        <p:grpSpPr>
          <a:xfrm>
            <a:off x="838200" y="3314700"/>
            <a:ext cx="9144000" cy="3581400"/>
            <a:chOff x="838200" y="3314700"/>
            <a:chExt cx="9144000" cy="35814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2EEADB4-5680-17F4-86A8-55C58D05E833}"/>
                </a:ext>
              </a:extLst>
            </p:cNvPr>
            <p:cNvSpPr/>
            <p:nvPr/>
          </p:nvSpPr>
          <p:spPr>
            <a:xfrm>
              <a:off x="838200" y="3314700"/>
              <a:ext cx="9144000" cy="35814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2AEAF0-DAF7-27AB-AA72-B024B2414830}"/>
                </a:ext>
              </a:extLst>
            </p:cNvPr>
            <p:cNvSpPr txBox="1"/>
            <p:nvPr/>
          </p:nvSpPr>
          <p:spPr>
            <a:xfrm>
              <a:off x="1066800" y="3601178"/>
              <a:ext cx="85344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dirty="0"/>
                <a:t>	</a:t>
              </a:r>
              <a:r>
                <a:rPr lang="th-TH" sz="44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ข้อร้องเรียน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เป็นข้อมูลย้อนกลับจากลูกค้าที่ซื้อสินค้าหรือใช้บริการ เพื่อแจ้งเกี่ยวกับสิ่งที่ไม่พึงพอใจให้กิจการได้รับทราบเพื่อการปรับปรุงให้ดีขึ้น หรือชดเชยบางสิ่งบางอย่างแก่ลูกต้า เพื่อให้ลูกค้ามีทัศนคติที่ดีขึ้น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5" name="Callout: Line with No Border 14">
            <a:extLst>
              <a:ext uri="{FF2B5EF4-FFF2-40B4-BE49-F238E27FC236}">
                <a16:creationId xmlns:a16="http://schemas.microsoft.com/office/drawing/2014/main" id="{A850D61C-C157-4D74-77E9-5E19B6F5C5A9}"/>
              </a:ext>
            </a:extLst>
          </p:cNvPr>
          <p:cNvSpPr/>
          <p:nvPr/>
        </p:nvSpPr>
        <p:spPr>
          <a:xfrm>
            <a:off x="11979962" y="2757371"/>
            <a:ext cx="5347855" cy="914400"/>
          </a:xfrm>
          <a:prstGeom prst="callout1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รับฟังและตอบกลับ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Callout: Line with No Border 15">
            <a:extLst>
              <a:ext uri="{FF2B5EF4-FFF2-40B4-BE49-F238E27FC236}">
                <a16:creationId xmlns:a16="http://schemas.microsoft.com/office/drawing/2014/main" id="{092ADD5D-DCA7-2C98-0C48-F1780F75919E}"/>
              </a:ext>
            </a:extLst>
          </p:cNvPr>
          <p:cNvSpPr/>
          <p:nvPr/>
        </p:nvSpPr>
        <p:spPr>
          <a:xfrm>
            <a:off x="11979962" y="3922885"/>
            <a:ext cx="5347856" cy="914400"/>
          </a:xfrm>
          <a:prstGeom prst="callout1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2.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ข้อร้องเรียนถึงผู้บริหาร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Callout: Line with No Border 16">
            <a:extLst>
              <a:ext uri="{FF2B5EF4-FFF2-40B4-BE49-F238E27FC236}">
                <a16:creationId xmlns:a16="http://schemas.microsoft.com/office/drawing/2014/main" id="{504B4DA9-542E-89E7-8A7A-4DE049FA16AE}"/>
              </a:ext>
            </a:extLst>
          </p:cNvPr>
          <p:cNvSpPr/>
          <p:nvPr/>
        </p:nvSpPr>
        <p:spPr>
          <a:xfrm>
            <a:off x="11975993" y="5028423"/>
            <a:ext cx="5347856" cy="914400"/>
          </a:xfrm>
          <a:prstGeom prst="callout1">
            <a:avLst>
              <a:gd name="adj1" fmla="val 18750"/>
              <a:gd name="adj2" fmla="val -8333"/>
              <a:gd name="adj3" fmla="val 51894"/>
              <a:gd name="adj4" fmla="val -38333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3.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ข้อร้องเรียนที่เกิดขึ้นบ่อย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Callout: Line with No Border 17">
            <a:extLst>
              <a:ext uri="{FF2B5EF4-FFF2-40B4-BE49-F238E27FC236}">
                <a16:creationId xmlns:a16="http://schemas.microsoft.com/office/drawing/2014/main" id="{40DF6888-9094-7311-4698-438C4798CDED}"/>
              </a:ext>
            </a:extLst>
          </p:cNvPr>
          <p:cNvSpPr/>
          <p:nvPr/>
        </p:nvSpPr>
        <p:spPr>
          <a:xfrm>
            <a:off x="11811000" y="6267130"/>
            <a:ext cx="5334001" cy="914400"/>
          </a:xfrm>
          <a:prstGeom prst="callout1">
            <a:avLst>
              <a:gd name="adj1" fmla="val 18750"/>
              <a:gd name="adj2" fmla="val -8333"/>
              <a:gd name="adj3" fmla="val 27651"/>
              <a:gd name="adj4" fmla="val -3573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4.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ความรู้สึกหลังรับข้อร้องเรียน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Callout: Line with No Border 18">
            <a:extLst>
              <a:ext uri="{FF2B5EF4-FFF2-40B4-BE49-F238E27FC236}">
                <a16:creationId xmlns:a16="http://schemas.microsoft.com/office/drawing/2014/main" id="{91C00A29-A1D7-C24A-6A35-945F64E580A0}"/>
              </a:ext>
            </a:extLst>
          </p:cNvPr>
          <p:cNvSpPr/>
          <p:nvPr/>
        </p:nvSpPr>
        <p:spPr>
          <a:xfrm>
            <a:off x="10896600" y="7696975"/>
            <a:ext cx="4412673" cy="914400"/>
          </a:xfrm>
          <a:prstGeom prst="callout1">
            <a:avLst>
              <a:gd name="adj1" fmla="val 18750"/>
              <a:gd name="adj2" fmla="val -8333"/>
              <a:gd name="adj3" fmla="val -98106"/>
              <a:gd name="adj4" fmla="val -28600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5.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ความรู้สึกไม่ดีต่อลูกค้า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1ED3659-531D-D6DB-3C59-D1DBF837A12C}"/>
              </a:ext>
            </a:extLst>
          </p:cNvPr>
          <p:cNvGrpSpPr/>
          <p:nvPr/>
        </p:nvGrpSpPr>
        <p:grpSpPr>
          <a:xfrm>
            <a:off x="-1447800" y="145147"/>
            <a:ext cx="17830800" cy="1650781"/>
            <a:chOff x="-2290070" y="190500"/>
            <a:chExt cx="17830800" cy="1650781"/>
          </a:xfrm>
        </p:grpSpPr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7050D522-FF7A-4743-9C27-2474D577FD20}"/>
                </a:ext>
              </a:extLst>
            </p:cNvPr>
            <p:cNvSpPr/>
            <p:nvPr/>
          </p:nvSpPr>
          <p:spPr>
            <a:xfrm>
              <a:off x="-2290070" y="190500"/>
              <a:ext cx="1783080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6F2BC4CA-4730-A590-1126-1242BACDDBA7}"/>
                </a:ext>
              </a:extLst>
            </p:cNvPr>
            <p:cNvSpPr txBox="1"/>
            <p:nvPr/>
          </p:nvSpPr>
          <p:spPr>
            <a:xfrm>
              <a:off x="1850101" y="451633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2.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ลักษณะของลูกค้ากับข้อร้องเรียน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24459">
            <a:off x="-2887980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573831" y="8202386"/>
            <a:ext cx="5472006" cy="881213"/>
            <a:chOff x="0" y="0"/>
            <a:chExt cx="1592629" cy="2564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629" cy="256477"/>
            </a:xfrm>
            <a:custGeom>
              <a:avLst/>
              <a:gdLst/>
              <a:ahLst/>
              <a:cxnLst/>
              <a:rect l="l" t="t" r="r" b="b"/>
              <a:pathLst>
                <a:path w="1592629" h="256477">
                  <a:moveTo>
                    <a:pt x="796315" y="0"/>
                  </a:moveTo>
                  <a:cubicBezTo>
                    <a:pt x="356522" y="0"/>
                    <a:pt x="0" y="57414"/>
                    <a:pt x="0" y="128239"/>
                  </a:cubicBezTo>
                  <a:cubicBezTo>
                    <a:pt x="0" y="199063"/>
                    <a:pt x="356522" y="256477"/>
                    <a:pt x="796315" y="256477"/>
                  </a:cubicBezTo>
                  <a:cubicBezTo>
                    <a:pt x="1236107" y="256477"/>
                    <a:pt x="1592629" y="199063"/>
                    <a:pt x="1592629" y="128239"/>
                  </a:cubicBezTo>
                  <a:cubicBezTo>
                    <a:pt x="1592629" y="57414"/>
                    <a:pt x="1236107" y="0"/>
                    <a:pt x="796315" y="0"/>
                  </a:cubicBez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49309" y="-14055"/>
              <a:ext cx="1294011" cy="246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870AE0-E47D-BE87-D964-AD21A7CED8EC}"/>
              </a:ext>
            </a:extLst>
          </p:cNvPr>
          <p:cNvGrpSpPr/>
          <p:nvPr/>
        </p:nvGrpSpPr>
        <p:grpSpPr>
          <a:xfrm>
            <a:off x="1066800" y="2324100"/>
            <a:ext cx="12344400" cy="2062951"/>
            <a:chOff x="1066800" y="2324100"/>
            <a:chExt cx="12344400" cy="206295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F1ED1D9-881B-3874-2396-0CE332E9E9C2}"/>
                </a:ext>
              </a:extLst>
            </p:cNvPr>
            <p:cNvSpPr/>
            <p:nvPr/>
          </p:nvSpPr>
          <p:spPr>
            <a:xfrm>
              <a:off x="1066800" y="2324100"/>
              <a:ext cx="12344400" cy="206295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3F5076-A6F1-79F0-7F38-9BF901211238}"/>
                </a:ext>
              </a:extLst>
            </p:cNvPr>
            <p:cNvSpPr txBox="1"/>
            <p:nvPr/>
          </p:nvSpPr>
          <p:spPr>
            <a:xfrm>
              <a:off x="1600200" y="2477125"/>
              <a:ext cx="11811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ความแตกต่างของข้อร้องเรียนที่เกิดขึ้น ขึ้นอยู่กับสาเหตุของข้อร้องเรียน สามารถแบ่งกลุ่มของผู้ร้องเรียนได้ดังนี้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BE5F1D0-B764-5382-F7E0-3BD65BA1CA0B}"/>
              </a:ext>
            </a:extLst>
          </p:cNvPr>
          <p:cNvSpPr txBox="1"/>
          <p:nvPr/>
        </p:nvSpPr>
        <p:spPr>
          <a:xfrm>
            <a:off x="2971800" y="5391424"/>
            <a:ext cx="937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กลุ่มที่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ปกติ รับได้ทุกสถานการณ์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กลุ่มที่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จู้จี้ ช่างติ ช่างถาม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กลุ่มที่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4400" b="1" dirty="0" err="1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เนี๊ยบ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พูดจาดี ระวังตนเอง</a:t>
            </a:r>
          </a:p>
          <a:p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กลุ่มที่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รุนแรง แสดงตัวตนถึงโดดเด่น ต้องการเรียกร้องสิทธิเต็มที่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99A097-6214-5280-669E-33806E3F56D1}"/>
              </a:ext>
            </a:extLst>
          </p:cNvPr>
          <p:cNvCxnSpPr/>
          <p:nvPr/>
        </p:nvCxnSpPr>
        <p:spPr>
          <a:xfrm>
            <a:off x="2819400" y="4387051"/>
            <a:ext cx="0" cy="12136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692191-267A-4B7D-6549-7566FF099BAA}"/>
              </a:ext>
            </a:extLst>
          </p:cNvPr>
          <p:cNvCxnSpPr/>
          <p:nvPr/>
        </p:nvCxnSpPr>
        <p:spPr>
          <a:xfrm>
            <a:off x="2819400" y="5600700"/>
            <a:ext cx="830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EBCA695-E324-F1C3-A104-F528FFB536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09" y="4709010"/>
            <a:ext cx="6191250" cy="4127500"/>
          </a:xfrm>
          <a:prstGeom prst="flowChartConnector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AD3462E-2A1C-1260-E2FE-6FEBC13F96EF}"/>
              </a:ext>
            </a:extLst>
          </p:cNvPr>
          <p:cNvGrpSpPr/>
          <p:nvPr/>
        </p:nvGrpSpPr>
        <p:grpSpPr>
          <a:xfrm>
            <a:off x="-1447801" y="145147"/>
            <a:ext cx="18516597" cy="1650781"/>
            <a:chOff x="-2290071" y="190500"/>
            <a:chExt cx="18516597" cy="1650781"/>
          </a:xfrm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6642661F-0CB1-1F84-6910-05543A8774A2}"/>
                </a:ext>
              </a:extLst>
            </p:cNvPr>
            <p:cNvSpPr/>
            <p:nvPr/>
          </p:nvSpPr>
          <p:spPr>
            <a:xfrm>
              <a:off x="-2290071" y="190500"/>
              <a:ext cx="18516597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52EDFCCE-D93C-C295-325E-8EB356A32C78}"/>
                </a:ext>
              </a:extLst>
            </p:cNvPr>
            <p:cNvSpPr txBox="1"/>
            <p:nvPr/>
          </p:nvSpPr>
          <p:spPr>
            <a:xfrm>
              <a:off x="1367530" y="322293"/>
              <a:ext cx="13030198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3.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การจัดการกับข้อร้องเรียนของลูกค้า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 rot="798969">
            <a:off x="-3268544" y="-3859409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1" y="0"/>
                </a:lnTo>
                <a:lnTo>
                  <a:pt x="5775961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18779" y="9141402"/>
            <a:ext cx="18725559" cy="1298729"/>
            <a:chOff x="0" y="0"/>
            <a:chExt cx="4931834" cy="3420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1834" cy="342052"/>
            </a:xfrm>
            <a:custGeom>
              <a:avLst/>
              <a:gdLst/>
              <a:ahLst/>
              <a:cxnLst/>
              <a:rect l="l" t="t" r="r" b="b"/>
              <a:pathLst>
                <a:path w="4931834" h="342052">
                  <a:moveTo>
                    <a:pt x="0" y="0"/>
                  </a:moveTo>
                  <a:lnTo>
                    <a:pt x="4931834" y="0"/>
                  </a:lnTo>
                  <a:lnTo>
                    <a:pt x="4931834" y="342052"/>
                  </a:lnTo>
                  <a:lnTo>
                    <a:pt x="0" y="342052"/>
                  </a:ln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1834" cy="380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868079" y="1028700"/>
            <a:ext cx="3694439" cy="2022892"/>
          </a:xfrm>
          <a:custGeom>
            <a:avLst/>
            <a:gdLst/>
            <a:ahLst/>
            <a:cxnLst/>
            <a:rect l="l" t="t" r="r" b="b"/>
            <a:pathLst>
              <a:path w="3694439" h="2022892">
                <a:moveTo>
                  <a:pt x="0" y="0"/>
                </a:moveTo>
                <a:lnTo>
                  <a:pt x="3694439" y="0"/>
                </a:lnTo>
                <a:lnTo>
                  <a:pt x="3694439" y="2022892"/>
                </a:lnTo>
                <a:lnTo>
                  <a:pt x="0" y="202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flipH="1" flipV="1">
            <a:off x="3427058" y="3568900"/>
            <a:ext cx="0" cy="4567442"/>
          </a:xfrm>
          <a:prstGeom prst="line">
            <a:avLst/>
          </a:prstGeom>
          <a:ln w="12382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84F357-3271-C701-4C28-82AEEEE1D862}"/>
              </a:ext>
            </a:extLst>
          </p:cNvPr>
          <p:cNvGrpSpPr/>
          <p:nvPr/>
        </p:nvGrpSpPr>
        <p:grpSpPr>
          <a:xfrm>
            <a:off x="1219199" y="2258434"/>
            <a:ext cx="15620999" cy="1760533"/>
            <a:chOff x="1626835" y="2696015"/>
            <a:chExt cx="8812566" cy="1760533"/>
          </a:xfrm>
        </p:grpSpPr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DB166EE-F642-48C0-A9B1-E05F5D319C95}"/>
                </a:ext>
              </a:extLst>
            </p:cNvPr>
            <p:cNvGrpSpPr/>
            <p:nvPr/>
          </p:nvGrpSpPr>
          <p:grpSpPr>
            <a:xfrm>
              <a:off x="1626835" y="2818248"/>
              <a:ext cx="8812566" cy="1638300"/>
              <a:chOff x="0" y="0"/>
              <a:chExt cx="1723982" cy="355111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B0505C3B-2FC4-408B-9DE6-496CAE6AECC0}"/>
                  </a:ext>
                </a:extLst>
              </p:cNvPr>
              <p:cNvSpPr/>
              <p:nvPr/>
            </p:nvSpPr>
            <p:spPr>
              <a:xfrm>
                <a:off x="0" y="0"/>
                <a:ext cx="1723982" cy="355111"/>
              </a:xfrm>
              <a:custGeom>
                <a:avLst/>
                <a:gdLst/>
                <a:ahLst/>
                <a:cxnLst/>
                <a:rect l="l" t="t" r="r" b="b"/>
                <a:pathLst>
                  <a:path w="1723982" h="355111">
                    <a:moveTo>
                      <a:pt x="60320" y="0"/>
                    </a:moveTo>
                    <a:lnTo>
                      <a:pt x="1663662" y="0"/>
                    </a:lnTo>
                    <a:cubicBezTo>
                      <a:pt x="1696975" y="0"/>
                      <a:pt x="1723982" y="27006"/>
                      <a:pt x="1723982" y="60320"/>
                    </a:cubicBezTo>
                    <a:lnTo>
                      <a:pt x="1723982" y="294791"/>
                    </a:lnTo>
                    <a:cubicBezTo>
                      <a:pt x="1723982" y="310789"/>
                      <a:pt x="1717627" y="326132"/>
                      <a:pt x="1706314" y="337444"/>
                    </a:cubicBezTo>
                    <a:cubicBezTo>
                      <a:pt x="1695002" y="348756"/>
                      <a:pt x="1679660" y="355111"/>
                      <a:pt x="1663662" y="355111"/>
                    </a:cubicBezTo>
                    <a:lnTo>
                      <a:pt x="60320" y="355111"/>
                    </a:lnTo>
                    <a:cubicBezTo>
                      <a:pt x="27006" y="355111"/>
                      <a:pt x="0" y="328105"/>
                      <a:pt x="0" y="294791"/>
                    </a:cubicBezTo>
                    <a:lnTo>
                      <a:pt x="0" y="60320"/>
                    </a:lnTo>
                    <a:cubicBezTo>
                      <a:pt x="0" y="27006"/>
                      <a:pt x="27006" y="0"/>
                      <a:pt x="60320" y="0"/>
                    </a:cubicBezTo>
                    <a:close/>
                  </a:path>
                </a:pathLst>
              </a:custGeom>
              <a:grpFill/>
            </p:spPr>
          </p:sp>
          <p:sp>
            <p:nvSpPr>
              <p:cNvPr id="21" name="TextBox 7">
                <a:extLst>
                  <a:ext uri="{FF2B5EF4-FFF2-40B4-BE49-F238E27FC236}">
                    <a16:creationId xmlns:a16="http://schemas.microsoft.com/office/drawing/2014/main" id="{1D94D4F3-444F-08F3-9D1B-508FA8D60A6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23982" cy="39321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74C371EC-4BFB-985A-F0DD-E626624101F8}"/>
                </a:ext>
              </a:extLst>
            </p:cNvPr>
            <p:cNvSpPr txBox="1"/>
            <p:nvPr/>
          </p:nvSpPr>
          <p:spPr>
            <a:xfrm>
              <a:off x="1905000" y="2696015"/>
              <a:ext cx="8382000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th-TH" sz="5000" dirty="0">
                  <a:solidFill>
                    <a:srgbClr val="051D40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ea typeface="Nunito Sans"/>
                  <a:cs typeface="TH Sarabun New" panose="020B0500040200020003" pitchFamily="34" charset="-34"/>
                  <a:sym typeface="Nunito Sans"/>
                </a:rPr>
                <a:t>ควรเป็นการจัดการให้หมดสิ้นไป ไม่ให้เกิดขึ้นมาอีก โดยจัดระบบการจัดการร้องเรียน ดังนี้</a:t>
              </a:r>
              <a:endParaRPr lang="en-US" sz="4400" b="1" dirty="0">
                <a:latin typeface="TH Sarabun New" panose="020B0500040200020003" pitchFamily="34" charset="-34"/>
                <a:ea typeface="Nunito Sans"/>
                <a:cs typeface="TH Sarabun New" panose="020B0500040200020003" pitchFamily="34" charset="-34"/>
                <a:sym typeface="Nunito Sans"/>
              </a:endParaRPr>
            </a:p>
          </p:txBody>
        </p:sp>
      </p:grpSp>
      <p:sp>
        <p:nvSpPr>
          <p:cNvPr id="22" name="Callout: Bent Line with No Border 21">
            <a:extLst>
              <a:ext uri="{FF2B5EF4-FFF2-40B4-BE49-F238E27FC236}">
                <a16:creationId xmlns:a16="http://schemas.microsoft.com/office/drawing/2014/main" id="{80B77731-F0C4-F12D-E125-E2C3B71956E1}"/>
              </a:ext>
            </a:extLst>
          </p:cNvPr>
          <p:cNvSpPr/>
          <p:nvPr/>
        </p:nvSpPr>
        <p:spPr>
          <a:xfrm>
            <a:off x="5634918" y="3614732"/>
            <a:ext cx="8382000" cy="91555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2981"/>
              <a:gd name="adj6" fmla="val -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การจัดการประเภทข้อร้องเรียน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Callout: Bent Line with No Border 22">
            <a:extLst>
              <a:ext uri="{FF2B5EF4-FFF2-40B4-BE49-F238E27FC236}">
                <a16:creationId xmlns:a16="http://schemas.microsoft.com/office/drawing/2014/main" id="{A0D1D5FA-05C9-727A-5304-A9A4493D9633}"/>
              </a:ext>
            </a:extLst>
          </p:cNvPr>
          <p:cNvSpPr/>
          <p:nvPr/>
        </p:nvSpPr>
        <p:spPr>
          <a:xfrm>
            <a:off x="5609518" y="4895244"/>
            <a:ext cx="8407400" cy="91555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7244"/>
              <a:gd name="adj6" fmla="val -16406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การกำหนดช่องทางการรับข้อร้องเรียนจากลูกค้า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Callout: Bent Line with No Border 23">
            <a:extLst>
              <a:ext uri="{FF2B5EF4-FFF2-40B4-BE49-F238E27FC236}">
                <a16:creationId xmlns:a16="http://schemas.microsoft.com/office/drawing/2014/main" id="{2209E289-A8CD-414D-0CD3-B11A9B3E401F}"/>
              </a:ext>
            </a:extLst>
          </p:cNvPr>
          <p:cNvSpPr/>
          <p:nvPr/>
        </p:nvSpPr>
        <p:spPr>
          <a:xfrm>
            <a:off x="5576861" y="6175756"/>
            <a:ext cx="8407400" cy="91555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51995"/>
              <a:gd name="adj6" fmla="val -15888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กำหนดรูปแบบการจัดการข้อร้องเรียน</a:t>
            </a:r>
            <a:endParaRPr lang="en-US" sz="4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209110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2383300" y="33526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0" y="0"/>
                </a:moveTo>
                <a:lnTo>
                  <a:pt x="4956963" y="0"/>
                </a:lnTo>
                <a:lnTo>
                  <a:pt x="4956963" y="3028254"/>
                </a:lnTo>
                <a:lnTo>
                  <a:pt x="0" y="3028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AutoShape 15"/>
          <p:cNvSpPr/>
          <p:nvPr/>
        </p:nvSpPr>
        <p:spPr>
          <a:xfrm flipV="1">
            <a:off x="2149885" y="3302392"/>
            <a:ext cx="1" cy="5739506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0C7A4E-CE23-4F75-02E6-763CEC961506}"/>
              </a:ext>
            </a:extLst>
          </p:cNvPr>
          <p:cNvSpPr txBox="1"/>
          <p:nvPr/>
        </p:nvSpPr>
        <p:spPr>
          <a:xfrm>
            <a:off x="2061368" y="2139486"/>
            <a:ext cx="160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กิจการ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ได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มีการจัดประเภทของขอรองเรียนออก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เป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นรูปแบบต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าง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ๆ โดยใชเกณฑการแบงดังนี้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D5003D9-388E-0C9E-9E9A-24DC7B0EAD82}"/>
              </a:ext>
            </a:extLst>
          </p:cNvPr>
          <p:cNvSpPr/>
          <p:nvPr/>
        </p:nvSpPr>
        <p:spPr>
          <a:xfrm>
            <a:off x="2962128" y="3302393"/>
            <a:ext cx="114300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แบงโดยใชบุคคล</a:t>
            </a:r>
            <a:r>
              <a:rPr lang="th-TH" sz="44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รองเรียน</a:t>
            </a:r>
            <a:r>
              <a:rPr lang="th-TH" sz="44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นเกณฑ์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กลุ่มผู้บริหาร กลุ่มลูกค้าทั่วไป กลุ่มผู้ที่จะเป็นลูกค้าในอนาคต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228051-41A1-7B0E-50E3-FEC428427194}"/>
              </a:ext>
            </a:extLst>
          </p:cNvPr>
          <p:cNvSpPr/>
          <p:nvPr/>
        </p:nvSpPr>
        <p:spPr>
          <a:xfrm>
            <a:off x="2992383" y="5051536"/>
            <a:ext cx="114300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แบงโดยใชระดับความรุนแรงของปญหา</a:t>
            </a:r>
            <a:r>
              <a:rPr lang="th-TH" sz="44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นเกณฑ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   ขึ้น</a:t>
            </a:r>
            <a:r>
              <a:rPr lang="th-TH" sz="4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ูกับ</a:t>
            </a:r>
            <a:r>
              <a:rPr lang="th-TH" sz="4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ละกิจการวาจะจัดปญหาที่เกิดขึ้นให</a:t>
            </a:r>
            <a:r>
              <a:rPr lang="th-TH" sz="4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ูในระดับใด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DB1875-9830-EF02-6503-35326E756466}"/>
              </a:ext>
            </a:extLst>
          </p:cNvPr>
          <p:cNvSpPr/>
          <p:nvPr/>
        </p:nvSpPr>
        <p:spPr>
          <a:xfrm>
            <a:off x="2962128" y="7024414"/>
            <a:ext cx="11430000" cy="20174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แบงโดยใชปญหาผลิต</a:t>
            </a:r>
            <a:r>
              <a:rPr lang="th-TH" sz="44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ภั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ณฑ</a:t>
            </a:r>
            <a:r>
              <a:rPr lang="th-TH" sz="4400" b="1" dirty="0" err="1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นเกณฑ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 พิจารณาจากปญหาที่เกิดขึ้นกับผลิต</a:t>
            </a:r>
            <a:r>
              <a:rPr lang="th-TH" sz="4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ภั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ณฑกิจการที่</a:t>
            </a:r>
            <a:r>
              <a:rPr lang="th-TH" sz="4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จํา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หน</a:t>
            </a:r>
            <a:r>
              <a:rPr lang="th-TH" sz="4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ายสิ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นคาอาจแบ</a:t>
            </a:r>
            <a:r>
              <a:rPr lang="th-TH" sz="4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งเป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น สินคาชํารุดและสินคาใชงานตามคุณสมบัติ</a:t>
            </a:r>
            <a:r>
              <a:rPr lang="th-TH" sz="44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ได้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BE6653-6DB6-8F72-FE56-9C091413518D}"/>
              </a:ext>
            </a:extLst>
          </p:cNvPr>
          <p:cNvGrpSpPr/>
          <p:nvPr/>
        </p:nvGrpSpPr>
        <p:grpSpPr>
          <a:xfrm>
            <a:off x="2104061" y="792460"/>
            <a:ext cx="12733922" cy="950724"/>
            <a:chOff x="3288463" y="2095373"/>
            <a:chExt cx="12733922" cy="950724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46F2AFB-54AD-173C-0B34-1A8C1829EBBE}"/>
                </a:ext>
              </a:extLst>
            </p:cNvPr>
            <p:cNvSpPr/>
            <p:nvPr/>
          </p:nvSpPr>
          <p:spPr>
            <a:xfrm>
              <a:off x="3288463" y="2095373"/>
              <a:ext cx="11584715" cy="950724"/>
            </a:xfrm>
            <a:custGeom>
              <a:avLst/>
              <a:gdLst>
                <a:gd name="connsiteX0" fmla="*/ 127266 w 1698631"/>
                <a:gd name="connsiteY0" fmla="*/ 0 h 268833"/>
                <a:gd name="connsiteX1" fmla="*/ 1571365 w 1698631"/>
                <a:gd name="connsiteY1" fmla="*/ 0 h 268833"/>
                <a:gd name="connsiteX2" fmla="*/ 1698631 w 1698631"/>
                <a:gd name="connsiteY2" fmla="*/ 127266 h 268833"/>
                <a:gd name="connsiteX3" fmla="*/ 1698631 w 1698631"/>
                <a:gd name="connsiteY3" fmla="*/ 141567 h 268833"/>
                <a:gd name="connsiteX4" fmla="*/ 1571365 w 1698631"/>
                <a:gd name="connsiteY4" fmla="*/ 268833 h 268833"/>
                <a:gd name="connsiteX5" fmla="*/ 127266 w 1698631"/>
                <a:gd name="connsiteY5" fmla="*/ 268833 h 268833"/>
                <a:gd name="connsiteX6" fmla="*/ 0 w 1698631"/>
                <a:gd name="connsiteY6" fmla="*/ 141567 h 268833"/>
                <a:gd name="connsiteX7" fmla="*/ 32426 w 1698631"/>
                <a:gd name="connsiteY7" fmla="*/ 117927 h 268833"/>
                <a:gd name="connsiteX8" fmla="*/ 127266 w 1698631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66205 w 1666205"/>
                <a:gd name="connsiteY3" fmla="*/ 141567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17566 w 1666205"/>
                <a:gd name="connsiteY3" fmla="*/ 132228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17566"/>
                <a:gd name="connsiteY0" fmla="*/ 0 h 268833"/>
                <a:gd name="connsiteX1" fmla="*/ 1538939 w 1617566"/>
                <a:gd name="connsiteY1" fmla="*/ 0 h 268833"/>
                <a:gd name="connsiteX2" fmla="*/ 1617566 w 1617566"/>
                <a:gd name="connsiteY2" fmla="*/ 145944 h 268833"/>
                <a:gd name="connsiteX3" fmla="*/ 1617566 w 1617566"/>
                <a:gd name="connsiteY3" fmla="*/ 132228 h 268833"/>
                <a:gd name="connsiteX4" fmla="*/ 1538939 w 1617566"/>
                <a:gd name="connsiteY4" fmla="*/ 268833 h 268833"/>
                <a:gd name="connsiteX5" fmla="*/ 94840 w 1617566"/>
                <a:gd name="connsiteY5" fmla="*/ 268833 h 268833"/>
                <a:gd name="connsiteX6" fmla="*/ 0 w 1617566"/>
                <a:gd name="connsiteY6" fmla="*/ 127558 h 268833"/>
                <a:gd name="connsiteX7" fmla="*/ 0 w 1617566"/>
                <a:gd name="connsiteY7" fmla="*/ 117927 h 268833"/>
                <a:gd name="connsiteX8" fmla="*/ 94840 w 1617566"/>
                <a:gd name="connsiteY8" fmla="*/ 0 h 2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566" h="268833">
                  <a:moveTo>
                    <a:pt x="94840" y="0"/>
                  </a:moveTo>
                  <a:lnTo>
                    <a:pt x="1538939" y="0"/>
                  </a:lnTo>
                  <a:cubicBezTo>
                    <a:pt x="1609226" y="0"/>
                    <a:pt x="1617566" y="75657"/>
                    <a:pt x="1617566" y="145944"/>
                  </a:cubicBezTo>
                  <a:lnTo>
                    <a:pt x="1617566" y="132228"/>
                  </a:lnTo>
                  <a:cubicBezTo>
                    <a:pt x="1617566" y="202515"/>
                    <a:pt x="1609226" y="268833"/>
                    <a:pt x="1538939" y="268833"/>
                  </a:cubicBezTo>
                  <a:lnTo>
                    <a:pt x="94840" y="268833"/>
                  </a:lnTo>
                  <a:cubicBezTo>
                    <a:pt x="24553" y="268833"/>
                    <a:pt x="0" y="197845"/>
                    <a:pt x="0" y="127558"/>
                  </a:cubicBezTo>
                  <a:lnTo>
                    <a:pt x="0" y="117927"/>
                  </a:lnTo>
                  <a:cubicBezTo>
                    <a:pt x="0" y="47640"/>
                    <a:pt x="24553" y="0"/>
                    <a:pt x="94840" y="0"/>
                  </a:cubicBezTo>
                  <a:close/>
                </a:path>
              </a:pathLst>
            </a:custGeom>
            <a:solidFill>
              <a:srgbClr val="000099"/>
            </a:solidFill>
          </p:spPr>
          <p:txBody>
            <a:bodyPr/>
            <a:lstStyle/>
            <a:p>
              <a:pPr lvl="1"/>
              <a:endParaRPr lang="en-US" sz="4400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7495D6-F516-FAD9-92A0-E2B0BFC49EF9}"/>
                </a:ext>
              </a:extLst>
            </p:cNvPr>
            <p:cNvSpPr txBox="1"/>
            <p:nvPr/>
          </p:nvSpPr>
          <p:spPr>
            <a:xfrm>
              <a:off x="5101139" y="2292195"/>
              <a:ext cx="10921246" cy="72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1. </a:t>
              </a:r>
              <a:r>
                <a:rPr lang="th-TH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การจัดการประเภทของข้อร้องเรียน</a:t>
              </a:r>
              <a:endParaRPr lang="en-US" sz="4316" b="1" dirty="0">
                <a:solidFill>
                  <a:srgbClr val="FFFFFF"/>
                </a:solidFill>
                <a:latin typeface="Opun Bold"/>
                <a:cs typeface="Op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1661">
            <a:off x="14402041" y="-1042983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0" y="0"/>
                </a:moveTo>
                <a:lnTo>
                  <a:pt x="9779417" y="0"/>
                </a:lnTo>
                <a:lnTo>
                  <a:pt x="9779417" y="11204701"/>
                </a:lnTo>
                <a:lnTo>
                  <a:pt x="0" y="1120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1661" flipH="1" flipV="1">
            <a:off x="4804997" y="97197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9779417" y="11204700"/>
                </a:moveTo>
                <a:lnTo>
                  <a:pt x="0" y="11204700"/>
                </a:lnTo>
                <a:lnTo>
                  <a:pt x="0" y="0"/>
                </a:lnTo>
                <a:lnTo>
                  <a:pt x="9779417" y="0"/>
                </a:lnTo>
                <a:lnTo>
                  <a:pt x="9779417" y="112047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34662" y="-83854"/>
            <a:ext cx="5968005" cy="3267784"/>
          </a:xfrm>
          <a:custGeom>
            <a:avLst/>
            <a:gdLst/>
            <a:ahLst/>
            <a:cxnLst/>
            <a:rect l="l" t="t" r="r" b="b"/>
            <a:pathLst>
              <a:path w="5968005" h="3267784">
                <a:moveTo>
                  <a:pt x="5968005" y="0"/>
                </a:moveTo>
                <a:lnTo>
                  <a:pt x="0" y="0"/>
                </a:lnTo>
                <a:lnTo>
                  <a:pt x="0" y="3267783"/>
                </a:lnTo>
                <a:lnTo>
                  <a:pt x="5968005" y="3267783"/>
                </a:lnTo>
                <a:lnTo>
                  <a:pt x="59680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337A31-7575-FE7B-C6FE-7D771650405E}"/>
              </a:ext>
            </a:extLst>
          </p:cNvPr>
          <p:cNvGrpSpPr/>
          <p:nvPr/>
        </p:nvGrpSpPr>
        <p:grpSpPr>
          <a:xfrm>
            <a:off x="1295400" y="2324100"/>
            <a:ext cx="8686800" cy="7162800"/>
            <a:chOff x="1066800" y="2857500"/>
            <a:chExt cx="8686800" cy="71628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4273631-A95A-0572-4828-69C92CA744A8}"/>
                </a:ext>
              </a:extLst>
            </p:cNvPr>
            <p:cNvSpPr/>
            <p:nvPr/>
          </p:nvSpPr>
          <p:spPr>
            <a:xfrm>
              <a:off x="1066800" y="2857500"/>
              <a:ext cx="8686800" cy="7162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23C2E4-87F1-812E-965D-CC225C075843}"/>
                </a:ext>
              </a:extLst>
            </p:cNvPr>
            <p:cNvSpPr txBox="1"/>
            <p:nvPr/>
          </p:nvSpPr>
          <p:spPr>
            <a:xfrm>
              <a:off x="1981200" y="3156883"/>
              <a:ext cx="7162800" cy="686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ชองทางการรับขอรองเรียน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นสิ่ง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สําคัญ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เนื่องจากขอรองเรียน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นเสมือนกระจกที่จะสะท้อนใหเห็นถึง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การทํางาน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ของกิจการ กิจการที่รูจักรับฟง และนําขอรองเรียนเหลานั้นมาปรับปรุง พัฒนา เพื่อลดจุดด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หรือขอบกพร่องของกิจการ จะ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ทํา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รับความพึงพอใจจากลูกค้า การ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อํานว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ยความสะดวกด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านช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องทางการรับขอรองเรียน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ทํา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รับข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าว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สารการรองเรียนมากขึ้น จะกอใหเกิดการปรับปรุงและพัฒนามากขึ้นด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19F9C65-EB4D-FC66-6E39-90966FA74C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651" y="3314700"/>
            <a:ext cx="6031097" cy="402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BBCB26-6999-DBBB-A876-A29C61CEE055}"/>
              </a:ext>
            </a:extLst>
          </p:cNvPr>
          <p:cNvGrpSpPr/>
          <p:nvPr/>
        </p:nvGrpSpPr>
        <p:grpSpPr>
          <a:xfrm>
            <a:off x="1295400" y="748323"/>
            <a:ext cx="12143247" cy="950724"/>
            <a:chOff x="3288463" y="2095373"/>
            <a:chExt cx="11791594" cy="950724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162116E-B347-F0F0-1733-7C27023FECB9}"/>
                </a:ext>
              </a:extLst>
            </p:cNvPr>
            <p:cNvSpPr/>
            <p:nvPr/>
          </p:nvSpPr>
          <p:spPr>
            <a:xfrm>
              <a:off x="3288463" y="2095373"/>
              <a:ext cx="11584715" cy="950724"/>
            </a:xfrm>
            <a:custGeom>
              <a:avLst/>
              <a:gdLst>
                <a:gd name="connsiteX0" fmla="*/ 127266 w 1698631"/>
                <a:gd name="connsiteY0" fmla="*/ 0 h 268833"/>
                <a:gd name="connsiteX1" fmla="*/ 1571365 w 1698631"/>
                <a:gd name="connsiteY1" fmla="*/ 0 h 268833"/>
                <a:gd name="connsiteX2" fmla="*/ 1698631 w 1698631"/>
                <a:gd name="connsiteY2" fmla="*/ 127266 h 268833"/>
                <a:gd name="connsiteX3" fmla="*/ 1698631 w 1698631"/>
                <a:gd name="connsiteY3" fmla="*/ 141567 h 268833"/>
                <a:gd name="connsiteX4" fmla="*/ 1571365 w 1698631"/>
                <a:gd name="connsiteY4" fmla="*/ 268833 h 268833"/>
                <a:gd name="connsiteX5" fmla="*/ 127266 w 1698631"/>
                <a:gd name="connsiteY5" fmla="*/ 268833 h 268833"/>
                <a:gd name="connsiteX6" fmla="*/ 0 w 1698631"/>
                <a:gd name="connsiteY6" fmla="*/ 141567 h 268833"/>
                <a:gd name="connsiteX7" fmla="*/ 32426 w 1698631"/>
                <a:gd name="connsiteY7" fmla="*/ 117927 h 268833"/>
                <a:gd name="connsiteX8" fmla="*/ 127266 w 1698631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66205 w 1666205"/>
                <a:gd name="connsiteY3" fmla="*/ 141567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17566 w 1666205"/>
                <a:gd name="connsiteY3" fmla="*/ 132228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17566"/>
                <a:gd name="connsiteY0" fmla="*/ 0 h 268833"/>
                <a:gd name="connsiteX1" fmla="*/ 1538939 w 1617566"/>
                <a:gd name="connsiteY1" fmla="*/ 0 h 268833"/>
                <a:gd name="connsiteX2" fmla="*/ 1617566 w 1617566"/>
                <a:gd name="connsiteY2" fmla="*/ 145944 h 268833"/>
                <a:gd name="connsiteX3" fmla="*/ 1617566 w 1617566"/>
                <a:gd name="connsiteY3" fmla="*/ 132228 h 268833"/>
                <a:gd name="connsiteX4" fmla="*/ 1538939 w 1617566"/>
                <a:gd name="connsiteY4" fmla="*/ 268833 h 268833"/>
                <a:gd name="connsiteX5" fmla="*/ 94840 w 1617566"/>
                <a:gd name="connsiteY5" fmla="*/ 268833 h 268833"/>
                <a:gd name="connsiteX6" fmla="*/ 0 w 1617566"/>
                <a:gd name="connsiteY6" fmla="*/ 127558 h 268833"/>
                <a:gd name="connsiteX7" fmla="*/ 0 w 1617566"/>
                <a:gd name="connsiteY7" fmla="*/ 117927 h 268833"/>
                <a:gd name="connsiteX8" fmla="*/ 94840 w 1617566"/>
                <a:gd name="connsiteY8" fmla="*/ 0 h 2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566" h="268833">
                  <a:moveTo>
                    <a:pt x="94840" y="0"/>
                  </a:moveTo>
                  <a:lnTo>
                    <a:pt x="1538939" y="0"/>
                  </a:lnTo>
                  <a:cubicBezTo>
                    <a:pt x="1609226" y="0"/>
                    <a:pt x="1617566" y="75657"/>
                    <a:pt x="1617566" y="145944"/>
                  </a:cubicBezTo>
                  <a:lnTo>
                    <a:pt x="1617566" y="132228"/>
                  </a:lnTo>
                  <a:cubicBezTo>
                    <a:pt x="1617566" y="202515"/>
                    <a:pt x="1609226" y="268833"/>
                    <a:pt x="1538939" y="268833"/>
                  </a:cubicBezTo>
                  <a:lnTo>
                    <a:pt x="94840" y="268833"/>
                  </a:lnTo>
                  <a:cubicBezTo>
                    <a:pt x="24553" y="268833"/>
                    <a:pt x="0" y="197845"/>
                    <a:pt x="0" y="127558"/>
                  </a:cubicBezTo>
                  <a:lnTo>
                    <a:pt x="0" y="117927"/>
                  </a:lnTo>
                  <a:cubicBezTo>
                    <a:pt x="0" y="47640"/>
                    <a:pt x="24553" y="0"/>
                    <a:pt x="94840" y="0"/>
                  </a:cubicBezTo>
                  <a:close/>
                </a:path>
              </a:pathLst>
            </a:custGeom>
            <a:solidFill>
              <a:srgbClr val="000099"/>
            </a:solidFill>
          </p:spPr>
          <p:txBody>
            <a:bodyPr/>
            <a:lstStyle/>
            <a:p>
              <a:pPr lvl="1"/>
              <a:endParaRPr lang="en-US" sz="4400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4746FF-BCDB-4BF4-6FCA-209085F69494}"/>
                </a:ext>
              </a:extLst>
            </p:cNvPr>
            <p:cNvSpPr txBox="1"/>
            <p:nvPr/>
          </p:nvSpPr>
          <p:spPr>
            <a:xfrm>
              <a:off x="3563644" y="2272066"/>
              <a:ext cx="11516413" cy="72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2. </a:t>
              </a:r>
              <a:r>
                <a:rPr lang="th-TH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การกำหนดช่องทางการรับข้อร้องเรียนของลูกค้า</a:t>
              </a:r>
              <a:endParaRPr lang="en-US" sz="4316" b="1" dirty="0">
                <a:solidFill>
                  <a:srgbClr val="FFFFFF"/>
                </a:solidFill>
                <a:latin typeface="Opun Bold"/>
                <a:cs typeface="Op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50619" y="-2993491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7"/>
                </a:lnTo>
                <a:lnTo>
                  <a:pt x="0" y="1107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24330">
            <a:off x="-3604068" y="3205513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20" y="0"/>
                </a:lnTo>
                <a:lnTo>
                  <a:pt x="8058320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-1342870" y="616111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-3408979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4" y="0"/>
                </a:lnTo>
                <a:lnTo>
                  <a:pt x="4115374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06D34E3-46AC-2FA6-46C9-7D85723DDA71}"/>
              </a:ext>
            </a:extLst>
          </p:cNvPr>
          <p:cNvGrpSpPr/>
          <p:nvPr/>
        </p:nvGrpSpPr>
        <p:grpSpPr>
          <a:xfrm>
            <a:off x="1295400" y="2324100"/>
            <a:ext cx="8686800" cy="3148638"/>
            <a:chOff x="1066800" y="2857500"/>
            <a:chExt cx="8686800" cy="799924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DC8CEF7-BC47-0CE4-B344-50D0F816D47B}"/>
                </a:ext>
              </a:extLst>
            </p:cNvPr>
            <p:cNvSpPr/>
            <p:nvPr/>
          </p:nvSpPr>
          <p:spPr>
            <a:xfrm>
              <a:off x="1066800" y="2857500"/>
              <a:ext cx="8686800" cy="79992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7C37117-8C8F-6EC9-A1BB-51603F164BEA}"/>
                </a:ext>
              </a:extLst>
            </p:cNvPr>
            <p:cNvSpPr txBox="1"/>
            <p:nvPr/>
          </p:nvSpPr>
          <p:spPr>
            <a:xfrm>
              <a:off x="1837142" y="3504395"/>
              <a:ext cx="7162800" cy="7115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กิจการควรมีการสร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าง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ระบบในการจัดการข้อร้องเรียนพรอมทั้งขั้นตอนการดําเนินงาน เพื่อเป็นมาตรฐานใหเกิดความเข้าใจที่ตรงกัน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Callout: Bent Line with Accent Bar 23">
            <a:extLst>
              <a:ext uri="{FF2B5EF4-FFF2-40B4-BE49-F238E27FC236}">
                <a16:creationId xmlns:a16="http://schemas.microsoft.com/office/drawing/2014/main" id="{7C6F7A81-0150-F37F-488F-50558E423D91}"/>
              </a:ext>
            </a:extLst>
          </p:cNvPr>
          <p:cNvSpPr/>
          <p:nvPr/>
        </p:nvSpPr>
        <p:spPr>
          <a:xfrm>
            <a:off x="12039600" y="2532743"/>
            <a:ext cx="4419600" cy="838200"/>
          </a:xfrm>
          <a:prstGeom prst="accentCallout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4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ช่องทางรับข้อร้องเรียน</a:t>
            </a:r>
            <a:endParaRPr lang="en-US" sz="4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Callout: Bent Line with Accent Bar 24">
            <a:extLst>
              <a:ext uri="{FF2B5EF4-FFF2-40B4-BE49-F238E27FC236}">
                <a16:creationId xmlns:a16="http://schemas.microsoft.com/office/drawing/2014/main" id="{A60E1E77-87C1-1524-6802-5C9D9499AEB4}"/>
              </a:ext>
            </a:extLst>
          </p:cNvPr>
          <p:cNvSpPr/>
          <p:nvPr/>
        </p:nvSpPr>
        <p:spPr>
          <a:xfrm>
            <a:off x="12057743" y="3733800"/>
            <a:ext cx="4419600" cy="838200"/>
          </a:xfrm>
          <a:prstGeom prst="accentCallout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4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จัดเก็บข้อเรียกร้องเข้าระบบฐานข้อมูล</a:t>
            </a:r>
            <a:endParaRPr lang="en-US" sz="4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Callout: Bent Line with Accent Bar 25">
            <a:extLst>
              <a:ext uri="{FF2B5EF4-FFF2-40B4-BE49-F238E27FC236}">
                <a16:creationId xmlns:a16="http://schemas.microsoft.com/office/drawing/2014/main" id="{BFA81B7D-43AF-CD09-8940-6A33770781E3}"/>
              </a:ext>
            </a:extLst>
          </p:cNvPr>
          <p:cNvSpPr/>
          <p:nvPr/>
        </p:nvSpPr>
        <p:spPr>
          <a:xfrm>
            <a:off x="12057743" y="5013963"/>
            <a:ext cx="4419600" cy="838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72"/>
              <a:gd name="adj6" fmla="val -5126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หน่วยงานรับผิดชอบ</a:t>
            </a:r>
            <a:endParaRPr lang="en-US" sz="4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Callout: Bent Line with Accent Bar 26">
            <a:extLst>
              <a:ext uri="{FF2B5EF4-FFF2-40B4-BE49-F238E27FC236}">
                <a16:creationId xmlns:a16="http://schemas.microsoft.com/office/drawing/2014/main" id="{EBCA5EF5-7848-F891-E86B-3A00650D2245}"/>
              </a:ext>
            </a:extLst>
          </p:cNvPr>
          <p:cNvSpPr/>
          <p:nvPr/>
        </p:nvSpPr>
        <p:spPr>
          <a:xfrm>
            <a:off x="12061372" y="6294126"/>
            <a:ext cx="4419600" cy="838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2045"/>
              <a:gd name="adj6" fmla="val -584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4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ทำรายงานสรุป</a:t>
            </a:r>
            <a:endParaRPr lang="en-US" sz="4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Callout: Bent Line with Accent Bar 27">
            <a:extLst>
              <a:ext uri="{FF2B5EF4-FFF2-40B4-BE49-F238E27FC236}">
                <a16:creationId xmlns:a16="http://schemas.microsoft.com/office/drawing/2014/main" id="{1130E5E1-59A2-ABF8-CDB0-E2FF0E0B97A5}"/>
              </a:ext>
            </a:extLst>
          </p:cNvPr>
          <p:cNvSpPr/>
          <p:nvPr/>
        </p:nvSpPr>
        <p:spPr>
          <a:xfrm>
            <a:off x="12057743" y="7562343"/>
            <a:ext cx="4419600" cy="8382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85768"/>
              <a:gd name="adj6" fmla="val -699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</a:t>
            </a:r>
            <a:r>
              <a:rPr lang="th-TH" sz="44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การนำข้อร้องเรียนมาพิจารณาปรับปรุง</a:t>
            </a:r>
            <a:endParaRPr lang="en-US" sz="4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162DC2B-6E3E-DD0A-0E49-3641EE401E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600700"/>
            <a:ext cx="6440319" cy="429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020EE80-9850-FB17-C438-A4E2F0AD42DC}"/>
              </a:ext>
            </a:extLst>
          </p:cNvPr>
          <p:cNvGrpSpPr/>
          <p:nvPr/>
        </p:nvGrpSpPr>
        <p:grpSpPr>
          <a:xfrm>
            <a:off x="1369004" y="608424"/>
            <a:ext cx="12377726" cy="950724"/>
            <a:chOff x="3288463" y="2095373"/>
            <a:chExt cx="12377726" cy="950724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423FFF5B-5E1A-C3AC-D458-C796325287D3}"/>
                </a:ext>
              </a:extLst>
            </p:cNvPr>
            <p:cNvSpPr/>
            <p:nvPr/>
          </p:nvSpPr>
          <p:spPr>
            <a:xfrm>
              <a:off x="3288463" y="2095373"/>
              <a:ext cx="11584715" cy="950724"/>
            </a:xfrm>
            <a:custGeom>
              <a:avLst/>
              <a:gdLst>
                <a:gd name="connsiteX0" fmla="*/ 127266 w 1698631"/>
                <a:gd name="connsiteY0" fmla="*/ 0 h 268833"/>
                <a:gd name="connsiteX1" fmla="*/ 1571365 w 1698631"/>
                <a:gd name="connsiteY1" fmla="*/ 0 h 268833"/>
                <a:gd name="connsiteX2" fmla="*/ 1698631 w 1698631"/>
                <a:gd name="connsiteY2" fmla="*/ 127266 h 268833"/>
                <a:gd name="connsiteX3" fmla="*/ 1698631 w 1698631"/>
                <a:gd name="connsiteY3" fmla="*/ 141567 h 268833"/>
                <a:gd name="connsiteX4" fmla="*/ 1571365 w 1698631"/>
                <a:gd name="connsiteY4" fmla="*/ 268833 h 268833"/>
                <a:gd name="connsiteX5" fmla="*/ 127266 w 1698631"/>
                <a:gd name="connsiteY5" fmla="*/ 268833 h 268833"/>
                <a:gd name="connsiteX6" fmla="*/ 0 w 1698631"/>
                <a:gd name="connsiteY6" fmla="*/ 141567 h 268833"/>
                <a:gd name="connsiteX7" fmla="*/ 32426 w 1698631"/>
                <a:gd name="connsiteY7" fmla="*/ 117927 h 268833"/>
                <a:gd name="connsiteX8" fmla="*/ 127266 w 1698631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66205 w 1666205"/>
                <a:gd name="connsiteY3" fmla="*/ 141567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17566 w 1666205"/>
                <a:gd name="connsiteY3" fmla="*/ 132228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17566"/>
                <a:gd name="connsiteY0" fmla="*/ 0 h 268833"/>
                <a:gd name="connsiteX1" fmla="*/ 1538939 w 1617566"/>
                <a:gd name="connsiteY1" fmla="*/ 0 h 268833"/>
                <a:gd name="connsiteX2" fmla="*/ 1617566 w 1617566"/>
                <a:gd name="connsiteY2" fmla="*/ 145944 h 268833"/>
                <a:gd name="connsiteX3" fmla="*/ 1617566 w 1617566"/>
                <a:gd name="connsiteY3" fmla="*/ 132228 h 268833"/>
                <a:gd name="connsiteX4" fmla="*/ 1538939 w 1617566"/>
                <a:gd name="connsiteY4" fmla="*/ 268833 h 268833"/>
                <a:gd name="connsiteX5" fmla="*/ 94840 w 1617566"/>
                <a:gd name="connsiteY5" fmla="*/ 268833 h 268833"/>
                <a:gd name="connsiteX6" fmla="*/ 0 w 1617566"/>
                <a:gd name="connsiteY6" fmla="*/ 127558 h 268833"/>
                <a:gd name="connsiteX7" fmla="*/ 0 w 1617566"/>
                <a:gd name="connsiteY7" fmla="*/ 117927 h 268833"/>
                <a:gd name="connsiteX8" fmla="*/ 94840 w 1617566"/>
                <a:gd name="connsiteY8" fmla="*/ 0 h 2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566" h="268833">
                  <a:moveTo>
                    <a:pt x="94840" y="0"/>
                  </a:moveTo>
                  <a:lnTo>
                    <a:pt x="1538939" y="0"/>
                  </a:lnTo>
                  <a:cubicBezTo>
                    <a:pt x="1609226" y="0"/>
                    <a:pt x="1617566" y="75657"/>
                    <a:pt x="1617566" y="145944"/>
                  </a:cubicBezTo>
                  <a:lnTo>
                    <a:pt x="1617566" y="132228"/>
                  </a:lnTo>
                  <a:cubicBezTo>
                    <a:pt x="1617566" y="202515"/>
                    <a:pt x="1609226" y="268833"/>
                    <a:pt x="1538939" y="268833"/>
                  </a:cubicBezTo>
                  <a:lnTo>
                    <a:pt x="94840" y="268833"/>
                  </a:lnTo>
                  <a:cubicBezTo>
                    <a:pt x="24553" y="268833"/>
                    <a:pt x="0" y="197845"/>
                    <a:pt x="0" y="127558"/>
                  </a:cubicBezTo>
                  <a:lnTo>
                    <a:pt x="0" y="117927"/>
                  </a:lnTo>
                  <a:cubicBezTo>
                    <a:pt x="0" y="47640"/>
                    <a:pt x="24553" y="0"/>
                    <a:pt x="94840" y="0"/>
                  </a:cubicBezTo>
                  <a:close/>
                </a:path>
              </a:pathLst>
            </a:custGeom>
            <a:solidFill>
              <a:srgbClr val="000099"/>
            </a:solidFill>
          </p:spPr>
          <p:txBody>
            <a:bodyPr/>
            <a:lstStyle/>
            <a:p>
              <a:pPr lvl="1"/>
              <a:endParaRPr lang="en-US" sz="4400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BDF54-FE11-4CC7-691A-F3B35E0C5419}"/>
                </a:ext>
              </a:extLst>
            </p:cNvPr>
            <p:cNvSpPr txBox="1"/>
            <p:nvPr/>
          </p:nvSpPr>
          <p:spPr>
            <a:xfrm>
              <a:off x="4744943" y="2274628"/>
              <a:ext cx="10921246" cy="72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3.</a:t>
              </a:r>
              <a:r>
                <a:rPr lang="th-TH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 กำหนดรูปแบบการจัดการข้อร้องเรียน</a:t>
              </a:r>
              <a:endParaRPr lang="en-US" sz="4316" b="1" dirty="0">
                <a:solidFill>
                  <a:srgbClr val="FFFFFF"/>
                </a:solidFill>
                <a:latin typeface="Opun Bold"/>
                <a:cs typeface="Op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154524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3896795" y="17805"/>
            <a:ext cx="4215308" cy="2575170"/>
          </a:xfrm>
          <a:custGeom>
            <a:avLst/>
            <a:gdLst/>
            <a:ahLst/>
            <a:cxnLst/>
            <a:rect l="l" t="t" r="r" b="b"/>
            <a:pathLst>
              <a:path w="4215308" h="2575170">
                <a:moveTo>
                  <a:pt x="0" y="0"/>
                </a:moveTo>
                <a:lnTo>
                  <a:pt x="4215307" y="0"/>
                </a:lnTo>
                <a:lnTo>
                  <a:pt x="4215307" y="2575170"/>
                </a:lnTo>
                <a:lnTo>
                  <a:pt x="0" y="2575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8610600" y="2945540"/>
            <a:ext cx="0" cy="4018977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6D6E9B-EC24-478A-F5F8-2433DA12C2CC}"/>
              </a:ext>
            </a:extLst>
          </p:cNvPr>
          <p:cNvGrpSpPr/>
          <p:nvPr/>
        </p:nvGrpSpPr>
        <p:grpSpPr>
          <a:xfrm>
            <a:off x="-1040201" y="305306"/>
            <a:ext cx="18516597" cy="1650781"/>
            <a:chOff x="-2290071" y="190500"/>
            <a:chExt cx="18516597" cy="1650781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7CE5E29F-F0F1-EEFD-6949-05CEB2C86BFF}"/>
                </a:ext>
              </a:extLst>
            </p:cNvPr>
            <p:cNvSpPr/>
            <p:nvPr/>
          </p:nvSpPr>
          <p:spPr>
            <a:xfrm>
              <a:off x="-2290071" y="190500"/>
              <a:ext cx="18516597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8B4A9877-61F7-0228-02F9-C5B71C2360D8}"/>
                </a:ext>
              </a:extLst>
            </p:cNvPr>
            <p:cNvSpPr txBox="1"/>
            <p:nvPr/>
          </p:nvSpPr>
          <p:spPr>
            <a:xfrm>
              <a:off x="579801" y="447385"/>
              <a:ext cx="14289589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4.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เทคนิคการจัดการข้อร้องเรียนจากลูกค้า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D2B9F4-A33A-CD2F-D8E5-510A893BEF7D}"/>
              </a:ext>
            </a:extLst>
          </p:cNvPr>
          <p:cNvGrpSpPr/>
          <p:nvPr/>
        </p:nvGrpSpPr>
        <p:grpSpPr>
          <a:xfrm>
            <a:off x="1843270" y="2945541"/>
            <a:ext cx="5870930" cy="4018977"/>
            <a:chOff x="2438400" y="2933700"/>
            <a:chExt cx="5870930" cy="4018977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id="{60CA537B-CDF0-2AEC-213F-94887A866165}"/>
                </a:ext>
              </a:extLst>
            </p:cNvPr>
            <p:cNvGrpSpPr/>
            <p:nvPr/>
          </p:nvGrpSpPr>
          <p:grpSpPr>
            <a:xfrm>
              <a:off x="2438400" y="2933700"/>
              <a:ext cx="5870930" cy="4018977"/>
              <a:chOff x="0" y="0"/>
              <a:chExt cx="2019912" cy="1704556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347D5A5A-F6CB-6D1D-2128-6962CC6453A1}"/>
                  </a:ext>
                </a:extLst>
              </p:cNvPr>
              <p:cNvSpPr/>
              <p:nvPr/>
            </p:nvSpPr>
            <p:spPr>
              <a:xfrm>
                <a:off x="0" y="0"/>
                <a:ext cx="2019912" cy="1704556"/>
              </a:xfrm>
              <a:custGeom>
                <a:avLst/>
                <a:gdLst/>
                <a:ahLst/>
                <a:cxnLst/>
                <a:rect l="l" t="t" r="r" b="b"/>
                <a:pathLst>
                  <a:path w="2019912" h="1704556">
                    <a:moveTo>
                      <a:pt x="67253" y="0"/>
                    </a:moveTo>
                    <a:lnTo>
                      <a:pt x="1952659" y="0"/>
                    </a:lnTo>
                    <a:cubicBezTo>
                      <a:pt x="1989802" y="0"/>
                      <a:pt x="2019912" y="30110"/>
                      <a:pt x="2019912" y="67253"/>
                    </a:cubicBezTo>
                    <a:lnTo>
                      <a:pt x="2019912" y="1637303"/>
                    </a:lnTo>
                    <a:cubicBezTo>
                      <a:pt x="2019912" y="1674446"/>
                      <a:pt x="1989802" y="1704556"/>
                      <a:pt x="1952659" y="1704556"/>
                    </a:cubicBezTo>
                    <a:lnTo>
                      <a:pt x="67253" y="1704556"/>
                    </a:lnTo>
                    <a:cubicBezTo>
                      <a:pt x="30110" y="1704556"/>
                      <a:pt x="0" y="1674446"/>
                      <a:pt x="0" y="1637303"/>
                    </a:cubicBezTo>
                    <a:lnTo>
                      <a:pt x="0" y="67253"/>
                    </a:lnTo>
                    <a:cubicBezTo>
                      <a:pt x="0" y="30110"/>
                      <a:pt x="30110" y="0"/>
                      <a:pt x="6725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rnd">
                <a:solidFill>
                  <a:srgbClr val="B1D4E0"/>
                </a:solidFill>
                <a:prstDash val="solid"/>
                <a:round/>
              </a:ln>
            </p:spPr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8E92E375-7EE7-08CD-11E5-E7965552F89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019912" cy="174265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B27632-4072-D87E-BE87-FA9EED5CBF4F}"/>
                </a:ext>
              </a:extLst>
            </p:cNvPr>
            <p:cNvSpPr txBox="1"/>
            <p:nvPr/>
          </p:nvSpPr>
          <p:spPr>
            <a:xfrm>
              <a:off x="2819400" y="3258687"/>
              <a:ext cx="5029200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ถ้าพนักงานได้รับข้อร้องเรียนจากลูกค้า ควรปฏิบัติดังนี้</a:t>
              </a:r>
            </a:p>
            <a:p>
              <a:r>
                <a:rPr lang="th-TH" sz="44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en-US" sz="44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1.</a:t>
              </a:r>
              <a:r>
                <a:rPr lang="th-TH" sz="44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กล่าวขอโทษ</a:t>
              </a:r>
            </a:p>
            <a:p>
              <a:r>
                <a:rPr lang="th-TH" sz="44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en-US" sz="44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2.</a:t>
              </a:r>
              <a:r>
                <a:rPr lang="th-TH" sz="44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บอกสาเหตุ</a:t>
              </a:r>
            </a:p>
            <a:p>
              <a:r>
                <a:rPr lang="th-TH" sz="44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en-US" sz="44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3.</a:t>
              </a:r>
              <a:r>
                <a:rPr lang="th-TH" sz="4400" b="1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เสนอทางเลือก</a:t>
              </a:r>
              <a:endParaRPr lang="en-US" sz="4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7366132-B737-6261-B39B-A97F0CD06E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01" y="2780791"/>
            <a:ext cx="7486650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CB6D3EC1-3C8B-CDA0-A6A1-0B6AC975C771}"/>
              </a:ext>
            </a:extLst>
          </p:cNvPr>
          <p:cNvSpPr/>
          <p:nvPr/>
        </p:nvSpPr>
        <p:spPr>
          <a:xfrm rot="798969">
            <a:off x="-3268544" y="-3859409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1" y="0"/>
                </a:lnTo>
                <a:lnTo>
                  <a:pt x="5775961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410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ARMPathead</vt:lpstr>
      <vt:lpstr>TH Sarabun New</vt:lpstr>
      <vt:lpstr>FreesiaUPC</vt:lpstr>
      <vt:lpstr>Opun Bold</vt:lpstr>
      <vt:lpstr>Arial</vt:lpstr>
      <vt:lpstr>Calibri</vt:lpstr>
      <vt:lpstr>Nunito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AimphanDirector</cp:lastModifiedBy>
  <cp:revision>10</cp:revision>
  <dcterms:created xsi:type="dcterms:W3CDTF">2006-08-16T00:00:00Z</dcterms:created>
  <dcterms:modified xsi:type="dcterms:W3CDTF">2024-09-10T06:58:11Z</dcterms:modified>
  <dc:identifier>DAGPT5vi7tU</dc:identifier>
</cp:coreProperties>
</file>