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76" r:id="rId14"/>
  </p:sldIdLst>
  <p:sldSz cx="18288000" cy="10287000"/>
  <p:notesSz cx="6858000" cy="9144000"/>
  <p:embeddedFontLst>
    <p:embeddedFont>
      <p:font typeface="ARMPathead" panose="020B0604020202020204" charset="-34"/>
      <p:bold r:id="rId15"/>
    </p:embeddedFont>
    <p:embeddedFont>
      <p:font typeface="Bryndan Writ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ucrosiaUPC" panose="02020603050405020304" pitchFamily="18" charset="-34"/>
      <p:regular r:id="rId21"/>
      <p:bold r:id="rId22"/>
      <p:italic r:id="rId23"/>
      <p:boldItalic r:id="rId24"/>
    </p:embeddedFont>
    <p:embeddedFont>
      <p:font typeface="Opun Bold" panose="020B0604020202020204" charset="-34"/>
      <p:regular r:id="rId25"/>
    </p:embeddedFont>
    <p:embeddedFont>
      <p:font typeface="TH Sarabun New" panose="020B0500040200020003" pitchFamily="34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312" y="1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svg"/><Relationship Id="rId7" Type="http://schemas.openxmlformats.org/officeDocument/2006/relationships/image" Target="../media/image1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1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4284" y="4727792"/>
            <a:ext cx="19148218" cy="6049729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62447" y="1994594"/>
            <a:ext cx="908737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บทเรียนที่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9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6242" y="5471712"/>
            <a:ext cx="11439247" cy="2891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30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การประเมินผลและ</a:t>
            </a:r>
          </a:p>
          <a:p>
            <a:pPr>
              <a:lnSpc>
                <a:spcPts val="11102"/>
              </a:lnSpc>
            </a:pPr>
            <a:r>
              <a:rPr lang="th-TH" sz="130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การรายงานผล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7878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9DE9FC-23BA-E150-464D-D6340E74F114}"/>
              </a:ext>
            </a:extLst>
          </p:cNvPr>
          <p:cNvGrpSpPr/>
          <p:nvPr/>
        </p:nvGrpSpPr>
        <p:grpSpPr>
          <a:xfrm>
            <a:off x="2895600" y="2333086"/>
            <a:ext cx="9829800" cy="6772813"/>
            <a:chOff x="3175790" y="2438400"/>
            <a:chExt cx="9829800" cy="677281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C08AE76-5E72-2EE9-0BE8-0A5FD093DF54}"/>
                </a:ext>
              </a:extLst>
            </p:cNvPr>
            <p:cNvSpPr/>
            <p:nvPr/>
          </p:nvSpPr>
          <p:spPr>
            <a:xfrm>
              <a:off x="3175790" y="2438400"/>
              <a:ext cx="9829800" cy="677281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1F8C59-9E6B-8951-C73F-960C389400AB}"/>
                </a:ext>
              </a:extLst>
            </p:cNvPr>
            <p:cNvSpPr txBox="1"/>
            <p:nvPr/>
          </p:nvSpPr>
          <p:spPr>
            <a:xfrm>
              <a:off x="4114800" y="2592416"/>
              <a:ext cx="8131538" cy="618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พนักงานขายจัด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ทํา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รายงานการขาย ซึ่งประกอบด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กิจกรรมที่ตอง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ทําใน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อนาคต ในรูปของแผนการ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ทํางาน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(</a:t>
              </a:r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Work plane)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มีรายละเอียดเกี่ยวกับแผนการเดินทาง การเยี่ยมลูกค้าเสนทางการเดินทาง แผนการปฏิบัติกิจกรรมของพนักงานขายที่พนักงานขายจะตองสงให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บริหารพิจารณากอน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ทํางาน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จริง และเมื่อ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ปฏิบัติกิจกรรมต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ๆ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สําเร็จ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แลว พนักงานขายจะตองบันทึก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นรายงานการขายอีกครั้งหนึ่ง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257CF7-66EC-FA5C-1BE4-949E9982787E}"/>
              </a:ext>
            </a:extLst>
          </p:cNvPr>
          <p:cNvGrpSpPr/>
          <p:nvPr/>
        </p:nvGrpSpPr>
        <p:grpSpPr>
          <a:xfrm>
            <a:off x="2895600" y="458248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3CED87-4B55-7F99-A219-10CEACBE04BC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59178CC2-32F7-A5C3-ED91-EF62271A30AA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รายงานการขาย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0299" flipH="1" flipV="1">
            <a:off x="-3627860" y="-13487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FFF82-C682-A24F-31B7-7CE1B4C23D03}"/>
              </a:ext>
            </a:extLst>
          </p:cNvPr>
          <p:cNvGrpSpPr/>
          <p:nvPr/>
        </p:nvGrpSpPr>
        <p:grpSpPr>
          <a:xfrm>
            <a:off x="2158207" y="2003282"/>
            <a:ext cx="10926451" cy="1159018"/>
            <a:chOff x="4114798" y="2438401"/>
            <a:chExt cx="10926451" cy="11590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1AF4E4F-B614-C866-27DB-081A1965914A}"/>
                </a:ext>
              </a:extLst>
            </p:cNvPr>
            <p:cNvSpPr/>
            <p:nvPr/>
          </p:nvSpPr>
          <p:spPr>
            <a:xfrm>
              <a:off x="4114798" y="2438401"/>
              <a:ext cx="10926451" cy="115901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F6B105-D386-5316-8579-80DB4BA1BAE6}"/>
                </a:ext>
              </a:extLst>
            </p:cNvPr>
            <p:cNvSpPr txBox="1"/>
            <p:nvPr/>
          </p:nvSpPr>
          <p:spPr>
            <a:xfrm>
              <a:off x="4114799" y="2592416"/>
              <a:ext cx="104909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รายงานถึงลูกคาที่เริ่มติดต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อแ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ละจะกลาย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 ลูกคาในอนาคต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453E88F-8365-3D37-A62E-65B7AB464E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3280590"/>
            <a:ext cx="5938957" cy="3959304"/>
          </a:xfrm>
          <a:prstGeom prst="plaqu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552006-C215-5792-F2A6-B265709E82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85" y="4896744"/>
            <a:ext cx="702945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D00E187-A25D-4CC2-C6A9-442AF8AD74B8}"/>
              </a:ext>
            </a:extLst>
          </p:cNvPr>
          <p:cNvGrpSpPr/>
          <p:nvPr/>
        </p:nvGrpSpPr>
        <p:grpSpPr>
          <a:xfrm>
            <a:off x="1173457" y="474367"/>
            <a:ext cx="12155692" cy="950724"/>
            <a:chOff x="3288463" y="2095373"/>
            <a:chExt cx="12155692" cy="950724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802EE56B-5301-A806-9C8F-DD1658F420BF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F9B80B-B44B-685E-96BF-F2D6ABC9720D}"/>
                </a:ext>
              </a:extLst>
            </p:cNvPr>
            <p:cNvSpPr txBox="1"/>
            <p:nvPr/>
          </p:nvSpPr>
          <p:spPr>
            <a:xfrm>
              <a:off x="4522909" y="2277916"/>
              <a:ext cx="10921246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2.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 รายงานเกี่ยวกับธุรกิจรายใหม่ที่ติดต่อได้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A0ED74-5A7E-4EAA-246B-B1AF432EAFE5}"/>
              </a:ext>
            </a:extLst>
          </p:cNvPr>
          <p:cNvGrpSpPr/>
          <p:nvPr/>
        </p:nvGrpSpPr>
        <p:grpSpPr>
          <a:xfrm>
            <a:off x="1032280" y="2095500"/>
            <a:ext cx="16112720" cy="1981200"/>
            <a:chOff x="3175790" y="2438401"/>
            <a:chExt cx="16112720" cy="19812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7908E03-FB18-DB74-D4A5-59796A09AE4D}"/>
                </a:ext>
              </a:extLst>
            </p:cNvPr>
            <p:cNvSpPr/>
            <p:nvPr/>
          </p:nvSpPr>
          <p:spPr>
            <a:xfrm>
              <a:off x="3175790" y="2438401"/>
              <a:ext cx="16112720" cy="19812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0FEBF4-8C4E-8042-6D9F-3522276BE59C}"/>
                </a:ext>
              </a:extLst>
            </p:cNvPr>
            <p:cNvSpPr txBox="1"/>
            <p:nvPr/>
          </p:nvSpPr>
          <p:spPr>
            <a:xfrm>
              <a:off x="3864359" y="2721511"/>
              <a:ext cx="1479271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นรายงานแสดงสิ่งที่เกิดขึ้นในลูกค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าแต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ละราย ปญหา ความพึงพอใจ ขอรองเรียน คําชมเชย สิ่งที่ลูกค้าตองการ สินค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าข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องคูแขงขัน ครั้งที่เขาเยี่ยม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10359DE-A9E9-12DB-C2F4-7C71F7E242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295900"/>
            <a:ext cx="5966324" cy="397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56312-8F48-9EAC-5428-9CB7B36AB3B3}"/>
              </a:ext>
            </a:extLst>
          </p:cNvPr>
          <p:cNvGrpSpPr/>
          <p:nvPr/>
        </p:nvGrpSpPr>
        <p:grpSpPr>
          <a:xfrm>
            <a:off x="1032280" y="547316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6A1F8CE-8C16-EA29-E7F5-DBF30D8AFC4A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83EB23D5-09F7-D377-5389-237B6B88FAFA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รายงานการเยี่ยมลูกค้า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15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F7A0E8-7E23-46D1-906F-2B64BEAA8E0D}"/>
              </a:ext>
            </a:extLst>
          </p:cNvPr>
          <p:cNvGrpSpPr/>
          <p:nvPr/>
        </p:nvGrpSpPr>
        <p:grpSpPr>
          <a:xfrm>
            <a:off x="1066800" y="2520138"/>
            <a:ext cx="9829800" cy="3974584"/>
            <a:chOff x="3175790" y="2438401"/>
            <a:chExt cx="9829800" cy="39745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3BA5EF-D17B-0CBA-06F3-F4682F16729A}"/>
                </a:ext>
              </a:extLst>
            </p:cNvPr>
            <p:cNvSpPr/>
            <p:nvPr/>
          </p:nvSpPr>
          <p:spPr>
            <a:xfrm>
              <a:off x="3175790" y="2438401"/>
              <a:ext cx="9829800" cy="397458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3E6D3-FFC5-2F4A-DF4F-CE74F35E2108}"/>
                </a:ext>
              </a:extLst>
            </p:cNvPr>
            <p:cNvSpPr txBox="1"/>
            <p:nvPr/>
          </p:nvSpPr>
          <p:spPr>
            <a:xfrm>
              <a:off x="4114800" y="2592416"/>
              <a:ext cx="8131538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แสดงถึงคาใชจ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ที่พนักงานขาย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ใชไป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แต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ละกิจกรรม เพื่อให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บริหาร พิจารณาจัดสรร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เหมาะสม รายงานคาใชจ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อาจบันทึกลงในแบบฟอร์มต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ๆ เพื่อแจงถึงรายจ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เมื่อเกิดกิจกรรมขึ้น 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BB9B8B-C4EE-6759-B352-75C6251F6FE1}"/>
              </a:ext>
            </a:extLst>
          </p:cNvPr>
          <p:cNvGrpSpPr/>
          <p:nvPr/>
        </p:nvGrpSpPr>
        <p:grpSpPr>
          <a:xfrm>
            <a:off x="12801600" y="1860862"/>
            <a:ext cx="5958963" cy="4055496"/>
            <a:chOff x="12801600" y="1860862"/>
            <a:chExt cx="5958963" cy="4055496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CF230CB-511B-D2FE-1D37-CE8484D76E8F}"/>
                </a:ext>
              </a:extLst>
            </p:cNvPr>
            <p:cNvSpPr/>
            <p:nvPr/>
          </p:nvSpPr>
          <p:spPr>
            <a:xfrm>
              <a:off x="13543750" y="1860862"/>
              <a:ext cx="5216813" cy="373278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980E39-30F3-8C8C-E909-5C8CE6A0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0" y="2438483"/>
              <a:ext cx="5216813" cy="3477875"/>
            </a:xfrm>
            <a:prstGeom prst="hexagon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09DA06E-B620-EAE2-0AA5-131FCF9940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669806"/>
            <a:ext cx="4891227" cy="3262520"/>
          </a:xfrm>
          <a:prstGeom prst="flowChartConnector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E3D544-3C6C-BFEB-B06E-8624DE99019F}"/>
              </a:ext>
            </a:extLst>
          </p:cNvPr>
          <p:cNvGrpSpPr/>
          <p:nvPr/>
        </p:nvGrpSpPr>
        <p:grpSpPr>
          <a:xfrm>
            <a:off x="1066800" y="72390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EE1BC03-9A31-E2A0-46A9-3EF056D23673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ECF29411-FCDA-6193-EDF8-FF7550659269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4.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รายงานค่าใช้จ่าย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74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D36779-3677-42EE-CF5C-ECED4C17F9C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2069003" y="-1817198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8"/>
                </a:lnTo>
                <a:lnTo>
                  <a:pt x="0" y="11075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53516">
            <a:off x="11021951" y="3832870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19" y="0"/>
                </a:lnTo>
                <a:lnTo>
                  <a:pt x="8058319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13420070" y="947180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10962175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5" y="0"/>
                </a:lnTo>
                <a:lnTo>
                  <a:pt x="4115375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657120" y="7536719"/>
            <a:ext cx="4828505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89C0F76-96CB-2683-61F6-8E2EF3786E9E}"/>
              </a:ext>
            </a:extLst>
          </p:cNvPr>
          <p:cNvSpPr txBox="1"/>
          <p:nvPr/>
        </p:nvSpPr>
        <p:spPr>
          <a:xfrm>
            <a:off x="823368" y="664239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4D1DFD-2EDD-A20A-44CE-667C3FFE7E55}"/>
              </a:ext>
            </a:extLst>
          </p:cNvPr>
          <p:cNvGrpSpPr/>
          <p:nvPr/>
        </p:nvGrpSpPr>
        <p:grpSpPr>
          <a:xfrm>
            <a:off x="823368" y="2454778"/>
            <a:ext cx="9172245" cy="1265773"/>
            <a:chOff x="396119" y="854998"/>
            <a:chExt cx="7162799" cy="1265773"/>
          </a:xfrm>
        </p:grpSpPr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C69232A6-9BF3-83AB-7572-BDAD5824B6E3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E841AFE0-C970-6F10-896E-61E48345F0FE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00C372CB-B2BE-BAAE-F81C-496C1F653E4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EucrosiaUPC" panose="02020603050405020304" pitchFamily="18" charset="-34"/>
                  <a:cs typeface="EucrosiaUPC" panose="02020603050405020304" pitchFamily="18" charset="-34"/>
                </a:endParaRPr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9F1719B3-20AB-3152-21D1-3C3007BE6B95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1.</a:t>
              </a:r>
              <a:r>
                <a:rPr lang="th-TH" sz="5400" b="1" dirty="0">
                  <a:solidFill>
                    <a:schemeClr val="bg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ความหมายเกี่ยวกับการประเมินผล</a:t>
              </a:r>
              <a:endParaRPr lang="en-US" sz="54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CF862-807B-5744-4147-9DE0BCC65296}"/>
              </a:ext>
            </a:extLst>
          </p:cNvPr>
          <p:cNvGrpSpPr/>
          <p:nvPr/>
        </p:nvGrpSpPr>
        <p:grpSpPr>
          <a:xfrm>
            <a:off x="823368" y="4128725"/>
            <a:ext cx="9172245" cy="1265773"/>
            <a:chOff x="396119" y="854998"/>
            <a:chExt cx="7162799" cy="1265773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12203B67-EBD2-234E-8669-478A56F0C119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004C3660-674F-0C8A-DD40-A1530C586642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359978F2-8DE2-7545-8A98-A53EAB52AB2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EucrosiaUPC" panose="02020603050405020304" pitchFamily="18" charset="-34"/>
                  <a:cs typeface="EucrosiaUPC" panose="02020603050405020304" pitchFamily="18" charset="-34"/>
                </a:endParaRPr>
              </a:p>
            </p:txBody>
          </p:sp>
        </p:grp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6F5DCE7-FA03-626D-656B-AEDD59C5255D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2.</a:t>
              </a:r>
              <a:r>
                <a:rPr lang="th-TH" sz="5400" b="1" dirty="0">
                  <a:solidFill>
                    <a:schemeClr val="bg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การประเมินผลพนักงานขาย</a:t>
              </a:r>
              <a:endParaRPr lang="en-US" sz="54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30B4DB-C598-6A28-1854-CE8F018F3FEA}"/>
              </a:ext>
            </a:extLst>
          </p:cNvPr>
          <p:cNvGrpSpPr/>
          <p:nvPr/>
        </p:nvGrpSpPr>
        <p:grpSpPr>
          <a:xfrm>
            <a:off x="823368" y="5724005"/>
            <a:ext cx="9172245" cy="1265773"/>
            <a:chOff x="396119" y="854998"/>
            <a:chExt cx="7162799" cy="1265773"/>
          </a:xfrm>
        </p:grpSpPr>
        <p:grpSp>
          <p:nvGrpSpPr>
            <p:cNvPr id="27" name="Group 8">
              <a:extLst>
                <a:ext uri="{FF2B5EF4-FFF2-40B4-BE49-F238E27FC236}">
                  <a16:creationId xmlns:a16="http://schemas.microsoft.com/office/drawing/2014/main" id="{8420E9BB-F60C-89B9-3EA5-9D5930F16CD4}"/>
                </a:ext>
              </a:extLst>
            </p:cNvPr>
            <p:cNvGrpSpPr/>
            <p:nvPr/>
          </p:nvGrpSpPr>
          <p:grpSpPr>
            <a:xfrm>
              <a:off x="396119" y="854998"/>
              <a:ext cx="6474472" cy="1265773"/>
              <a:chOff x="-109237" y="-38100"/>
              <a:chExt cx="1807868" cy="353442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E08D58D3-5513-7A3B-4CB6-FA97F84FF270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07868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8283C5B3-DAAA-DE68-43C0-D99203E94AB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EucrosiaUPC" panose="02020603050405020304" pitchFamily="18" charset="-34"/>
                  <a:cs typeface="EucrosiaUPC" panose="02020603050405020304" pitchFamily="18" charset="-34"/>
                </a:endParaRPr>
              </a:p>
            </p:txBody>
          </p:sp>
        </p:grp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DD84400D-6D27-A81E-F8DE-06C2272DE196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3.</a:t>
              </a:r>
              <a:r>
                <a:rPr lang="th-TH" sz="5400" b="1" dirty="0">
                  <a:solidFill>
                    <a:schemeClr val="bg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rPr>
                <a:t> การรายงานการขาย</a:t>
              </a:r>
              <a:endParaRPr lang="en-US" sz="5400" b="1" dirty="0">
                <a:solidFill>
                  <a:schemeClr val="bg1"/>
                </a:solidFill>
                <a:latin typeface="EucrosiaUPC" panose="02020603050405020304" pitchFamily="18" charset="-34"/>
                <a:cs typeface="EucrosiaUPC" panose="02020603050405020304" pitchFamily="18" charset="-3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4964F34-47A7-A7B9-05D3-381F83D60A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780" y="2783915"/>
            <a:ext cx="7562125" cy="504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AEBF1C-61BF-A386-0E2A-2A7F061FA26D}"/>
              </a:ext>
            </a:extLst>
          </p:cNvPr>
          <p:cNvGrpSpPr/>
          <p:nvPr/>
        </p:nvGrpSpPr>
        <p:grpSpPr>
          <a:xfrm>
            <a:off x="-1295400" y="312251"/>
            <a:ext cx="17602200" cy="1650781"/>
            <a:chOff x="-2290070" y="190500"/>
            <a:chExt cx="17602200" cy="1650781"/>
          </a:xfrm>
        </p:grpSpPr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6A641FAB-DE86-BAB9-C107-792F8F819D30}"/>
                </a:ext>
              </a:extLst>
            </p:cNvPr>
            <p:cNvSpPr/>
            <p:nvPr/>
          </p:nvSpPr>
          <p:spPr>
            <a:xfrm>
              <a:off x="-2290070" y="190500"/>
              <a:ext cx="1760220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32748F81-50BF-D7EF-8740-F1FE9F9D981A}"/>
                </a:ext>
              </a:extLst>
            </p:cNvPr>
            <p:cNvSpPr txBox="1"/>
            <p:nvPr/>
          </p:nvSpPr>
          <p:spPr>
            <a:xfrm>
              <a:off x="2121545" y="451633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ความหมายเกี่ยวกับการประเมินผล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-292710">
            <a:off x="4660753" y="8126268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2550955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30AE21-10C4-1DA7-1AD8-3FB79068FC8C}"/>
              </a:ext>
            </a:extLst>
          </p:cNvPr>
          <p:cNvGrpSpPr/>
          <p:nvPr/>
        </p:nvGrpSpPr>
        <p:grpSpPr>
          <a:xfrm>
            <a:off x="3108958" y="2633721"/>
            <a:ext cx="10625373" cy="2362199"/>
            <a:chOff x="2793522" y="2857501"/>
            <a:chExt cx="10625373" cy="236219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B62E575-3B0B-9774-972F-11E60FFC5BC7}"/>
                </a:ext>
              </a:extLst>
            </p:cNvPr>
            <p:cNvSpPr/>
            <p:nvPr/>
          </p:nvSpPr>
          <p:spPr>
            <a:xfrm>
              <a:off x="2793522" y="2857501"/>
              <a:ext cx="10625373" cy="2362199"/>
            </a:xfrm>
            <a:custGeom>
              <a:avLst/>
              <a:gdLst/>
              <a:ahLst/>
              <a:cxnLst/>
              <a:rect l="l" t="t" r="r" b="b"/>
              <a:pathLst>
                <a:path w="13099457" h="5882847">
                  <a:moveTo>
                    <a:pt x="0" y="0"/>
                  </a:moveTo>
                  <a:lnTo>
                    <a:pt x="13099456" y="0"/>
                  </a:lnTo>
                  <a:lnTo>
                    <a:pt x="13099456" y="5882846"/>
                  </a:lnTo>
                  <a:lnTo>
                    <a:pt x="0" y="5882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DEC8C292-CAED-9C07-DB46-C3D3B09AF2EE}"/>
                </a:ext>
              </a:extLst>
            </p:cNvPr>
            <p:cNvSpPr txBox="1"/>
            <p:nvPr/>
          </p:nvSpPr>
          <p:spPr>
            <a:xfrm>
              <a:off x="3505200" y="3429785"/>
              <a:ext cx="9641809" cy="11791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th-TH" sz="4400" dirty="0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การประเมินผล หมายถึง กระบวนการดำเนินงานด้วยการควบคุม เพื่อการติดตามความก้าวหน้าของภารกิจ</a:t>
              </a:r>
              <a:endParaRPr lang="en-US" sz="4400" b="1" dirty="0">
                <a:latin typeface="TH Sarabun New" panose="020B0500040200020003" pitchFamily="34" charset="-34"/>
                <a:ea typeface="Bryndan Write"/>
                <a:cs typeface="TH Sarabun New" panose="020B0500040200020003" pitchFamily="34" charset="-34"/>
                <a:sym typeface="Bryndan Write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081C47F-8B14-BCEE-3B17-3A425CB72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41" y="5602675"/>
            <a:ext cx="5951198" cy="395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8BFEA43-F992-C4DE-5FBD-20A2475F2DA8}"/>
              </a:ext>
            </a:extLst>
          </p:cNvPr>
          <p:cNvGrpSpPr/>
          <p:nvPr/>
        </p:nvGrpSpPr>
        <p:grpSpPr>
          <a:xfrm>
            <a:off x="-1295400" y="312251"/>
            <a:ext cx="17602200" cy="1650781"/>
            <a:chOff x="-2290070" y="190500"/>
            <a:chExt cx="17602200" cy="1650781"/>
          </a:xfrm>
        </p:grpSpPr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9CDA6D5F-1BB4-6F81-AF88-19B96C46A9A0}"/>
                </a:ext>
              </a:extLst>
            </p:cNvPr>
            <p:cNvSpPr/>
            <p:nvPr/>
          </p:nvSpPr>
          <p:spPr>
            <a:xfrm>
              <a:off x="-2290070" y="190500"/>
              <a:ext cx="1760220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8EC02DEC-A6B8-8D04-732F-7CD848DA0B77}"/>
                </a:ext>
              </a:extLst>
            </p:cNvPr>
            <p:cNvSpPr txBox="1"/>
            <p:nvPr/>
          </p:nvSpPr>
          <p:spPr>
            <a:xfrm>
              <a:off x="2121545" y="451633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การประเมินผลพนักงานขาย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37148" y="9210350"/>
            <a:ext cx="5472006" cy="881213"/>
            <a:chOff x="0" y="0"/>
            <a:chExt cx="1592629" cy="2564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629" cy="256477"/>
            </a:xfrm>
            <a:custGeom>
              <a:avLst/>
              <a:gdLst/>
              <a:ahLst/>
              <a:cxnLst/>
              <a:rect l="l" t="t" r="r" b="b"/>
              <a:pathLst>
                <a:path w="1592629" h="256477">
                  <a:moveTo>
                    <a:pt x="796315" y="0"/>
                  </a:moveTo>
                  <a:cubicBezTo>
                    <a:pt x="356522" y="0"/>
                    <a:pt x="0" y="57414"/>
                    <a:pt x="0" y="128239"/>
                  </a:cubicBezTo>
                  <a:cubicBezTo>
                    <a:pt x="0" y="199063"/>
                    <a:pt x="356522" y="256477"/>
                    <a:pt x="796315" y="256477"/>
                  </a:cubicBezTo>
                  <a:cubicBezTo>
                    <a:pt x="1236107" y="256477"/>
                    <a:pt x="1592629" y="199063"/>
                    <a:pt x="1592629" y="128239"/>
                  </a:cubicBezTo>
                  <a:cubicBezTo>
                    <a:pt x="1592629" y="57414"/>
                    <a:pt x="1236107" y="0"/>
                    <a:pt x="796315" y="0"/>
                  </a:cubicBez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9309" y="-14055"/>
              <a:ext cx="1294011" cy="246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F28E7D-436C-2AE5-E841-E5138F8B7334}"/>
              </a:ext>
            </a:extLst>
          </p:cNvPr>
          <p:cNvGrpSpPr/>
          <p:nvPr/>
        </p:nvGrpSpPr>
        <p:grpSpPr>
          <a:xfrm>
            <a:off x="947303" y="3780407"/>
            <a:ext cx="5625848" cy="5567011"/>
            <a:chOff x="9999854" y="3133710"/>
            <a:chExt cx="5625848" cy="5567011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118CFA62-D32F-2F9B-D614-BA52EE2753A4}"/>
                </a:ext>
              </a:extLst>
            </p:cNvPr>
            <p:cNvGrpSpPr/>
            <p:nvPr/>
          </p:nvGrpSpPr>
          <p:grpSpPr>
            <a:xfrm>
              <a:off x="9999854" y="3193703"/>
              <a:ext cx="5625848" cy="4311997"/>
              <a:chOff x="0" y="0"/>
              <a:chExt cx="1481705" cy="1501792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C5B57EF3-1A79-C737-7695-174B54DFC6DF}"/>
                  </a:ext>
                </a:extLst>
              </p:cNvPr>
              <p:cNvSpPr/>
              <p:nvPr/>
            </p:nvSpPr>
            <p:spPr>
              <a:xfrm>
                <a:off x="0" y="0"/>
                <a:ext cx="1481705" cy="1501792"/>
              </a:xfrm>
              <a:custGeom>
                <a:avLst/>
                <a:gdLst/>
                <a:ahLst/>
                <a:cxnLst/>
                <a:rect l="l" t="t" r="r" b="b"/>
                <a:pathLst>
                  <a:path w="1481705" h="1501792">
                    <a:moveTo>
                      <a:pt x="70183" y="0"/>
                    </a:moveTo>
                    <a:lnTo>
                      <a:pt x="1411522" y="0"/>
                    </a:lnTo>
                    <a:cubicBezTo>
                      <a:pt x="1450283" y="0"/>
                      <a:pt x="1481705" y="31422"/>
                      <a:pt x="1481705" y="70183"/>
                    </a:cubicBezTo>
                    <a:lnTo>
                      <a:pt x="1481705" y="1431609"/>
                    </a:lnTo>
                    <a:cubicBezTo>
                      <a:pt x="1481705" y="1450223"/>
                      <a:pt x="1474311" y="1468074"/>
                      <a:pt x="1461149" y="1481236"/>
                    </a:cubicBezTo>
                    <a:cubicBezTo>
                      <a:pt x="1447987" y="1494398"/>
                      <a:pt x="1430136" y="1501792"/>
                      <a:pt x="1411522" y="1501792"/>
                    </a:cubicBezTo>
                    <a:lnTo>
                      <a:pt x="70183" y="1501792"/>
                    </a:lnTo>
                    <a:cubicBezTo>
                      <a:pt x="51569" y="1501792"/>
                      <a:pt x="33718" y="1494398"/>
                      <a:pt x="20556" y="1481236"/>
                    </a:cubicBezTo>
                    <a:cubicBezTo>
                      <a:pt x="7394" y="1468074"/>
                      <a:pt x="0" y="1450223"/>
                      <a:pt x="0" y="1431609"/>
                    </a:cubicBezTo>
                    <a:lnTo>
                      <a:pt x="0" y="70183"/>
                    </a:lnTo>
                    <a:cubicBezTo>
                      <a:pt x="0" y="51569"/>
                      <a:pt x="7394" y="33718"/>
                      <a:pt x="20556" y="20556"/>
                    </a:cubicBezTo>
                    <a:cubicBezTo>
                      <a:pt x="33718" y="7394"/>
                      <a:pt x="51569" y="0"/>
                      <a:pt x="7018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374C7A"/>
                </a:solidFill>
                <a:prstDash val="dash"/>
                <a:round/>
              </a:ln>
            </p:spPr>
          </p:sp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BE391808-76AB-DD28-A1D1-A5364AF7A797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481705" cy="15589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3D63AD66-6A30-B036-0053-A01F16F5A13C}"/>
                </a:ext>
              </a:extLst>
            </p:cNvPr>
            <p:cNvGrpSpPr/>
            <p:nvPr/>
          </p:nvGrpSpPr>
          <p:grpSpPr>
            <a:xfrm>
              <a:off x="10157741" y="3133710"/>
              <a:ext cx="5310074" cy="5567011"/>
              <a:chOff x="0" y="-57150"/>
              <a:chExt cx="1398538" cy="1466209"/>
            </a:xfrm>
          </p:grpSpPr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D3D463DD-02CC-BEDE-1465-42626A6154C6}"/>
                  </a:ext>
                </a:extLst>
              </p:cNvPr>
              <p:cNvSpPr/>
              <p:nvPr/>
            </p:nvSpPr>
            <p:spPr>
              <a:xfrm>
                <a:off x="0" y="0"/>
                <a:ext cx="1398538" cy="1036929"/>
              </a:xfrm>
              <a:custGeom>
                <a:avLst/>
                <a:gdLst/>
                <a:ahLst/>
                <a:cxnLst/>
                <a:rect l="l" t="t" r="r" b="b"/>
                <a:pathLst>
                  <a:path w="1398538" h="1409059">
                    <a:moveTo>
                      <a:pt x="74356" y="0"/>
                    </a:moveTo>
                    <a:lnTo>
                      <a:pt x="1324182" y="0"/>
                    </a:lnTo>
                    <a:cubicBezTo>
                      <a:pt x="1365247" y="0"/>
                      <a:pt x="1398538" y="33290"/>
                      <a:pt x="1398538" y="74356"/>
                    </a:cubicBezTo>
                    <a:lnTo>
                      <a:pt x="1398538" y="1334702"/>
                    </a:lnTo>
                    <a:cubicBezTo>
                      <a:pt x="1398538" y="1375768"/>
                      <a:pt x="1365247" y="1409059"/>
                      <a:pt x="1324182" y="1409059"/>
                    </a:cubicBezTo>
                    <a:lnTo>
                      <a:pt x="74356" y="1409059"/>
                    </a:lnTo>
                    <a:cubicBezTo>
                      <a:pt x="33290" y="1409059"/>
                      <a:pt x="0" y="1375768"/>
                      <a:pt x="0" y="1334702"/>
                    </a:cubicBezTo>
                    <a:lnTo>
                      <a:pt x="0" y="74356"/>
                    </a:lnTo>
                    <a:cubicBezTo>
                      <a:pt x="0" y="33290"/>
                      <a:pt x="33290" y="0"/>
                      <a:pt x="7435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</p:sp>
          <p:sp>
            <p:nvSpPr>
              <p:cNvPr id="18" name="TextBox 10">
                <a:extLst>
                  <a:ext uri="{FF2B5EF4-FFF2-40B4-BE49-F238E27FC236}">
                    <a16:creationId xmlns:a16="http://schemas.microsoft.com/office/drawing/2014/main" id="{87E51DE4-148E-8E4B-1DDD-742411BFE371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398538" cy="14662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D9B46A7C-9672-95C1-D639-1B5D26E7FB52}"/>
                </a:ext>
              </a:extLst>
            </p:cNvPr>
            <p:cNvSpPr txBox="1"/>
            <p:nvPr/>
          </p:nvSpPr>
          <p:spPr>
            <a:xfrm>
              <a:off x="10514692" y="3654240"/>
              <a:ext cx="4596171" cy="3487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th-TH" sz="3200" dirty="0">
                  <a:solidFill>
                    <a:srgbClr val="FFFFFF"/>
                  </a:solidFill>
                  <a:latin typeface="Bryndan Write"/>
                  <a:ea typeface="Bryndan Write"/>
                  <a:cs typeface="Bryndan Write"/>
                  <a:sym typeface="Bryndan Write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ความหมายของการประเมินผลของพนักงานขาย การเปรียบเทียบการทำงานหรือความสำเร็จของพนักงานกับมาตรฐานหรือวัตถุประสงค์ที่กำหนดไว้</a:t>
              </a:r>
              <a:endParaRPr lang="en-US" sz="4400" b="1" dirty="0">
                <a:latin typeface="TH Sarabun New" panose="020B0500040200020003" pitchFamily="34" charset="-34"/>
                <a:ea typeface="Bryndan Write"/>
                <a:cs typeface="TH Sarabun New" panose="020B0500040200020003" pitchFamily="34" charset="-34"/>
                <a:sym typeface="Bryndan Write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46413A-A32D-6D97-93F5-8728EB3EC89E}"/>
              </a:ext>
            </a:extLst>
          </p:cNvPr>
          <p:cNvGrpSpPr/>
          <p:nvPr/>
        </p:nvGrpSpPr>
        <p:grpSpPr>
          <a:xfrm>
            <a:off x="9568667" y="3367481"/>
            <a:ext cx="7257192" cy="1482972"/>
            <a:chOff x="9568667" y="3367481"/>
            <a:chExt cx="6360233" cy="1482972"/>
          </a:xfrm>
        </p:grpSpPr>
        <p:sp>
          <p:nvSpPr>
            <p:cNvPr id="22" name="Callout: Bent Line with No Border 21">
              <a:extLst>
                <a:ext uri="{FF2B5EF4-FFF2-40B4-BE49-F238E27FC236}">
                  <a16:creationId xmlns:a16="http://schemas.microsoft.com/office/drawing/2014/main" id="{92F5642B-C389-FCA2-5DFB-1BFC33A1AE6E}"/>
                </a:ext>
              </a:extLst>
            </p:cNvPr>
            <p:cNvSpPr/>
            <p:nvPr/>
          </p:nvSpPr>
          <p:spPr>
            <a:xfrm>
              <a:off x="9568667" y="3403903"/>
              <a:ext cx="6360233" cy="1446550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49"/>
                <a:gd name="adj6" fmla="val -40749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6D9B0F-CC17-C4B0-61DD-D2F98A15BE21}"/>
                </a:ext>
              </a:extLst>
            </p:cNvPr>
            <p:cNvSpPr txBox="1"/>
            <p:nvPr/>
          </p:nvSpPr>
          <p:spPr>
            <a:xfrm>
              <a:off x="9601200" y="3367481"/>
              <a:ext cx="61399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AutoNum type="arabicPeriod"/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การกำหนดนโยบายและเป้าหมายของผลการประเมินผล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84C25F-3FDD-6E42-5290-BE63B72D4F7F}"/>
              </a:ext>
            </a:extLst>
          </p:cNvPr>
          <p:cNvGrpSpPr/>
          <p:nvPr/>
        </p:nvGrpSpPr>
        <p:grpSpPr>
          <a:xfrm>
            <a:off x="9568666" y="5248342"/>
            <a:ext cx="7257192" cy="1482972"/>
            <a:chOff x="9568667" y="3367481"/>
            <a:chExt cx="7257192" cy="1482972"/>
          </a:xfrm>
        </p:grpSpPr>
        <p:sp>
          <p:nvSpPr>
            <p:cNvPr id="25" name="Callout: Bent Line with No Border 24">
              <a:extLst>
                <a:ext uri="{FF2B5EF4-FFF2-40B4-BE49-F238E27FC236}">
                  <a16:creationId xmlns:a16="http://schemas.microsoft.com/office/drawing/2014/main" id="{48801C42-822D-B1C9-C8C1-418FB62B5F8A}"/>
                </a:ext>
              </a:extLst>
            </p:cNvPr>
            <p:cNvSpPr/>
            <p:nvPr/>
          </p:nvSpPr>
          <p:spPr>
            <a:xfrm>
              <a:off x="9568667" y="3403903"/>
              <a:ext cx="7257192" cy="1446550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96218"/>
                <a:gd name="adj6" fmla="val -405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DA7CA2-857A-C516-F783-E740C272DB38}"/>
                </a:ext>
              </a:extLst>
            </p:cNvPr>
            <p:cNvSpPr txBox="1"/>
            <p:nvPr/>
          </p:nvSpPr>
          <p:spPr>
            <a:xfrm>
              <a:off x="9601199" y="3367481"/>
              <a:ext cx="72246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>
                <a:buAutoNum type="arabicPeriod" startAt="2"/>
              </a:pP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กำหนดผลคาดหวังที่จะได้จากพนักงานขาย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83964E-0A33-DBEA-88C4-59975F052465}"/>
              </a:ext>
            </a:extLst>
          </p:cNvPr>
          <p:cNvGrpSpPr/>
          <p:nvPr/>
        </p:nvGrpSpPr>
        <p:grpSpPr>
          <a:xfrm>
            <a:off x="9626274" y="7137607"/>
            <a:ext cx="7199583" cy="769441"/>
            <a:chOff x="9568667" y="3367481"/>
            <a:chExt cx="7199583" cy="769441"/>
          </a:xfrm>
        </p:grpSpPr>
        <p:sp>
          <p:nvSpPr>
            <p:cNvPr id="28" name="Callout: Bent Line with No Border 27">
              <a:extLst>
                <a:ext uri="{FF2B5EF4-FFF2-40B4-BE49-F238E27FC236}">
                  <a16:creationId xmlns:a16="http://schemas.microsoft.com/office/drawing/2014/main" id="{8CAFAD81-870B-ADAB-87A5-4F8BDA7B2268}"/>
                </a:ext>
              </a:extLst>
            </p:cNvPr>
            <p:cNvSpPr/>
            <p:nvPr/>
          </p:nvSpPr>
          <p:spPr>
            <a:xfrm>
              <a:off x="9568667" y="3403903"/>
              <a:ext cx="7199583" cy="733019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6811"/>
                <a:gd name="adj6" fmla="val -4195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C98388-617F-41EB-B46E-9DE07E24E036}"/>
                </a:ext>
              </a:extLst>
            </p:cNvPr>
            <p:cNvSpPr txBox="1"/>
            <p:nvPr/>
          </p:nvSpPr>
          <p:spPr>
            <a:xfrm>
              <a:off x="9601200" y="3367481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กำหนดมาตรฐานงานขาย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4BE75FB-C3E2-044C-EF28-334D1DF394EF}"/>
              </a:ext>
            </a:extLst>
          </p:cNvPr>
          <p:cNvGrpSpPr/>
          <p:nvPr/>
        </p:nvGrpSpPr>
        <p:grpSpPr>
          <a:xfrm>
            <a:off x="9588727" y="8352279"/>
            <a:ext cx="7199583" cy="769441"/>
            <a:chOff x="9568667" y="3367481"/>
            <a:chExt cx="7199583" cy="769441"/>
          </a:xfrm>
        </p:grpSpPr>
        <p:sp>
          <p:nvSpPr>
            <p:cNvPr id="8" name="Callout: Bent Line with No Border 7">
              <a:extLst>
                <a:ext uri="{FF2B5EF4-FFF2-40B4-BE49-F238E27FC236}">
                  <a16:creationId xmlns:a16="http://schemas.microsoft.com/office/drawing/2014/main" id="{D5233781-7E5C-5A0C-8B6B-D11F67AF0D26}"/>
                </a:ext>
              </a:extLst>
            </p:cNvPr>
            <p:cNvSpPr/>
            <p:nvPr/>
          </p:nvSpPr>
          <p:spPr>
            <a:xfrm>
              <a:off x="9568667" y="3403903"/>
              <a:ext cx="7199583" cy="733019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7451"/>
                <a:gd name="adj6" fmla="val -4407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9AFF3F-2F15-31FC-7F09-5ACC6487B23C}"/>
                </a:ext>
              </a:extLst>
            </p:cNvPr>
            <p:cNvSpPr txBox="1"/>
            <p:nvPr/>
          </p:nvSpPr>
          <p:spPr>
            <a:xfrm>
              <a:off x="9601200" y="3367481"/>
              <a:ext cx="66855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นำผลไปเปรียบเทียบกับมาตรฐาน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69">
            <a:off x="-3285742" y="-4142964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600" y="9154324"/>
            <a:ext cx="18725559" cy="1298729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868079" y="1028700"/>
            <a:ext cx="3694439" cy="2022892"/>
          </a:xfrm>
          <a:custGeom>
            <a:avLst/>
            <a:gdLst/>
            <a:ahLst/>
            <a:cxnLst/>
            <a:rect l="l" t="t" r="r" b="b"/>
            <a:pathLst>
              <a:path w="3694439" h="2022892">
                <a:moveTo>
                  <a:pt x="0" y="0"/>
                </a:moveTo>
                <a:lnTo>
                  <a:pt x="3694439" y="0"/>
                </a:lnTo>
                <a:lnTo>
                  <a:pt x="3694439" y="2022892"/>
                </a:lnTo>
                <a:lnTo>
                  <a:pt x="0" y="202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H="1" flipV="1">
            <a:off x="10439400" y="3051592"/>
            <a:ext cx="0" cy="3344282"/>
          </a:xfrm>
          <a:prstGeom prst="line">
            <a:avLst/>
          </a:prstGeom>
          <a:ln w="12382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CD467E-D475-DE36-DD1D-498FB11E60A7}"/>
              </a:ext>
            </a:extLst>
          </p:cNvPr>
          <p:cNvGrpSpPr/>
          <p:nvPr/>
        </p:nvGrpSpPr>
        <p:grpSpPr>
          <a:xfrm>
            <a:off x="752211" y="3115004"/>
            <a:ext cx="9179716" cy="6637954"/>
            <a:chOff x="9999854" y="2062767"/>
            <a:chExt cx="9179716" cy="6637954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E3955F92-3546-140A-EB2A-9A1163D3D140}"/>
                </a:ext>
              </a:extLst>
            </p:cNvPr>
            <p:cNvGrpSpPr/>
            <p:nvPr/>
          </p:nvGrpSpPr>
          <p:grpSpPr>
            <a:xfrm>
              <a:off x="9999854" y="2062767"/>
              <a:ext cx="9179716" cy="5442933"/>
              <a:chOff x="0" y="-393885"/>
              <a:chExt cx="2417703" cy="1895677"/>
            </a:xfrm>
          </p:grpSpPr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6D8E1C2F-DEE3-8395-08CF-D5E8F2B18C24}"/>
                  </a:ext>
                </a:extLst>
              </p:cNvPr>
              <p:cNvSpPr/>
              <p:nvPr/>
            </p:nvSpPr>
            <p:spPr>
              <a:xfrm>
                <a:off x="0" y="-393885"/>
                <a:ext cx="2417703" cy="1104025"/>
              </a:xfrm>
              <a:custGeom>
                <a:avLst/>
                <a:gdLst/>
                <a:ahLst/>
                <a:cxnLst/>
                <a:rect l="l" t="t" r="r" b="b"/>
                <a:pathLst>
                  <a:path w="1481705" h="1501792">
                    <a:moveTo>
                      <a:pt x="70183" y="0"/>
                    </a:moveTo>
                    <a:lnTo>
                      <a:pt x="1411522" y="0"/>
                    </a:lnTo>
                    <a:cubicBezTo>
                      <a:pt x="1450283" y="0"/>
                      <a:pt x="1481705" y="31422"/>
                      <a:pt x="1481705" y="70183"/>
                    </a:cubicBezTo>
                    <a:lnTo>
                      <a:pt x="1481705" y="1431609"/>
                    </a:lnTo>
                    <a:cubicBezTo>
                      <a:pt x="1481705" y="1450223"/>
                      <a:pt x="1474311" y="1468074"/>
                      <a:pt x="1461149" y="1481236"/>
                    </a:cubicBezTo>
                    <a:cubicBezTo>
                      <a:pt x="1447987" y="1494398"/>
                      <a:pt x="1430136" y="1501792"/>
                      <a:pt x="1411522" y="1501792"/>
                    </a:cubicBezTo>
                    <a:lnTo>
                      <a:pt x="70183" y="1501792"/>
                    </a:lnTo>
                    <a:cubicBezTo>
                      <a:pt x="51569" y="1501792"/>
                      <a:pt x="33718" y="1494398"/>
                      <a:pt x="20556" y="1481236"/>
                    </a:cubicBezTo>
                    <a:cubicBezTo>
                      <a:pt x="7394" y="1468074"/>
                      <a:pt x="0" y="1450223"/>
                      <a:pt x="0" y="1431609"/>
                    </a:cubicBezTo>
                    <a:lnTo>
                      <a:pt x="0" y="70183"/>
                    </a:lnTo>
                    <a:cubicBezTo>
                      <a:pt x="0" y="51569"/>
                      <a:pt x="7394" y="33718"/>
                      <a:pt x="20556" y="20556"/>
                    </a:cubicBezTo>
                    <a:cubicBezTo>
                      <a:pt x="33718" y="7394"/>
                      <a:pt x="51569" y="0"/>
                      <a:pt x="7018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76200" cap="rnd">
                <a:solidFill>
                  <a:srgbClr val="374C7A"/>
                </a:solidFill>
                <a:prstDash val="dash"/>
                <a:round/>
              </a:ln>
            </p:spPr>
          </p:sp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8A60F847-F097-F909-EB69-7C23B9E0FF14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481705" cy="15589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0642EF09-83D9-630F-95ED-AF5EA9582976}"/>
                </a:ext>
              </a:extLst>
            </p:cNvPr>
            <p:cNvGrpSpPr/>
            <p:nvPr/>
          </p:nvGrpSpPr>
          <p:grpSpPr>
            <a:xfrm>
              <a:off x="10071541" y="2175239"/>
              <a:ext cx="8951888" cy="6525482"/>
              <a:chOff x="-22703" y="-309587"/>
              <a:chExt cx="2357699" cy="1718646"/>
            </a:xfrm>
          </p:grpSpPr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3757AFAA-3553-8D28-2616-BF893B090F2E}"/>
                  </a:ext>
                </a:extLst>
              </p:cNvPr>
              <p:cNvSpPr/>
              <p:nvPr/>
            </p:nvSpPr>
            <p:spPr>
              <a:xfrm>
                <a:off x="-22703" y="-309587"/>
                <a:ext cx="2357699" cy="791772"/>
              </a:xfrm>
              <a:custGeom>
                <a:avLst/>
                <a:gdLst/>
                <a:ahLst/>
                <a:cxnLst/>
                <a:rect l="l" t="t" r="r" b="b"/>
                <a:pathLst>
                  <a:path w="1398538" h="1409059">
                    <a:moveTo>
                      <a:pt x="74356" y="0"/>
                    </a:moveTo>
                    <a:lnTo>
                      <a:pt x="1324182" y="0"/>
                    </a:lnTo>
                    <a:cubicBezTo>
                      <a:pt x="1365247" y="0"/>
                      <a:pt x="1398538" y="33290"/>
                      <a:pt x="1398538" y="74356"/>
                    </a:cubicBezTo>
                    <a:lnTo>
                      <a:pt x="1398538" y="1334702"/>
                    </a:lnTo>
                    <a:cubicBezTo>
                      <a:pt x="1398538" y="1375768"/>
                      <a:pt x="1365247" y="1409059"/>
                      <a:pt x="1324182" y="1409059"/>
                    </a:cubicBezTo>
                    <a:lnTo>
                      <a:pt x="74356" y="1409059"/>
                    </a:lnTo>
                    <a:cubicBezTo>
                      <a:pt x="33290" y="1409059"/>
                      <a:pt x="0" y="1375768"/>
                      <a:pt x="0" y="1334702"/>
                    </a:cubicBezTo>
                    <a:lnTo>
                      <a:pt x="0" y="74356"/>
                    </a:lnTo>
                    <a:cubicBezTo>
                      <a:pt x="0" y="33290"/>
                      <a:pt x="33290" y="0"/>
                      <a:pt x="74356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TextBox 10">
                <a:extLst>
                  <a:ext uri="{FF2B5EF4-FFF2-40B4-BE49-F238E27FC236}">
                    <a16:creationId xmlns:a16="http://schemas.microsoft.com/office/drawing/2014/main" id="{8B196976-1483-CA3A-E9BA-12ADD57FE05F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1398538" cy="14662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DE3892-0854-0FCF-B633-2AA7D51215A7}"/>
                </a:ext>
              </a:extLst>
            </p:cNvPr>
            <p:cNvSpPr txBox="1"/>
            <p:nvPr/>
          </p:nvSpPr>
          <p:spPr>
            <a:xfrm>
              <a:off x="10428540" y="2433225"/>
              <a:ext cx="8594887" cy="29104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โดยทั่วไปผู้บริหารระดับสูงจะเป็นผู้</a:t>
              </a:r>
              <a:r>
                <a:rPr lang="th-TH" sz="4400" b="1" dirty="0" err="1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นโยบายและเป้าหมายเกี่ยวกับการประเมินผลการปฏิบัติงานของพนักงานขาย เช่น การ</a:t>
              </a:r>
              <a:r>
                <a:rPr lang="th-TH" sz="4400" b="1" dirty="0" err="1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ช่วงเวลาการประเมินผล </a:t>
              </a:r>
              <a:r>
                <a:rPr lang="th-TH" sz="4400" b="1" dirty="0" err="1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จํานวน</a:t>
              </a:r>
              <a:r>
                <a:rPr lang="th-TH" sz="4400" b="1" dirty="0">
                  <a:latin typeface="TH Sarabun New" panose="020B0500040200020003" pitchFamily="34" charset="-34"/>
                  <a:ea typeface="Bryndan Write"/>
                  <a:cs typeface="TH Sarabun New" panose="020B0500040200020003" pitchFamily="34" charset="-34"/>
                  <a:sym typeface="Bryndan Write"/>
                </a:rPr>
                <a:t>ครั้งในการประเมิน ผู้รับผิดชอบการประเมิน เกณฑ์การประเมิน  สิ่งที่ประเมิน </a:t>
              </a:r>
              <a:endParaRPr lang="en-US" sz="4400" b="1" dirty="0">
                <a:latin typeface="TH Sarabun New" panose="020B0500040200020003" pitchFamily="34" charset="-34"/>
                <a:ea typeface="Bryndan Write"/>
                <a:cs typeface="TH Sarabun New" panose="020B0500040200020003" pitchFamily="34" charset="-34"/>
                <a:sym typeface="Bryndan Write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96601BE-08FC-9E2F-4C7C-5255B29427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445" y="2309587"/>
            <a:ext cx="6877811" cy="4584755"/>
          </a:xfrm>
          <a:prstGeom prst="flowChartMagneticTape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20B8E58-0860-7865-766A-DF2DD516781E}"/>
              </a:ext>
            </a:extLst>
          </p:cNvPr>
          <p:cNvGrpSpPr/>
          <p:nvPr/>
        </p:nvGrpSpPr>
        <p:grpSpPr>
          <a:xfrm>
            <a:off x="1570138" y="819360"/>
            <a:ext cx="11584715" cy="950724"/>
            <a:chOff x="3288463" y="2095373"/>
            <a:chExt cx="11584715" cy="950724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13E50A2-6717-69EF-7E44-769424EA0C13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E63F81-5D27-B193-3F0C-3FC79D2D0E47}"/>
                </a:ext>
              </a:extLst>
            </p:cNvPr>
            <p:cNvSpPr txBox="1"/>
            <p:nvPr/>
          </p:nvSpPr>
          <p:spPr>
            <a:xfrm>
              <a:off x="3554249" y="2301026"/>
              <a:ext cx="11273627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1. 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กำหนดนโยบายและเป้าหมายของการประเมินผล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 flipV="1">
            <a:off x="11506200" y="3319004"/>
            <a:ext cx="0" cy="3326784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9CB57C-4266-7C12-0E05-CEA3C7528761}"/>
              </a:ext>
            </a:extLst>
          </p:cNvPr>
          <p:cNvGrpSpPr/>
          <p:nvPr/>
        </p:nvGrpSpPr>
        <p:grpSpPr>
          <a:xfrm>
            <a:off x="1116302" y="2995104"/>
            <a:ext cx="9829800" cy="3974585"/>
            <a:chOff x="3175790" y="2438401"/>
            <a:chExt cx="9829800" cy="397458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DA5C18C-7AF2-2E50-0031-C84EE7CB4E47}"/>
                </a:ext>
              </a:extLst>
            </p:cNvPr>
            <p:cNvSpPr/>
            <p:nvPr/>
          </p:nvSpPr>
          <p:spPr>
            <a:xfrm>
              <a:off x="3175790" y="2438401"/>
              <a:ext cx="9829800" cy="397458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91D9D9-A129-213F-FD09-FA9F298DC6A1}"/>
                </a:ext>
              </a:extLst>
            </p:cNvPr>
            <p:cNvSpPr txBox="1"/>
            <p:nvPr/>
          </p:nvSpPr>
          <p:spPr>
            <a:xfrm>
              <a:off x="4114800" y="2592416"/>
              <a:ext cx="8131538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ผลที่คาดหวังจากพนักงานขาย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แก ภารกิจที่พนักงานขายจะตองปฏิบัติ  เชน การเขาเยี่ยม  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จํานวน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ใบสั่งซื้อ  มูลคาการสั่งซื้อ กิจกรรมการส่งเสริมการขาย หากพนักงานขายสามารถปฏิบัติ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ตามที่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บริหารคาดหวัง ผลการประเมินก็จะออกมาด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67DA4E8-60BC-85A8-A71D-45BB986AD1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231" y="3071208"/>
            <a:ext cx="5670611" cy="3780407"/>
          </a:xfrm>
          <a:prstGeom prst="flowChartConnector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DB3D056-24E5-B5F2-CE54-5395D089032D}"/>
              </a:ext>
            </a:extLst>
          </p:cNvPr>
          <p:cNvGrpSpPr/>
          <p:nvPr/>
        </p:nvGrpSpPr>
        <p:grpSpPr>
          <a:xfrm>
            <a:off x="1116302" y="1060827"/>
            <a:ext cx="12090700" cy="950724"/>
            <a:chOff x="3288463" y="2095373"/>
            <a:chExt cx="12090700" cy="950724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2A6B72D-E666-A426-DA25-C264495FC608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796B1D-BBBE-B30D-A155-3D800D68D2A1}"/>
                </a:ext>
              </a:extLst>
            </p:cNvPr>
            <p:cNvSpPr txBox="1"/>
            <p:nvPr/>
          </p:nvSpPr>
          <p:spPr>
            <a:xfrm>
              <a:off x="4457917" y="2261401"/>
              <a:ext cx="10921246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2.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 กำหนดผลคาดหวังที่จะได้จากพนักงาน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BF7988-999F-4D6B-20E5-DDC78466A16C}"/>
              </a:ext>
            </a:extLst>
          </p:cNvPr>
          <p:cNvGrpSpPr/>
          <p:nvPr/>
        </p:nvGrpSpPr>
        <p:grpSpPr>
          <a:xfrm>
            <a:off x="749341" y="2476500"/>
            <a:ext cx="8587158" cy="1600565"/>
            <a:chOff x="3175790" y="2438401"/>
            <a:chExt cx="8587158" cy="160056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3767766-8650-7836-A024-F427AE160F83}"/>
                </a:ext>
              </a:extLst>
            </p:cNvPr>
            <p:cNvSpPr/>
            <p:nvPr/>
          </p:nvSpPr>
          <p:spPr>
            <a:xfrm>
              <a:off x="3175790" y="2438401"/>
              <a:ext cx="8587158" cy="160056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A1D8A4-CAE7-5180-82B4-608C733ACA1D}"/>
                </a:ext>
              </a:extLst>
            </p:cNvPr>
            <p:cNvSpPr txBox="1"/>
            <p:nvPr/>
          </p:nvSpPr>
          <p:spPr>
            <a:xfrm>
              <a:off x="3588507" y="2531405"/>
              <a:ext cx="813153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นการ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มาตรฐานหรือสิ่งที่จะนํามาใชในการประเมินผล มาตรฐานที่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6" name="Callout: Bent Line with Accent Bar 25">
            <a:extLst>
              <a:ext uri="{FF2B5EF4-FFF2-40B4-BE49-F238E27FC236}">
                <a16:creationId xmlns:a16="http://schemas.microsoft.com/office/drawing/2014/main" id="{7F58A6AD-12EE-BF61-BB45-522B3841DFA1}"/>
              </a:ext>
            </a:extLst>
          </p:cNvPr>
          <p:cNvSpPr/>
          <p:nvPr/>
        </p:nvSpPr>
        <p:spPr>
          <a:xfrm>
            <a:off x="2185765" y="4932668"/>
            <a:ext cx="5486400" cy="508763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476"/>
              <a:gd name="adj6" fmla="val -167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เรื่องทั่วไป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ความรู้เรื่องงาน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ความสามารถในการทำงาน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ความรับผิดชอบต่อหน้าที่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ความขยันหมั่นเพียรในการทำงาน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ความสามารถในการเรียนรู้งาน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ความซื่อสัตย์</a:t>
            </a:r>
            <a:endParaRPr lang="en-US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Callout: Bent Line with Accent Bar 26">
            <a:extLst>
              <a:ext uri="{FF2B5EF4-FFF2-40B4-BE49-F238E27FC236}">
                <a16:creationId xmlns:a16="http://schemas.microsoft.com/office/drawing/2014/main" id="{CCBCC63E-B6E1-A529-2C64-A64F05C02BFD}"/>
              </a:ext>
            </a:extLst>
          </p:cNvPr>
          <p:cNvSpPr/>
          <p:nvPr/>
        </p:nvSpPr>
        <p:spPr>
          <a:xfrm>
            <a:off x="9448800" y="4932668"/>
            <a:ext cx="7522602" cy="437787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590"/>
              <a:gd name="adj6" fmla="val -165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หลักเกณฑ์เชิงประมาณ</a:t>
            </a:r>
          </a:p>
          <a:p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นการ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กําหนด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การทํางาน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ในรูปของหน่วยสินค้า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จํานวน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เงินที่ขาย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 และรูปแบบอื่น ๆ เป็นการพิจารณาเกี่ยวกับยอดขาย ใบสั่งซื้อ มูลคาการสั่งซื้อ 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จํานวน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ใบสั่งซื้อเมื่อเขาเยี่ยมลูกคา 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จํานวน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ค้าค่าใชจ่ายในการขาย กําไรที่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รับ และกิจกรรมอื่น ๆ ที่พนักงานขายตองเข้าร่วมตาม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จํานวน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40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กําหนด</a:t>
            </a:r>
            <a:endParaRPr lang="en-US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Callout: Bent Line with Accent Bar 27">
            <a:extLst>
              <a:ext uri="{FF2B5EF4-FFF2-40B4-BE49-F238E27FC236}">
                <a16:creationId xmlns:a16="http://schemas.microsoft.com/office/drawing/2014/main" id="{969A8C30-07DD-3AA0-1E80-8E5B11754EB6}"/>
              </a:ext>
            </a:extLst>
          </p:cNvPr>
          <p:cNvSpPr/>
          <p:nvPr/>
        </p:nvSpPr>
        <p:spPr>
          <a:xfrm>
            <a:off x="10577870" y="1122423"/>
            <a:ext cx="6139603" cy="2455204"/>
          </a:xfrm>
          <a:prstGeom prst="accentCallout2">
            <a:avLst>
              <a:gd name="adj1" fmla="val 18750"/>
              <a:gd name="adj2" fmla="val -8333"/>
              <a:gd name="adj3" fmla="val 19341"/>
              <a:gd name="adj4" fmla="val -27370"/>
              <a:gd name="adj5" fmla="val 56260"/>
              <a:gd name="adj6" fmla="val -275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หลักเกณฑ์เชิงคุณภาพ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ทักษะในการขาย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ทักษะในการสื่อสาร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การรายงานผลการปฏิบัติงาน	</a:t>
            </a:r>
            <a:endParaRPr lang="en-US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159962-4E58-A9C3-D3B6-0AC094ED63A2}"/>
              </a:ext>
            </a:extLst>
          </p:cNvPr>
          <p:cNvGrpSpPr/>
          <p:nvPr/>
        </p:nvGrpSpPr>
        <p:grpSpPr>
          <a:xfrm>
            <a:off x="749341" y="64104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92114BD-F707-C6D8-8302-91F37D484B89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B6319631-F1ED-471E-A079-9E1F7F4B7D2A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กำหนดมาตรฐานงานขาย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50619" y="-2993491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D17A86-45D6-747F-2397-E0DB101DB6B0}"/>
              </a:ext>
            </a:extLst>
          </p:cNvPr>
          <p:cNvGrpSpPr/>
          <p:nvPr/>
        </p:nvGrpSpPr>
        <p:grpSpPr>
          <a:xfrm>
            <a:off x="749341" y="2476500"/>
            <a:ext cx="8587158" cy="4953000"/>
            <a:chOff x="3175790" y="2438401"/>
            <a:chExt cx="8587158" cy="4953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4DB69E6-197A-EE8C-B920-5FCF1773F50D}"/>
                </a:ext>
              </a:extLst>
            </p:cNvPr>
            <p:cNvSpPr/>
            <p:nvPr/>
          </p:nvSpPr>
          <p:spPr>
            <a:xfrm>
              <a:off x="3175790" y="2438401"/>
              <a:ext cx="8587158" cy="4953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BE8C6D-5E76-C823-5156-C2690A9E2376}"/>
                </a:ext>
              </a:extLst>
            </p:cNvPr>
            <p:cNvSpPr txBox="1"/>
            <p:nvPr/>
          </p:nvSpPr>
          <p:spPr>
            <a:xfrm>
              <a:off x="3475197" y="2837409"/>
              <a:ext cx="813153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	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บริหาร หัวหน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าฝ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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าย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หัวหน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าพ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นักงานขาย มีหน้าที่ประเมินผลการปฏิบัติงานพนักงานขาย ซึ่งเป็นไปตามสายการบังคับบัญชา ในการประเมินผลจะนําผลการปฏิบัติงานของพนักงานขายในด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านต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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าง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ๆ ไปเปรียบเทียบกับมาตรฐานที่</a:t>
              </a:r>
              <a:r>
                <a:rPr lang="th-TH" sz="44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กําหนด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ไวโดยทั่วไปเกณฑการประเมิน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A586355-EA05-AB2D-5C0D-125AF7027F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64" y="2781140"/>
            <a:ext cx="6882695" cy="4588463"/>
          </a:xfrm>
          <a:prstGeom prst="flowChartConnector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6AA86D-F1E3-3FC1-00BF-8C72DF0477C2}"/>
              </a:ext>
            </a:extLst>
          </p:cNvPr>
          <p:cNvGrpSpPr/>
          <p:nvPr/>
        </p:nvGrpSpPr>
        <p:grpSpPr>
          <a:xfrm>
            <a:off x="762587" y="785932"/>
            <a:ext cx="12155692" cy="950724"/>
            <a:chOff x="3288463" y="2095373"/>
            <a:chExt cx="12155692" cy="950724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E892B56-E398-9A00-4773-E35782B95876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CA8383-1B30-78FB-0670-5BBB1884DD40}"/>
                </a:ext>
              </a:extLst>
            </p:cNvPr>
            <p:cNvSpPr txBox="1"/>
            <p:nvPr/>
          </p:nvSpPr>
          <p:spPr>
            <a:xfrm>
              <a:off x="4522909" y="2277916"/>
              <a:ext cx="10921246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4.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 นำผลที่ได้ไปเปรียบเทียบกับมาตรฐาน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378B0A-A75E-C636-E503-5C0F5AE5D47B}"/>
              </a:ext>
            </a:extLst>
          </p:cNvPr>
          <p:cNvGrpSpPr/>
          <p:nvPr/>
        </p:nvGrpSpPr>
        <p:grpSpPr>
          <a:xfrm>
            <a:off x="-1447800" y="231359"/>
            <a:ext cx="11810996" cy="1650781"/>
            <a:chOff x="-2290070" y="190500"/>
            <a:chExt cx="11810996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54638E8A-401F-F169-D30C-F65883EC8F12}"/>
                </a:ext>
              </a:extLst>
            </p:cNvPr>
            <p:cNvSpPr/>
            <p:nvPr/>
          </p:nvSpPr>
          <p:spPr>
            <a:xfrm>
              <a:off x="-2290070" y="190500"/>
              <a:ext cx="11810996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01EF502A-4085-B048-ED5B-22F2B793095F}"/>
                </a:ext>
              </a:extLst>
            </p:cNvPr>
            <p:cNvSpPr txBox="1"/>
            <p:nvPr/>
          </p:nvSpPr>
          <p:spPr>
            <a:xfrm>
              <a:off x="2121545" y="451633"/>
              <a:ext cx="656118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3.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รายงานการขาย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19" name="TextBox 7">
            <a:extLst>
              <a:ext uri="{FF2B5EF4-FFF2-40B4-BE49-F238E27FC236}">
                <a16:creationId xmlns:a16="http://schemas.microsoft.com/office/drawing/2014/main" id="{7525E402-A01F-5FD0-55F7-007A5126C7C7}"/>
              </a:ext>
            </a:extLst>
          </p:cNvPr>
          <p:cNvSpPr txBox="1"/>
          <p:nvPr/>
        </p:nvSpPr>
        <p:spPr>
          <a:xfrm>
            <a:off x="1066800" y="3538421"/>
            <a:ext cx="84582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thaiDist">
              <a:spcBef>
                <a:spcPct val="0"/>
              </a:spcBef>
            </a:pPr>
            <a:r>
              <a:rPr lang="th-TH" sz="3200" dirty="0">
                <a:solidFill>
                  <a:srgbClr val="374C7A"/>
                </a:solidFill>
                <a:latin typeface="Bryndan Write"/>
                <a:ea typeface="Bryndan Write"/>
                <a:cs typeface="Bryndan Write"/>
                <a:sym typeface="Bryndan Write"/>
              </a:rPr>
              <a:t>	</a:t>
            </a:r>
            <a:r>
              <a:rPr lang="th-TH" sz="4400" b="1" dirty="0">
                <a:latin typeface="TH Sarabun New" panose="020B0500040200020003" pitchFamily="34" charset="-34"/>
                <a:ea typeface="Bryndan Write"/>
                <a:cs typeface="TH Sarabun New" panose="020B0500040200020003" pitchFamily="34" charset="-34"/>
                <a:sym typeface="Bryndan Write"/>
              </a:rPr>
              <a:t>พนักงานขายส่วนใหญ่ทำงานอยู่นอกสถานที่ ไม่ต้องเข้าสำนักงานทำให้ยากต่อการควบคุม เครื่องมือที่ผู้บริหารนำมาใช้ในการควบคุมและประเมินผลการทำงานของพนักงานขายมีหลายรูปแบบ ดังนี้</a:t>
            </a:r>
            <a:endParaRPr lang="en-US" sz="4400" b="1" dirty="0">
              <a:latin typeface="TH Sarabun New" panose="020B0500040200020003" pitchFamily="34" charset="-34"/>
              <a:ea typeface="Bryndan Write"/>
              <a:cs typeface="TH Sarabun New" panose="020B0500040200020003" pitchFamily="34" charset="-34"/>
              <a:sym typeface="Bryndan Write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EB011A-1774-A9DD-02D9-4A1357AA51F2}"/>
              </a:ext>
            </a:extLst>
          </p:cNvPr>
          <p:cNvGrpSpPr/>
          <p:nvPr/>
        </p:nvGrpSpPr>
        <p:grpSpPr>
          <a:xfrm>
            <a:off x="11571264" y="2553429"/>
            <a:ext cx="4082268" cy="1270371"/>
            <a:chOff x="8806668" y="2841886"/>
            <a:chExt cx="4082268" cy="127037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Callout: Bent Line with No Border 20">
              <a:extLst>
                <a:ext uri="{FF2B5EF4-FFF2-40B4-BE49-F238E27FC236}">
                  <a16:creationId xmlns:a16="http://schemas.microsoft.com/office/drawing/2014/main" id="{B9FAC6ED-C091-5566-B434-0B70ED286E24}"/>
                </a:ext>
              </a:extLst>
            </p:cNvPr>
            <p:cNvSpPr/>
            <p:nvPr/>
          </p:nvSpPr>
          <p:spPr>
            <a:xfrm>
              <a:off x="8806668" y="2841886"/>
              <a:ext cx="4082268" cy="1270371"/>
            </a:xfrm>
            <a:prstGeom prst="callout2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0884C4-7696-4D52-9C1B-6117B7D703B8}"/>
                </a:ext>
              </a:extLst>
            </p:cNvPr>
            <p:cNvSpPr txBox="1"/>
            <p:nvPr/>
          </p:nvSpPr>
          <p:spPr>
            <a:xfrm>
              <a:off x="9035268" y="3077693"/>
              <a:ext cx="3853668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742950" indent="-742950">
                <a:buAutoNum type="arabicPeriod"/>
              </a:pPr>
              <a:r>
                <a:rPr lang="th-TH" sz="4400" b="1" dirty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รายงานการขาย</a:t>
              </a:r>
              <a:endPara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368EDB-0ED4-344A-7873-29C1416DBC05}"/>
              </a:ext>
            </a:extLst>
          </p:cNvPr>
          <p:cNvGrpSpPr/>
          <p:nvPr/>
        </p:nvGrpSpPr>
        <p:grpSpPr>
          <a:xfrm>
            <a:off x="11571264" y="4059607"/>
            <a:ext cx="4082268" cy="1769693"/>
            <a:chOff x="8806668" y="2841886"/>
            <a:chExt cx="4082268" cy="17696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Callout: Bent Line with No Border 23">
              <a:extLst>
                <a:ext uri="{FF2B5EF4-FFF2-40B4-BE49-F238E27FC236}">
                  <a16:creationId xmlns:a16="http://schemas.microsoft.com/office/drawing/2014/main" id="{1CAC1933-55F6-0304-63E5-DCC191B5A8F7}"/>
                </a:ext>
              </a:extLst>
            </p:cNvPr>
            <p:cNvSpPr/>
            <p:nvPr/>
          </p:nvSpPr>
          <p:spPr>
            <a:xfrm>
              <a:off x="8806668" y="2841886"/>
              <a:ext cx="4082268" cy="1769693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4585"/>
                <a:gd name="adj6" fmla="val -4702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D8E9414-2492-0A07-746B-C96C4172ECFA}"/>
                </a:ext>
              </a:extLst>
            </p:cNvPr>
            <p:cNvSpPr txBox="1"/>
            <p:nvPr/>
          </p:nvSpPr>
          <p:spPr>
            <a:xfrm>
              <a:off x="9035268" y="3077693"/>
              <a:ext cx="3853668" cy="14465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2.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รายงานเกี่ยวกับธุรกิจรายใหม่ที่ติดต่อได้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F46300-E95D-6B9F-936D-E8A65166B10F}"/>
              </a:ext>
            </a:extLst>
          </p:cNvPr>
          <p:cNvGrpSpPr/>
          <p:nvPr/>
        </p:nvGrpSpPr>
        <p:grpSpPr>
          <a:xfrm>
            <a:off x="11571264" y="6246855"/>
            <a:ext cx="4082268" cy="1769693"/>
            <a:chOff x="8806668" y="2841886"/>
            <a:chExt cx="4082268" cy="1769693"/>
          </a:xfrm>
        </p:grpSpPr>
        <p:sp>
          <p:nvSpPr>
            <p:cNvPr id="27" name="Callout: Bent Line with No Border 26">
              <a:extLst>
                <a:ext uri="{FF2B5EF4-FFF2-40B4-BE49-F238E27FC236}">
                  <a16:creationId xmlns:a16="http://schemas.microsoft.com/office/drawing/2014/main" id="{B8B330D3-28C0-235B-6D88-6ACCF0E5FA6B}"/>
                </a:ext>
              </a:extLst>
            </p:cNvPr>
            <p:cNvSpPr/>
            <p:nvPr/>
          </p:nvSpPr>
          <p:spPr>
            <a:xfrm>
              <a:off x="8806668" y="2841886"/>
              <a:ext cx="4082268" cy="1769693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0893"/>
                <a:gd name="adj6" fmla="val -51645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B5A5FB-CB0B-3E66-F102-2ABF8EDE300F}"/>
                </a:ext>
              </a:extLst>
            </p:cNvPr>
            <p:cNvSpPr txBox="1"/>
            <p:nvPr/>
          </p:nvSpPr>
          <p:spPr>
            <a:xfrm>
              <a:off x="9035268" y="3077693"/>
              <a:ext cx="38536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3.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รายงานการเยี่ยมลูกค้า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A56FDCF-CCDD-E74A-A875-708F7DD2DD24}"/>
              </a:ext>
            </a:extLst>
          </p:cNvPr>
          <p:cNvGrpSpPr/>
          <p:nvPr/>
        </p:nvGrpSpPr>
        <p:grpSpPr>
          <a:xfrm>
            <a:off x="6975388" y="7908633"/>
            <a:ext cx="4200938" cy="1270371"/>
            <a:chOff x="8806668" y="2841886"/>
            <a:chExt cx="4200938" cy="1270371"/>
          </a:xfrm>
        </p:grpSpPr>
        <p:sp>
          <p:nvSpPr>
            <p:cNvPr id="30" name="Callout: Bent Line with No Border 29">
              <a:extLst>
                <a:ext uri="{FF2B5EF4-FFF2-40B4-BE49-F238E27FC236}">
                  <a16:creationId xmlns:a16="http://schemas.microsoft.com/office/drawing/2014/main" id="{735CA41B-54E7-1C51-8CD5-1047A23E8F5D}"/>
                </a:ext>
              </a:extLst>
            </p:cNvPr>
            <p:cNvSpPr/>
            <p:nvPr/>
          </p:nvSpPr>
          <p:spPr>
            <a:xfrm>
              <a:off x="8806668" y="2841886"/>
              <a:ext cx="4082268" cy="1270371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136570"/>
                <a:gd name="adj6" fmla="val -1751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1A07B09-9A89-EFD3-1FAC-01C7107DCBF7}"/>
                </a:ext>
              </a:extLst>
            </p:cNvPr>
            <p:cNvSpPr txBox="1"/>
            <p:nvPr/>
          </p:nvSpPr>
          <p:spPr>
            <a:xfrm>
              <a:off x="9153938" y="3092350"/>
              <a:ext cx="38536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4.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รายงานค่าใช้จ่าย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6" name="Freeform 4">
            <a:extLst>
              <a:ext uri="{FF2B5EF4-FFF2-40B4-BE49-F238E27FC236}">
                <a16:creationId xmlns:a16="http://schemas.microsoft.com/office/drawing/2014/main" id="{DC48FC3F-5913-3159-A9FF-0C5A7468F9EB}"/>
              </a:ext>
            </a:extLst>
          </p:cNvPr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188</Words>
  <Application>Microsoft Office PowerPoint</Application>
  <PresentationFormat>Custom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Opun Bold</vt:lpstr>
      <vt:lpstr>ARMPathead</vt:lpstr>
      <vt:lpstr>Arial</vt:lpstr>
      <vt:lpstr>EucrosiaUPC</vt:lpstr>
      <vt:lpstr>Bryndan Write</vt:lpstr>
      <vt:lpstr>Calibri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8</cp:revision>
  <dcterms:created xsi:type="dcterms:W3CDTF">2006-08-16T00:00:00Z</dcterms:created>
  <dcterms:modified xsi:type="dcterms:W3CDTF">2024-09-10T06:59:53Z</dcterms:modified>
  <dc:identifier>DAGPT5vi7tU</dc:identifier>
</cp:coreProperties>
</file>