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Sarabun" panose="020B0604020202020204" charset="-34"/>
      <p:regular r:id="rId27"/>
      <p:bold r:id="rId28"/>
      <p:italic r:id="rId29"/>
      <p:boldItalic r:id="rId30"/>
    </p:embeddedFont>
    <p:embeddedFont>
      <p:font typeface="Sarabun Bold" panose="020B0604020202020204" charset="-34"/>
      <p:regular r:id="rId31"/>
      <p:bold r:id="rId32"/>
    </p:embeddedFont>
    <p:embeddedFont>
      <p:font typeface="Sarabun Light" panose="020B0604020202020204" charset="-34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648" y="5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CA895-FD07-47FE-A8F9-417D6FE7392D}" type="datetimeFigureOut">
              <a:rPr lang="th-TH" smtClean="0"/>
              <a:t>30/04/68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D079F-D1F3-42E0-8C2E-BE290EFB0B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875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D079F-D1F3-42E0-8C2E-BE290EFB0B98}" type="slidenum">
              <a:rPr lang="th-TH" smtClean="0"/>
              <a:t>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8814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svg"/><Relationship Id="rId2" Type="http://schemas.openxmlformats.org/officeDocument/2006/relationships/image" Target="../media/image5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7.png"/><Relationship Id="rId5" Type="http://schemas.openxmlformats.org/officeDocument/2006/relationships/image" Target="../media/image15.png"/><Relationship Id="rId15" Type="http://schemas.openxmlformats.org/officeDocument/2006/relationships/image" Target="../media/image61.svg"/><Relationship Id="rId10" Type="http://schemas.openxmlformats.org/officeDocument/2006/relationships/image" Target="../media/image56.svg"/><Relationship Id="rId4" Type="http://schemas.openxmlformats.org/officeDocument/2006/relationships/image" Target="../media/image11.sv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18.png"/><Relationship Id="rId4" Type="http://schemas.openxmlformats.org/officeDocument/2006/relationships/image" Target="../media/image65.sv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18.png"/><Relationship Id="rId4" Type="http://schemas.openxmlformats.org/officeDocument/2006/relationships/image" Target="../media/image71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7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5.svg"/><Relationship Id="rId3" Type="http://schemas.openxmlformats.org/officeDocument/2006/relationships/image" Target="../media/image10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83.svg"/><Relationship Id="rId5" Type="http://schemas.openxmlformats.org/officeDocument/2006/relationships/image" Target="../media/image16.png"/><Relationship Id="rId10" Type="http://schemas.openxmlformats.org/officeDocument/2006/relationships/image" Target="../media/image82.png"/><Relationship Id="rId4" Type="http://schemas.openxmlformats.org/officeDocument/2006/relationships/image" Target="../media/image11.sv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8.png"/><Relationship Id="rId7" Type="http://schemas.openxmlformats.org/officeDocument/2006/relationships/image" Target="../media/image8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10" Type="http://schemas.openxmlformats.org/officeDocument/2006/relationships/image" Target="../media/image8.png"/><Relationship Id="rId4" Type="http://schemas.openxmlformats.org/officeDocument/2006/relationships/image" Target="../media/image86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9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10" Type="http://schemas.openxmlformats.org/officeDocument/2006/relationships/image" Target="../media/image17.png"/><Relationship Id="rId4" Type="http://schemas.openxmlformats.org/officeDocument/2006/relationships/image" Target="../media/image90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5.png"/><Relationship Id="rId21" Type="http://schemas.openxmlformats.org/officeDocument/2006/relationships/image" Target="../media/image36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0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6.sv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" y="8362359"/>
            <a:ext cx="18288001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en-US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en-US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en-US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" y="8718453"/>
            <a:ext cx="18440402" cy="1793848"/>
            <a:chOff x="-42944" y="-47625"/>
            <a:chExt cx="5196173" cy="165999"/>
          </a:xfrm>
        </p:grpSpPr>
        <p:sp>
          <p:nvSpPr>
            <p:cNvPr id="7" name="Freeform 7"/>
            <p:cNvSpPr/>
            <p:nvPr/>
          </p:nvSpPr>
          <p:spPr>
            <a:xfrm>
              <a:off x="-42944" y="17146"/>
              <a:ext cx="5153229" cy="8240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en-US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n-US" noProof="1"/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en-US" noProof="1"/>
          </a:p>
        </p:txBody>
      </p:sp>
      <p:sp>
        <p:nvSpPr>
          <p:cNvPr id="22" name="TextBox 22"/>
          <p:cNvSpPr txBox="1"/>
          <p:nvPr/>
        </p:nvSpPr>
        <p:spPr>
          <a:xfrm>
            <a:off x="3899954" y="2870590"/>
            <a:ext cx="6991406" cy="1623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3328"/>
              </a:lnSpc>
            </a:pPr>
            <a:r>
              <a:rPr lang="en-US" sz="952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คอมพิวเตอร์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70303" y="1866900"/>
            <a:ext cx="2859117" cy="2627262"/>
            <a:chOff x="0" y="0"/>
            <a:chExt cx="3812156" cy="3503016"/>
          </a:xfrm>
        </p:grpSpPr>
        <p:sp>
          <p:nvSpPr>
            <p:cNvPr id="24" name="Freeform 24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noProof="1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0" y="354175"/>
              <a:ext cx="2682540" cy="1599905"/>
              <a:chOff x="0" y="-47625"/>
              <a:chExt cx="529884" cy="31603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en-US" noProof="1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529884" cy="3160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 noProof="1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en-US" sz="1029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</a:t>
              </a:r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05734" y="2028765"/>
            <a:ext cx="5511864" cy="5254644"/>
          </a:xfrm>
          <a:custGeom>
            <a:avLst/>
            <a:gdLst/>
            <a:ahLst/>
            <a:cxnLst/>
            <a:rect l="l" t="t" r="r" b="b"/>
            <a:pathLst>
              <a:path w="5511864" h="5254644">
                <a:moveTo>
                  <a:pt x="0" y="0"/>
                </a:moveTo>
                <a:lnTo>
                  <a:pt x="5511865" y="0"/>
                </a:lnTo>
                <a:lnTo>
                  <a:pt x="5511865" y="5254644"/>
                </a:lnTo>
                <a:lnTo>
                  <a:pt x="0" y="5254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noProof="1"/>
          </a:p>
        </p:txBody>
      </p:sp>
      <p:sp>
        <p:nvSpPr>
          <p:cNvPr id="39" name="TextBox 39"/>
          <p:cNvSpPr txBox="1"/>
          <p:nvPr/>
        </p:nvSpPr>
        <p:spPr>
          <a:xfrm>
            <a:off x="2148034" y="4494162"/>
            <a:ext cx="8743326" cy="143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744"/>
              </a:lnSpc>
            </a:pPr>
            <a:r>
              <a:rPr lang="en-US" sz="8389" noProof="1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และเทคโนโลยีดิจิทัล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3899954" y="6245501"/>
            <a:ext cx="6833479" cy="831249"/>
            <a:chOff x="0" y="0"/>
            <a:chExt cx="9111305" cy="1108332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en-US" noProof="1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en-US" noProof="1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62797" y="215721"/>
              <a:ext cx="8444170" cy="773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การใช้เทคโนโลยีดิจิทัลเพื่ออาชีพ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832CF1B-A22D-F8D2-1CE2-51EE81A94101}"/>
              </a:ext>
            </a:extLst>
          </p:cNvPr>
          <p:cNvGrpSpPr/>
          <p:nvPr/>
        </p:nvGrpSpPr>
        <p:grpSpPr>
          <a:xfrm>
            <a:off x="315763" y="996012"/>
            <a:ext cx="11342837" cy="7500288"/>
            <a:chOff x="1258836" y="2180012"/>
            <a:chExt cx="11342837" cy="7500288"/>
          </a:xfrm>
        </p:grpSpPr>
        <p:sp>
          <p:nvSpPr>
            <p:cNvPr id="5" name="Freeform 5"/>
            <p:cNvSpPr/>
            <p:nvPr/>
          </p:nvSpPr>
          <p:spPr>
            <a:xfrm>
              <a:off x="1258836" y="2816376"/>
              <a:ext cx="10520594" cy="6863924"/>
            </a:xfrm>
            <a:custGeom>
              <a:avLst/>
              <a:gdLst/>
              <a:ahLst/>
              <a:cxnLst/>
              <a:rect l="l" t="t" r="r" b="b"/>
              <a:pathLst>
                <a:path w="14027458" h="9151900">
                  <a:moveTo>
                    <a:pt x="0" y="0"/>
                  </a:moveTo>
                  <a:lnTo>
                    <a:pt x="14027458" y="0"/>
                  </a:lnTo>
                  <a:lnTo>
                    <a:pt x="14027458" y="9151901"/>
                  </a:lnTo>
                  <a:lnTo>
                    <a:pt x="0" y="9151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674435" y="2180012"/>
              <a:ext cx="4927238" cy="831249"/>
              <a:chOff x="0" y="0"/>
              <a:chExt cx="993590" cy="1676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93590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993590" h="167623">
                    <a:moveTo>
                      <a:pt x="80134" y="0"/>
                    </a:moveTo>
                    <a:lnTo>
                      <a:pt x="913456" y="0"/>
                    </a:lnTo>
                    <a:cubicBezTo>
                      <a:pt x="934709" y="0"/>
                      <a:pt x="955091" y="8443"/>
                      <a:pt x="970119" y="23471"/>
                    </a:cubicBezTo>
                    <a:cubicBezTo>
                      <a:pt x="985147" y="38499"/>
                      <a:pt x="993590" y="58881"/>
                      <a:pt x="993590" y="80134"/>
                    </a:cubicBezTo>
                    <a:lnTo>
                      <a:pt x="993590" y="87490"/>
                    </a:lnTo>
                    <a:cubicBezTo>
                      <a:pt x="993590" y="131746"/>
                      <a:pt x="957713" y="167623"/>
                      <a:pt x="913456" y="167623"/>
                    </a:cubicBezTo>
                    <a:lnTo>
                      <a:pt x="80134" y="167623"/>
                    </a:lnTo>
                    <a:cubicBezTo>
                      <a:pt x="58881" y="167623"/>
                      <a:pt x="38499" y="159181"/>
                      <a:pt x="23471" y="144153"/>
                    </a:cubicBezTo>
                    <a:cubicBezTo>
                      <a:pt x="8443" y="129125"/>
                      <a:pt x="0" y="108742"/>
                      <a:pt x="0" y="87490"/>
                    </a:cubicBezTo>
                    <a:lnTo>
                      <a:pt x="0" y="80134"/>
                    </a:lnTo>
                    <a:cubicBezTo>
                      <a:pt x="0" y="35877"/>
                      <a:pt x="35877" y="0"/>
                      <a:pt x="80134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993590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870629" y="2324100"/>
              <a:ext cx="4566462" cy="579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ภายในตัวเครื่อง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85350" y="2054565"/>
            <a:ext cx="9173050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A - ซีพียู (CPU) หรือหน่วยประมวลผลกลาง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เปรียบเหมือนเป็นสมองที่ใช้ คิด คํานวณ และประมวลผลข้อมูล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1550" y="3292195"/>
            <a:ext cx="9173050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B - หน่วยความจำแรม (RAM)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คอยจดบันทึกข้อมูลคำสั่งและพักข้อมูลไว้ชั่วคราว เพื่อรอส่งให้ซีพียูประมวลผล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2792" y="4526370"/>
            <a:ext cx="9520408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C - เมนบอร์ด (Mainboard)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เป็นแผงวงจรหลักที่ใช้เชื่อมต่ออุปกรณ์ต่าง ๆ โดยมีช่องสล็อตและพอร์ตเอาไว้เชื่อมต่ออุปกรณ์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5350" y="5770071"/>
            <a:ext cx="9182097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D - การ์ดแสดงผล (Graphic Card)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มีชิปประมวลผล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ข้อมูลภาพ เพื่อแสดงผลออกทางหน้าจอ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0100" y="6994721"/>
            <a:ext cx="9189519" cy="115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E - แหล่งจ่ายกระแสไฟ (Power Supply)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แปลงไฟกระแสสลับ AC เป็นกระแสตรง DC แรงดันตํ่า ให้ชิ้นส่วนต่าง ๆ ทำงานได้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98779" y="809189"/>
            <a:ext cx="6470243" cy="1204895"/>
            <a:chOff x="0" y="0"/>
            <a:chExt cx="8626991" cy="16065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987134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15698" y="430965"/>
              <a:ext cx="8084292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3.2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ส่วนประกอบของคอมพิวเตอร์</a:t>
              </a:r>
            </a:p>
          </p:txBody>
        </p:sp>
      </p:grp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29540" y="3292195"/>
            <a:ext cx="8051086" cy="7075580"/>
          </a:xfrm>
          <a:custGeom>
            <a:avLst/>
            <a:gdLst/>
            <a:ahLst/>
            <a:cxnLst/>
            <a:rect l="l" t="t" r="r" b="b"/>
            <a:pathLst>
              <a:path w="10256263" h="7705879">
                <a:moveTo>
                  <a:pt x="0" y="0"/>
                </a:moveTo>
                <a:lnTo>
                  <a:pt x="10256262" y="0"/>
                </a:lnTo>
                <a:lnTo>
                  <a:pt x="10256262" y="7705879"/>
                </a:lnTo>
                <a:lnTo>
                  <a:pt x="0" y="7705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2" t="-181" r="-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7620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389BF8-B333-6721-0AF0-152E078A99EC}"/>
              </a:ext>
            </a:extLst>
          </p:cNvPr>
          <p:cNvGrpSpPr/>
          <p:nvPr/>
        </p:nvGrpSpPr>
        <p:grpSpPr>
          <a:xfrm>
            <a:off x="7476548" y="413660"/>
            <a:ext cx="10659052" cy="7107583"/>
            <a:chOff x="6391872" y="2247900"/>
            <a:chExt cx="10659052" cy="7107583"/>
          </a:xfrm>
        </p:grpSpPr>
        <p:sp>
          <p:nvSpPr>
            <p:cNvPr id="25" name="Freeform 25"/>
            <p:cNvSpPr/>
            <p:nvPr/>
          </p:nvSpPr>
          <p:spPr>
            <a:xfrm>
              <a:off x="6391872" y="2401224"/>
              <a:ext cx="10659052" cy="6954259"/>
            </a:xfrm>
            <a:custGeom>
              <a:avLst/>
              <a:gdLst/>
              <a:ahLst/>
              <a:cxnLst/>
              <a:rect l="l" t="t" r="r" b="b"/>
              <a:pathLst>
                <a:path w="10659052" h="6954259">
                  <a:moveTo>
                    <a:pt x="0" y="0"/>
                  </a:moveTo>
                  <a:lnTo>
                    <a:pt x="10659052" y="0"/>
                  </a:lnTo>
                  <a:lnTo>
                    <a:pt x="10659052" y="6954259"/>
                  </a:lnTo>
                  <a:lnTo>
                    <a:pt x="0" y="6954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8427741" y="2247900"/>
              <a:ext cx="4927238" cy="831249"/>
              <a:chOff x="0" y="0"/>
              <a:chExt cx="6569650" cy="1108332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0" y="0"/>
                <a:ext cx="6569650" cy="1108332"/>
                <a:chOff x="0" y="0"/>
                <a:chExt cx="993590" cy="167623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993590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590" h="167623">
                      <a:moveTo>
                        <a:pt x="80134" y="0"/>
                      </a:moveTo>
                      <a:lnTo>
                        <a:pt x="913456" y="0"/>
                      </a:lnTo>
                      <a:cubicBezTo>
                        <a:pt x="934709" y="0"/>
                        <a:pt x="955091" y="8443"/>
                        <a:pt x="970119" y="23471"/>
                      </a:cubicBezTo>
                      <a:cubicBezTo>
                        <a:pt x="985147" y="38499"/>
                        <a:pt x="993590" y="58881"/>
                        <a:pt x="993590" y="80134"/>
                      </a:cubicBezTo>
                      <a:lnTo>
                        <a:pt x="993590" y="87490"/>
                      </a:lnTo>
                      <a:cubicBezTo>
                        <a:pt x="993590" y="131746"/>
                        <a:pt x="957713" y="167623"/>
                        <a:pt x="913456" y="167623"/>
                      </a:cubicBezTo>
                      <a:lnTo>
                        <a:pt x="80134" y="167623"/>
                      </a:lnTo>
                      <a:cubicBezTo>
                        <a:pt x="58881" y="167623"/>
                        <a:pt x="38499" y="159181"/>
                        <a:pt x="23471" y="144153"/>
                      </a:cubicBezTo>
                      <a:cubicBezTo>
                        <a:pt x="8443" y="129125"/>
                        <a:pt x="0" y="108742"/>
                        <a:pt x="0" y="87490"/>
                      </a:cubicBezTo>
                      <a:lnTo>
                        <a:pt x="0" y="80134"/>
                      </a:lnTo>
                      <a:cubicBezTo>
                        <a:pt x="0" y="35877"/>
                        <a:pt x="35877" y="0"/>
                        <a:pt x="80134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28575"/>
                  <a:ext cx="993590" cy="196198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261592" y="221463"/>
                <a:ext cx="6088615" cy="7732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917"/>
                  </a:lnSpc>
                </a:pPr>
                <a:r>
                  <a:rPr lang="th-TH" sz="35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ภายในตัวเครื่อง</a:t>
                </a:r>
              </a:p>
            </p:txBody>
          </p:sp>
        </p:grpSp>
      </p:grpSp>
      <p:sp>
        <p:nvSpPr>
          <p:cNvPr id="26" name="TextBox 26"/>
          <p:cNvSpPr txBox="1"/>
          <p:nvPr/>
        </p:nvSpPr>
        <p:spPr>
          <a:xfrm>
            <a:off x="8267874" y="1530899"/>
            <a:ext cx="9410525" cy="2387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F - ฮาร์ดดิสก์ (Hard Disk)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 Bold"/>
                <a:cs typeface="Sarabun"/>
                <a:sym typeface="Sarabun"/>
              </a:rPr>
              <a:t>แหล่งเก็บ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ข้อมูลหลักที่ใช้ติดตั้งระบบปฏิบัติการ โปรแกรมใช้งาน และใช้เก็บบันทึกข้อมูลต่าง ๆ ปัจจุบันมีให้เลือกใช้ทั้งแบบ HDD ที่เป็นจานแม่เหล็ก และแบบ SSD ที่เป็นชิปหน่วยความจำ ที่อ่านเขียนข้อมูลได้เร็วกว่า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420006" y="4065545"/>
            <a:ext cx="9334593" cy="1758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G - ออปติคัลไดรฟ์ (Optical Drive)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ใช้อ่านหรือบันทึกข้อมูลลงบนแผ่น CD/DVD ด้วยแสงเลเซอร์ ปัจจุบันเปลี่ยนไปใช้ USB Flash Drive แทน ซึ่งมีความจุสูง สะดวก และมีราคาถูก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267606" y="5961020"/>
            <a:ext cx="9410794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H - เคส (Case)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คือ โครงสร้างกล่องที่ใช้ติดตั้งหรือจัดวางอุปกรณ์ต่าง ๆ เอาไว้อยู่ภายในตัวเครื่องคอมพิวเตอร์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6476" y="2059284"/>
            <a:ext cx="7850854" cy="7705879"/>
          </a:xfrm>
          <a:custGeom>
            <a:avLst/>
            <a:gdLst/>
            <a:ahLst/>
            <a:cxnLst/>
            <a:rect l="l" t="t" r="r" b="b"/>
            <a:pathLst>
              <a:path w="10256263" h="7705879">
                <a:moveTo>
                  <a:pt x="0" y="0"/>
                </a:moveTo>
                <a:lnTo>
                  <a:pt x="10256263" y="0"/>
                </a:lnTo>
                <a:lnTo>
                  <a:pt x="10256263" y="7705879"/>
                </a:lnTo>
                <a:lnTo>
                  <a:pt x="0" y="7705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2" t="-181" r="-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29221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8427F0-244D-0906-2A04-54D62FF0B6FF}"/>
              </a:ext>
            </a:extLst>
          </p:cNvPr>
          <p:cNvGrpSpPr/>
          <p:nvPr/>
        </p:nvGrpSpPr>
        <p:grpSpPr>
          <a:xfrm>
            <a:off x="1152525" y="639521"/>
            <a:ext cx="10361352" cy="8390179"/>
            <a:chOff x="1152525" y="2541082"/>
            <a:chExt cx="12409388" cy="8390179"/>
          </a:xfrm>
        </p:grpSpPr>
        <p:sp>
          <p:nvSpPr>
            <p:cNvPr id="4" name="Freeform 4"/>
            <p:cNvSpPr/>
            <p:nvPr/>
          </p:nvSpPr>
          <p:spPr>
            <a:xfrm>
              <a:off x="1152525" y="2835033"/>
              <a:ext cx="12409388" cy="8096228"/>
            </a:xfrm>
            <a:custGeom>
              <a:avLst/>
              <a:gdLst/>
              <a:ahLst/>
              <a:cxnLst/>
              <a:rect l="l" t="t" r="r" b="b"/>
              <a:pathLst>
                <a:path w="16545851" h="10794970">
                  <a:moveTo>
                    <a:pt x="0" y="0"/>
                  </a:moveTo>
                  <a:lnTo>
                    <a:pt x="16545851" y="0"/>
                  </a:lnTo>
                  <a:lnTo>
                    <a:pt x="16545851" y="10794969"/>
                  </a:lnTo>
                  <a:lnTo>
                    <a:pt x="0" y="10794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317240" y="2541082"/>
              <a:ext cx="6833479" cy="831249"/>
              <a:chOff x="0" y="0"/>
              <a:chExt cx="1377988" cy="16762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589337" y="2705100"/>
              <a:ext cx="6333127" cy="579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พอร์ตเชื่อมต่อด้านหลังตัวเครื่อง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29046" y="1652320"/>
            <a:ext cx="7897762" cy="1127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A - พอร์ต PS/2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สีเขียวใช้เชื่อมต่อเมาส์แบบ PS/2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สีม่วงใช้เชื่อมต่อคียบอร์ดแบบ PS/2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53163" y="3042614"/>
            <a:ext cx="8784193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B - พอร์ต HDMI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เชื่อมต่อกับจอภาพหรือจอทีวี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ที่ให้สัญญาณภาพระดับ Full HD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53163" y="4432908"/>
            <a:ext cx="9468534" cy="115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C - พอร์ต Display Port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เชื่อมต่อกับจอภาพที่ให้สัญญาณภาพแบบดิจิทัลความละเอียดสูง มีคุณสมบัติเหนือกว่าพอร์ต HDMI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53163" y="5852773"/>
            <a:ext cx="9095837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D - พอร์ต S/PDIF-Out (Optical)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ส่งสัญญาณเสียงดิจิทัลไปยังอุปกรณ์อื่นผ่านทางสายไฟเบอร์ออปติก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29046" y="7272637"/>
            <a:ext cx="9468534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E - ขั้วต่อ SMA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ใช้เชื่อมต่อกับเสาสัญญาณ Wi-Fi</a:t>
            </a:r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54554" y="2215962"/>
            <a:ext cx="6128122" cy="5885970"/>
          </a:xfrm>
          <a:custGeom>
            <a:avLst/>
            <a:gdLst/>
            <a:ahLst/>
            <a:cxnLst/>
            <a:rect l="l" t="t" r="r" b="b"/>
            <a:pathLst>
              <a:path w="6128122" h="5885970">
                <a:moveTo>
                  <a:pt x="0" y="0"/>
                </a:moveTo>
                <a:lnTo>
                  <a:pt x="6128122" y="0"/>
                </a:lnTo>
                <a:lnTo>
                  <a:pt x="6128122" y="5885970"/>
                </a:lnTo>
                <a:lnTo>
                  <a:pt x="0" y="5885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18" r="-18663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26B158-1B07-AE19-5C7F-0ED5731220E9}"/>
              </a:ext>
            </a:extLst>
          </p:cNvPr>
          <p:cNvGrpSpPr/>
          <p:nvPr/>
        </p:nvGrpSpPr>
        <p:grpSpPr>
          <a:xfrm>
            <a:off x="2752555" y="458170"/>
            <a:ext cx="14497973" cy="9665202"/>
            <a:chOff x="2752555" y="2292410"/>
            <a:chExt cx="14497973" cy="9665202"/>
          </a:xfrm>
        </p:grpSpPr>
        <p:sp>
          <p:nvSpPr>
            <p:cNvPr id="25" name="Freeform 25"/>
            <p:cNvSpPr/>
            <p:nvPr/>
          </p:nvSpPr>
          <p:spPr>
            <a:xfrm>
              <a:off x="2752555" y="2498734"/>
              <a:ext cx="14497973" cy="9458878"/>
            </a:xfrm>
            <a:custGeom>
              <a:avLst/>
              <a:gdLst/>
              <a:ahLst/>
              <a:cxnLst/>
              <a:rect l="l" t="t" r="r" b="b"/>
              <a:pathLst>
                <a:path w="19330631" h="12611837">
                  <a:moveTo>
                    <a:pt x="0" y="0"/>
                  </a:moveTo>
                  <a:lnTo>
                    <a:pt x="19330631" y="0"/>
                  </a:lnTo>
                  <a:lnTo>
                    <a:pt x="19330631" y="12611836"/>
                  </a:lnTo>
                  <a:lnTo>
                    <a:pt x="0" y="12611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316866" y="2292410"/>
              <a:ext cx="6833479" cy="831249"/>
              <a:chOff x="0" y="0"/>
              <a:chExt cx="1377988" cy="1676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588964" y="2374020"/>
              <a:ext cx="6333127" cy="579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พอร์ตเชื่อมต่อด้านหลังตัวเครื่อง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3354447" y="1556660"/>
            <a:ext cx="11961753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F - พอร์ต USB 3.1 Type C</a:t>
            </a:r>
            <a:r>
              <a:rPr lang="th-TH" sz="2900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ใช้กับหัวเสียบแบบ Type C เพื่อเชื่อมต่อกับ</a:t>
            </a:r>
            <a:b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อุปกรณ์ เช่น สมาร์ตโฟน และโน้ตบุ๊ก โดยพอร์ตนี้สามารถที่จะรับและจ่ายไฟได้สูง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325872" y="2844158"/>
            <a:ext cx="12796584" cy="54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G - พอร์ต USB 3.1 Type A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ใช้เชื่อมต่อกับอุปกรณ์ที่รองรับ USB 3.1 ซึ่งเร็วกว่า 3.0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59833" y="3600205"/>
            <a:ext cx="6332767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H -  พอร์ต USB 2.0&amp;3.0 Type A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ใช้เชื่อมต่อกับอุปกรณ์ที่รองรับ USB 2.0&amp;3.0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659834" y="6281060"/>
            <a:ext cx="5570766" cy="1772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J - ช่องต่อระบบเสียง (Audio Jack) </a:t>
            </a:r>
          </a:p>
          <a:p>
            <a:pPr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ใช้เชื่อมต่อกับระบบเสียง เช่น ลำโพง ไมโครโฟน และอื่น ๆ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659833" y="4957524"/>
            <a:ext cx="5843622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I -  พอร์ต LAN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ใช้เชื่อมต่อกับสายแลนของระบบเครือข่าย Router และอื่น ๆ</a:t>
            </a:r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7800" y="3429844"/>
            <a:ext cx="8661270" cy="4527616"/>
          </a:xfrm>
          <a:custGeom>
            <a:avLst/>
            <a:gdLst>
              <a:gd name="connsiteX0" fmla="*/ 0 w 8661270"/>
              <a:gd name="connsiteY0" fmla="*/ 245659 h 4527616"/>
              <a:gd name="connsiteX1" fmla="*/ 8661270 w 8661270"/>
              <a:gd name="connsiteY1" fmla="*/ 0 h 4527616"/>
              <a:gd name="connsiteX2" fmla="*/ 8661270 w 8661270"/>
              <a:gd name="connsiteY2" fmla="*/ 4527616 h 4527616"/>
              <a:gd name="connsiteX3" fmla="*/ 13648 w 8661270"/>
              <a:gd name="connsiteY3" fmla="*/ 4527616 h 4527616"/>
              <a:gd name="connsiteX4" fmla="*/ 0 w 8661270"/>
              <a:gd name="connsiteY4" fmla="*/ 245659 h 452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1270" h="4527616">
                <a:moveTo>
                  <a:pt x="0" y="245659"/>
                </a:moveTo>
                <a:lnTo>
                  <a:pt x="8661270" y="0"/>
                </a:lnTo>
                <a:lnTo>
                  <a:pt x="8661270" y="4527616"/>
                </a:lnTo>
                <a:lnTo>
                  <a:pt x="13648" y="4527616"/>
                </a:lnTo>
                <a:cubicBezTo>
                  <a:pt x="9099" y="3100297"/>
                  <a:pt x="4549" y="1672978"/>
                  <a:pt x="0" y="245659"/>
                </a:cubicBezTo>
                <a:close/>
              </a:path>
            </a:pathLst>
          </a:custGeom>
          <a:blipFill>
            <a:blip r:embed="rId4"/>
            <a:stretch>
              <a:fillRect l="-56823" r="-577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C79DFF-C1AA-4669-A171-FA45F9729C4B}"/>
              </a:ext>
            </a:extLst>
          </p:cNvPr>
          <p:cNvGrpSpPr/>
          <p:nvPr/>
        </p:nvGrpSpPr>
        <p:grpSpPr>
          <a:xfrm>
            <a:off x="685800" y="489860"/>
            <a:ext cx="13106400" cy="8511853"/>
            <a:chOff x="737479" y="2524183"/>
            <a:chExt cx="13106400" cy="8511853"/>
          </a:xfrm>
        </p:grpSpPr>
        <p:sp>
          <p:nvSpPr>
            <p:cNvPr id="25" name="Freeform 25"/>
            <p:cNvSpPr/>
            <p:nvPr/>
          </p:nvSpPr>
          <p:spPr>
            <a:xfrm>
              <a:off x="737479" y="2939808"/>
              <a:ext cx="13106400" cy="8096228"/>
            </a:xfrm>
            <a:custGeom>
              <a:avLst/>
              <a:gdLst/>
              <a:ahLst/>
              <a:cxnLst/>
              <a:rect l="l" t="t" r="r" b="b"/>
              <a:pathLst>
                <a:path w="16545851" h="10794970">
                  <a:moveTo>
                    <a:pt x="0" y="0"/>
                  </a:moveTo>
                  <a:lnTo>
                    <a:pt x="16545851" y="0"/>
                  </a:lnTo>
                  <a:lnTo>
                    <a:pt x="16545851" y="10794969"/>
                  </a:lnTo>
                  <a:lnTo>
                    <a:pt x="0" y="10794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1547827" y="2524183"/>
              <a:ext cx="4558703" cy="831249"/>
              <a:chOff x="0" y="0"/>
              <a:chExt cx="919274" cy="1676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19274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919274" h="167623">
                    <a:moveTo>
                      <a:pt x="83812" y="0"/>
                    </a:moveTo>
                    <a:lnTo>
                      <a:pt x="835462" y="0"/>
                    </a:lnTo>
                    <a:cubicBezTo>
                      <a:pt x="881750" y="0"/>
                      <a:pt x="919274" y="37524"/>
                      <a:pt x="919274" y="83812"/>
                    </a:cubicBezTo>
                    <a:lnTo>
                      <a:pt x="919274" y="83812"/>
                    </a:lnTo>
                    <a:cubicBezTo>
                      <a:pt x="919274" y="106040"/>
                      <a:pt x="910444" y="127358"/>
                      <a:pt x="894726" y="143076"/>
                    </a:cubicBezTo>
                    <a:cubicBezTo>
                      <a:pt x="879008" y="158793"/>
                      <a:pt x="857691" y="167623"/>
                      <a:pt x="835462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919274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729346" y="2658577"/>
              <a:ext cx="4224913" cy="579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อุปกรณ์ต่อพ่วงอื่น ๆ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514000" y="1556092"/>
            <a:ext cx="8315800" cy="1772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A – ไวร์เลสเราเตอร์ (Wireless Router)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ใช้เชื่อมต่ออินเทอร์เน็ตผ่านสายไฟเบอร์ออปติก และสร้างเครือข่ายภายในบ้านได้ทั้งแบบมีสายและไร้สาย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112468" y="3496253"/>
            <a:ext cx="7897762" cy="177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B - NAS (Network Attached Storage) </a:t>
            </a:r>
          </a:p>
          <a:p>
            <a:pPr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ใช้จัดเก็บข้อมูลบนเครือข่าย ช่วยให้ผู้ใช้งานภายใน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และนอกเครือข่ายสามารถเข้าถึงและจัดการข้อมูลได้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538117" y="5391365"/>
            <a:ext cx="8063083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C - หูฟัง (Headphone)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เป็นลำโพงขนาดเล็กแบบที่ใช้คาดกับศีรษะหรือสอดเข้าไปในรูหู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57400" y="6715972"/>
            <a:ext cx="11506200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D - เครื่องพิมพ์ (Printer)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ปัจจุบันนิยมใช้เป็นแบบ Multi-function ที่รวมเอาคุณสมบัติของเครื่องพิมพ์ เครื่องสแกน และเครื่องถ่ายเอกสารไว้ในตัวเดียวกัน</a:t>
            </a:r>
          </a:p>
        </p:txBody>
      </p: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0" y="1937660"/>
            <a:ext cx="6858000" cy="4871837"/>
          </a:xfrm>
          <a:custGeom>
            <a:avLst/>
            <a:gdLst/>
            <a:ahLst/>
            <a:cxnLst/>
            <a:rect l="l" t="t" r="r" b="b"/>
            <a:pathLst>
              <a:path w="7458785" h="5298627">
                <a:moveTo>
                  <a:pt x="0" y="0"/>
                </a:moveTo>
                <a:lnTo>
                  <a:pt x="7458785" y="0"/>
                </a:lnTo>
                <a:lnTo>
                  <a:pt x="7458785" y="5298627"/>
                </a:lnTo>
                <a:lnTo>
                  <a:pt x="0" y="5298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04770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DEA9B2-3CC1-F1D6-625D-30B93CF8F82B}"/>
              </a:ext>
            </a:extLst>
          </p:cNvPr>
          <p:cNvGrpSpPr/>
          <p:nvPr/>
        </p:nvGrpSpPr>
        <p:grpSpPr>
          <a:xfrm>
            <a:off x="6479842" y="569032"/>
            <a:ext cx="10678921" cy="7159828"/>
            <a:chOff x="6479842" y="2364069"/>
            <a:chExt cx="10678921" cy="7159828"/>
          </a:xfrm>
        </p:grpSpPr>
        <p:sp>
          <p:nvSpPr>
            <p:cNvPr id="25" name="Freeform 25"/>
            <p:cNvSpPr/>
            <p:nvPr/>
          </p:nvSpPr>
          <p:spPr>
            <a:xfrm>
              <a:off x="6479842" y="2556675"/>
              <a:ext cx="10678921" cy="6967222"/>
            </a:xfrm>
            <a:custGeom>
              <a:avLst/>
              <a:gdLst/>
              <a:ahLst/>
              <a:cxnLst/>
              <a:rect l="l" t="t" r="r" b="b"/>
              <a:pathLst>
                <a:path w="14238561" h="9289630">
                  <a:moveTo>
                    <a:pt x="0" y="0"/>
                  </a:moveTo>
                  <a:lnTo>
                    <a:pt x="14238561" y="0"/>
                  </a:lnTo>
                  <a:lnTo>
                    <a:pt x="14238561" y="9289630"/>
                  </a:lnTo>
                  <a:lnTo>
                    <a:pt x="0" y="9289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7366716" y="2364069"/>
              <a:ext cx="4452587" cy="831249"/>
              <a:chOff x="0" y="0"/>
              <a:chExt cx="897875" cy="1676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97875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897875" h="167623">
                    <a:moveTo>
                      <a:pt x="83812" y="0"/>
                    </a:moveTo>
                    <a:lnTo>
                      <a:pt x="814063" y="0"/>
                    </a:lnTo>
                    <a:cubicBezTo>
                      <a:pt x="836292" y="0"/>
                      <a:pt x="857610" y="8830"/>
                      <a:pt x="873327" y="24548"/>
                    </a:cubicBezTo>
                    <a:cubicBezTo>
                      <a:pt x="889045" y="40266"/>
                      <a:pt x="897875" y="61583"/>
                      <a:pt x="897875" y="83812"/>
                    </a:cubicBezTo>
                    <a:lnTo>
                      <a:pt x="897875" y="83812"/>
                    </a:lnTo>
                    <a:cubicBezTo>
                      <a:pt x="897875" y="130100"/>
                      <a:pt x="860351" y="167623"/>
                      <a:pt x="814063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897875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7544010" y="2506178"/>
              <a:ext cx="4126565" cy="579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อุปกรณ์ต่อพ่วงอื่น ๆ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770440" y="1542805"/>
            <a:ext cx="8993560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E - จอภาพ (Display Monitor)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รับสัญญาณภาพ</a:t>
            </a:r>
            <a:b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จากชิปกราฟิกหรือการ์ดจอมาแสดงผลบนหน้าจอ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015867" y="3038669"/>
            <a:ext cx="7897762" cy="115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F - แป้นพิมพ์ (Keyboard)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ใช้พิมพ์เพื่อป้อนข้อมูลหรือคีย์คำสั่งต่าง ๆ เข้าสู่เครื่องคอมพิวเตอร์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15867" y="4528460"/>
            <a:ext cx="7443333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G - ลำโพง (Speaker)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แปลงสัญญาณไฟฟ้าให้เป็นสัญญาณเสียง เดินทางผ่านอากาศมาสู่หูของเรา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015867" y="5976260"/>
            <a:ext cx="7595733" cy="1156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H - เมาส์ (Mouse)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ช่วยชี้ตำแหน่งหรือควบคุม</a:t>
            </a:r>
            <a:b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การทำงานต่าง ๆ บนหน้าจอ</a:t>
            </a:r>
          </a:p>
        </p:txBody>
      </p: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1594760"/>
            <a:ext cx="7794266" cy="5432969"/>
          </a:xfrm>
          <a:custGeom>
            <a:avLst/>
            <a:gdLst/>
            <a:ahLst/>
            <a:cxnLst/>
            <a:rect l="l" t="t" r="r" b="b"/>
            <a:pathLst>
              <a:path w="8236096" h="5544132">
                <a:moveTo>
                  <a:pt x="0" y="0"/>
                </a:moveTo>
                <a:lnTo>
                  <a:pt x="8236097" y="0"/>
                </a:lnTo>
                <a:lnTo>
                  <a:pt x="8236097" y="5544132"/>
                </a:lnTo>
                <a:lnTo>
                  <a:pt x="0" y="5544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728" r="-308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948395" y="710486"/>
            <a:ext cx="8014647" cy="1308814"/>
            <a:chOff x="0" y="0"/>
            <a:chExt cx="10686196" cy="1745085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15147" y="129127"/>
              <a:ext cx="8671210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หลักการทำงานของระบบคอมพิวเตอร์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และการจัดการข้อมูล ไฟล์ และโฟลเดอร์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05227" y="157653"/>
              <a:ext cx="1431096" cy="1429779"/>
            </a:xfrm>
            <a:custGeom>
              <a:avLst/>
              <a:gdLst/>
              <a:ahLst/>
              <a:cxnLst/>
              <a:rect l="l" t="t" r="r" b="b"/>
              <a:pathLst>
                <a:path w="1431096" h="1429779">
                  <a:moveTo>
                    <a:pt x="0" y="0"/>
                  </a:moveTo>
                  <a:lnTo>
                    <a:pt x="1431096" y="0"/>
                  </a:lnTo>
                  <a:lnTo>
                    <a:pt x="1431096" y="1429779"/>
                  </a:lnTo>
                  <a:lnTo>
                    <a:pt x="0" y="142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71433" y="762598"/>
            <a:ext cx="7687867" cy="1180502"/>
            <a:chOff x="0" y="0"/>
            <a:chExt cx="10250490" cy="15740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06144" cy="1574003"/>
            </a:xfrm>
            <a:custGeom>
              <a:avLst/>
              <a:gdLst/>
              <a:ahLst/>
              <a:cxnLst/>
              <a:rect l="l" t="t" r="r" b="b"/>
              <a:pathLst>
                <a:path w="5006144" h="1574003">
                  <a:moveTo>
                    <a:pt x="0" y="0"/>
                  </a:moveTo>
                  <a:lnTo>
                    <a:pt x="5006144" y="0"/>
                  </a:lnTo>
                  <a:lnTo>
                    <a:pt x="5006144" y="1574003"/>
                  </a:lnTo>
                  <a:lnTo>
                    <a:pt x="0" y="1574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Freeform 9"/>
            <p:cNvSpPr/>
            <p:nvPr/>
          </p:nvSpPr>
          <p:spPr>
            <a:xfrm>
              <a:off x="5704566" y="0"/>
              <a:ext cx="4545924" cy="1574003"/>
            </a:xfrm>
            <a:custGeom>
              <a:avLst/>
              <a:gdLst/>
              <a:ahLst/>
              <a:cxnLst/>
              <a:rect l="l" t="t" r="r" b="b"/>
              <a:pathLst>
                <a:path w="4545924" h="1574003">
                  <a:moveTo>
                    <a:pt x="0" y="0"/>
                  </a:moveTo>
                  <a:lnTo>
                    <a:pt x="4545924" y="0"/>
                  </a:lnTo>
                  <a:lnTo>
                    <a:pt x="4545924" y="1574003"/>
                  </a:lnTo>
                  <a:lnTo>
                    <a:pt x="0" y="1574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615207" y="0"/>
              <a:ext cx="3254688" cy="1574003"/>
            </a:xfrm>
            <a:custGeom>
              <a:avLst/>
              <a:gdLst/>
              <a:ahLst/>
              <a:cxnLst/>
              <a:rect l="l" t="t" r="r" b="b"/>
              <a:pathLst>
                <a:path w="3254688" h="1574003">
                  <a:moveTo>
                    <a:pt x="0" y="0"/>
                  </a:moveTo>
                  <a:lnTo>
                    <a:pt x="3254687" y="0"/>
                  </a:lnTo>
                  <a:lnTo>
                    <a:pt x="3254687" y="1574003"/>
                  </a:lnTo>
                  <a:lnTo>
                    <a:pt x="0" y="1574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72224" y="421083"/>
              <a:ext cx="9020356" cy="629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05"/>
                </a:lnSpc>
                <a:spcBef>
                  <a:spcPct val="0"/>
                </a:spcBef>
              </a:pPr>
              <a:r>
                <a:rPr lang="th-TH" sz="2861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4.1   </a:t>
              </a:r>
              <a:r>
                <a:rPr lang="th-TH" sz="2861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หลักการทำงานของระบบคอมพิวเตอร์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92012" y="2994664"/>
            <a:ext cx="4062007" cy="2589460"/>
            <a:chOff x="0" y="0"/>
            <a:chExt cx="5416009" cy="3452613"/>
          </a:xfrm>
        </p:grpSpPr>
        <p:sp>
          <p:nvSpPr>
            <p:cNvPr id="13" name="Freeform 13"/>
            <p:cNvSpPr/>
            <p:nvPr/>
          </p:nvSpPr>
          <p:spPr>
            <a:xfrm>
              <a:off x="0" y="757970"/>
              <a:ext cx="5416009" cy="2694643"/>
            </a:xfrm>
            <a:custGeom>
              <a:avLst/>
              <a:gdLst/>
              <a:ahLst/>
              <a:cxnLst/>
              <a:rect l="l" t="t" r="r" b="b"/>
              <a:pathLst>
                <a:path w="5416009" h="2694643">
                  <a:moveTo>
                    <a:pt x="0" y="0"/>
                  </a:moveTo>
                  <a:lnTo>
                    <a:pt x="5416009" y="0"/>
                  </a:lnTo>
                  <a:lnTo>
                    <a:pt x="5416009" y="2694643"/>
                  </a:lnTo>
                  <a:lnTo>
                    <a:pt x="0" y="2694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0266" t="-1955" r="-100199" b="-1549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Freeform 14"/>
            <p:cNvSpPr/>
            <p:nvPr/>
          </p:nvSpPr>
          <p:spPr>
            <a:xfrm rot="-358284">
              <a:off x="445601" y="68032"/>
              <a:ext cx="1379876" cy="1379876"/>
            </a:xfrm>
            <a:custGeom>
              <a:avLst/>
              <a:gdLst/>
              <a:ahLst/>
              <a:cxnLst/>
              <a:rect l="l" t="t" r="r" b="b"/>
              <a:pathLst>
                <a:path w="1379876" h="1379876">
                  <a:moveTo>
                    <a:pt x="0" y="0"/>
                  </a:moveTo>
                  <a:lnTo>
                    <a:pt x="1379876" y="0"/>
                  </a:lnTo>
                  <a:lnTo>
                    <a:pt x="1379876" y="1379876"/>
                  </a:lnTo>
                  <a:lnTo>
                    <a:pt x="0" y="1379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1944" y="3511316"/>
            <a:ext cx="4836508" cy="3492302"/>
            <a:chOff x="261604" y="0"/>
            <a:chExt cx="6448678" cy="4656402"/>
          </a:xfrm>
        </p:grpSpPr>
        <p:sp>
          <p:nvSpPr>
            <p:cNvPr id="16" name="Freeform 16"/>
            <p:cNvSpPr/>
            <p:nvPr/>
          </p:nvSpPr>
          <p:spPr>
            <a:xfrm>
              <a:off x="2806688" y="0"/>
              <a:ext cx="3903594" cy="2763743"/>
            </a:xfrm>
            <a:custGeom>
              <a:avLst/>
              <a:gdLst/>
              <a:ahLst/>
              <a:cxnLst/>
              <a:rect l="l" t="t" r="r" b="b"/>
              <a:pathLst>
                <a:path w="3903594" h="2763743">
                  <a:moveTo>
                    <a:pt x="0" y="0"/>
                  </a:moveTo>
                  <a:lnTo>
                    <a:pt x="3903594" y="0"/>
                  </a:lnTo>
                  <a:lnTo>
                    <a:pt x="3903594" y="2763743"/>
                  </a:lnTo>
                  <a:lnTo>
                    <a:pt x="0" y="2763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316879" b="-15051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7" name="Freeform 17"/>
            <p:cNvSpPr/>
            <p:nvPr/>
          </p:nvSpPr>
          <p:spPr>
            <a:xfrm rot="1437847">
              <a:off x="261604" y="1449439"/>
              <a:ext cx="5232587" cy="3158580"/>
            </a:xfrm>
            <a:custGeom>
              <a:avLst/>
              <a:gdLst/>
              <a:ahLst/>
              <a:cxnLst/>
              <a:rect l="l" t="t" r="r" b="b"/>
              <a:pathLst>
                <a:path w="5232587" h="3158580">
                  <a:moveTo>
                    <a:pt x="0" y="0"/>
                  </a:moveTo>
                  <a:lnTo>
                    <a:pt x="5232587" y="0"/>
                  </a:lnTo>
                  <a:lnTo>
                    <a:pt x="5232587" y="3158580"/>
                  </a:lnTo>
                  <a:lnTo>
                    <a:pt x="0" y="3158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Freeform 18"/>
            <p:cNvSpPr/>
            <p:nvPr/>
          </p:nvSpPr>
          <p:spPr>
            <a:xfrm rot="20775895">
              <a:off x="4810079" y="3736842"/>
              <a:ext cx="1508317" cy="919560"/>
            </a:xfrm>
            <a:custGeom>
              <a:avLst/>
              <a:gdLst/>
              <a:ahLst/>
              <a:cxnLst/>
              <a:rect l="l" t="t" r="r" b="b"/>
              <a:pathLst>
                <a:path w="2010501" h="1319619">
                  <a:moveTo>
                    <a:pt x="0" y="0"/>
                  </a:moveTo>
                  <a:lnTo>
                    <a:pt x="2010501" y="0"/>
                  </a:lnTo>
                  <a:lnTo>
                    <a:pt x="2010501" y="1319620"/>
                  </a:lnTo>
                  <a:lnTo>
                    <a:pt x="0" y="1319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635173" y="3097796"/>
            <a:ext cx="2918937" cy="2026229"/>
            <a:chOff x="0" y="0"/>
            <a:chExt cx="3891916" cy="2701639"/>
          </a:xfrm>
        </p:grpSpPr>
        <p:sp>
          <p:nvSpPr>
            <p:cNvPr id="20" name="Freeform 20"/>
            <p:cNvSpPr/>
            <p:nvPr/>
          </p:nvSpPr>
          <p:spPr>
            <a:xfrm>
              <a:off x="1207446" y="1150800"/>
              <a:ext cx="1477023" cy="1550838"/>
            </a:xfrm>
            <a:custGeom>
              <a:avLst/>
              <a:gdLst/>
              <a:ahLst/>
              <a:cxnLst/>
              <a:rect l="l" t="t" r="r" b="b"/>
              <a:pathLst>
                <a:path w="1477023" h="1550838">
                  <a:moveTo>
                    <a:pt x="0" y="0"/>
                  </a:moveTo>
                  <a:lnTo>
                    <a:pt x="1477024" y="0"/>
                  </a:lnTo>
                  <a:lnTo>
                    <a:pt x="1477024" y="1550839"/>
                  </a:lnTo>
                  <a:lnTo>
                    <a:pt x="0" y="1550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4464" t="-38652" r="-737298" b="-30779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891916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5"/>
                </a:lnSpc>
              </a:pPr>
              <a:r>
                <a:rPr lang="th-TH" sz="25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ส่งข้อมูล</a:t>
              </a:r>
            </a:p>
            <a:p>
              <a:pPr algn="ctr">
                <a:lnSpc>
                  <a:spcPts val="3375"/>
                </a:lnSpc>
              </a:pPr>
              <a:r>
                <a:rPr lang="th-TH" sz="25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จากการป้อน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38880" y="3097796"/>
            <a:ext cx="2918937" cy="1972754"/>
            <a:chOff x="0" y="0"/>
            <a:chExt cx="3891916" cy="2630338"/>
          </a:xfrm>
        </p:grpSpPr>
        <p:sp>
          <p:nvSpPr>
            <p:cNvPr id="23" name="Freeform 23"/>
            <p:cNvSpPr/>
            <p:nvPr/>
          </p:nvSpPr>
          <p:spPr>
            <a:xfrm>
              <a:off x="1142323" y="1079500"/>
              <a:ext cx="1477023" cy="1550838"/>
            </a:xfrm>
            <a:custGeom>
              <a:avLst/>
              <a:gdLst/>
              <a:ahLst/>
              <a:cxnLst/>
              <a:rect l="l" t="t" r="r" b="b"/>
              <a:pathLst>
                <a:path w="1477023" h="1550838">
                  <a:moveTo>
                    <a:pt x="0" y="0"/>
                  </a:moveTo>
                  <a:lnTo>
                    <a:pt x="1477023" y="0"/>
                  </a:lnTo>
                  <a:lnTo>
                    <a:pt x="1477023" y="1550838"/>
                  </a:lnTo>
                  <a:lnTo>
                    <a:pt x="0" y="1550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4464" t="-38652" r="-737298" b="-30779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3891916" cy="1100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5"/>
                </a:lnSpc>
              </a:pPr>
              <a:r>
                <a:rPr lang="th-TH" sz="25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ส่งข้อมูล</a:t>
              </a:r>
            </a:p>
            <a:p>
              <a:pPr algn="ctr">
                <a:lnSpc>
                  <a:spcPts val="3325"/>
                </a:lnSpc>
              </a:pPr>
              <a:r>
                <a:rPr lang="th-TH" sz="25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ที่ประมวลแล้ว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955719" y="5565074"/>
            <a:ext cx="4050623" cy="1107768"/>
            <a:chOff x="0" y="0"/>
            <a:chExt cx="5400830" cy="1477023"/>
          </a:xfrm>
        </p:grpSpPr>
        <p:sp>
          <p:nvSpPr>
            <p:cNvPr id="26" name="Freeform 26"/>
            <p:cNvSpPr/>
            <p:nvPr/>
          </p:nvSpPr>
          <p:spPr>
            <a:xfrm rot="5400000">
              <a:off x="3886900" y="-36908"/>
              <a:ext cx="1477023" cy="1550838"/>
            </a:xfrm>
            <a:custGeom>
              <a:avLst/>
              <a:gdLst/>
              <a:ahLst/>
              <a:cxnLst/>
              <a:rect l="l" t="t" r="r" b="b"/>
              <a:pathLst>
                <a:path w="1477023" h="1550838">
                  <a:moveTo>
                    <a:pt x="0" y="0"/>
                  </a:moveTo>
                  <a:lnTo>
                    <a:pt x="1477023" y="0"/>
                  </a:lnTo>
                  <a:lnTo>
                    <a:pt x="1477023" y="1550839"/>
                  </a:lnTo>
                  <a:lnTo>
                    <a:pt x="0" y="1550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4464" t="-38652" r="-737298" b="-30779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359423"/>
              <a:ext cx="3891916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5"/>
                </a:lnSpc>
              </a:pPr>
              <a:r>
                <a:rPr lang="th-TH" sz="25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ส่งข้อมูลให้จัดเก็บไว้ชั่วคราว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70261" y="5574599"/>
            <a:ext cx="3831632" cy="1107768"/>
            <a:chOff x="0" y="0"/>
            <a:chExt cx="5108843" cy="1477023"/>
          </a:xfrm>
        </p:grpSpPr>
        <p:sp>
          <p:nvSpPr>
            <p:cNvPr id="29" name="Freeform 29"/>
            <p:cNvSpPr/>
            <p:nvPr/>
          </p:nvSpPr>
          <p:spPr>
            <a:xfrm rot="-5400000">
              <a:off x="36908" y="-36908"/>
              <a:ext cx="1477023" cy="1550838"/>
            </a:xfrm>
            <a:custGeom>
              <a:avLst/>
              <a:gdLst/>
              <a:ahLst/>
              <a:cxnLst/>
              <a:rect l="l" t="t" r="r" b="b"/>
              <a:pathLst>
                <a:path w="1477023" h="1550838">
                  <a:moveTo>
                    <a:pt x="0" y="0"/>
                  </a:moveTo>
                  <a:lnTo>
                    <a:pt x="1477023" y="0"/>
                  </a:lnTo>
                  <a:lnTo>
                    <a:pt x="1477023" y="1550839"/>
                  </a:lnTo>
                  <a:lnTo>
                    <a:pt x="0" y="1550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4464" t="-38652" r="-737298" b="-30779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216927" y="160662"/>
              <a:ext cx="3891916" cy="111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75"/>
                </a:lnSpc>
              </a:pPr>
              <a:r>
                <a:rPr lang="th-TH" sz="25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นำข้อมูลที่เก็บ</a:t>
              </a:r>
            </a:p>
            <a:p>
              <a:pPr algn="ctr">
                <a:lnSpc>
                  <a:spcPts val="3375"/>
                </a:lnSpc>
              </a:pPr>
              <a:r>
                <a:rPr lang="th-TH" sz="25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ส่งไปประมวลผล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7274471" y="6884858"/>
            <a:ext cx="4919799" cy="2297242"/>
            <a:chOff x="0" y="0"/>
            <a:chExt cx="6559732" cy="306299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5253784" cy="2500599"/>
            </a:xfrm>
            <a:custGeom>
              <a:avLst/>
              <a:gdLst/>
              <a:ahLst/>
              <a:cxnLst/>
              <a:rect l="l" t="t" r="r" b="b"/>
              <a:pathLst>
                <a:path w="5253784" h="2500599">
                  <a:moveTo>
                    <a:pt x="0" y="0"/>
                  </a:moveTo>
                  <a:lnTo>
                    <a:pt x="5253784" y="0"/>
                  </a:lnTo>
                  <a:lnTo>
                    <a:pt x="5253784" y="2500599"/>
                  </a:lnTo>
                  <a:lnTo>
                    <a:pt x="0" y="2500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04974" t="-171700" r="-104769" b="-518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3947837" y="784111"/>
              <a:ext cx="2611895" cy="2278879"/>
            </a:xfrm>
            <a:custGeom>
              <a:avLst/>
              <a:gdLst/>
              <a:ahLst/>
              <a:cxnLst/>
              <a:rect l="l" t="t" r="r" b="b"/>
              <a:pathLst>
                <a:path w="2611895" h="2278879">
                  <a:moveTo>
                    <a:pt x="0" y="0"/>
                  </a:moveTo>
                  <a:lnTo>
                    <a:pt x="2611895" y="0"/>
                  </a:lnTo>
                  <a:lnTo>
                    <a:pt x="2611895" y="2278879"/>
                  </a:lnTo>
                  <a:lnTo>
                    <a:pt x="0" y="2278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3768619" y="3569670"/>
            <a:ext cx="3833581" cy="3915242"/>
            <a:chOff x="0" y="0"/>
            <a:chExt cx="5111443" cy="522032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837475" cy="2685939"/>
            </a:xfrm>
            <a:custGeom>
              <a:avLst/>
              <a:gdLst/>
              <a:ahLst/>
              <a:cxnLst/>
              <a:rect l="l" t="t" r="r" b="b"/>
              <a:pathLst>
                <a:path w="3837475" h="2685939">
                  <a:moveTo>
                    <a:pt x="0" y="0"/>
                  </a:moveTo>
                  <a:lnTo>
                    <a:pt x="3837475" y="0"/>
                  </a:lnTo>
                  <a:lnTo>
                    <a:pt x="3837475" y="2685939"/>
                  </a:lnTo>
                  <a:lnTo>
                    <a:pt x="0" y="2685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23404" t="-4085" r="-658" b="-15369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2161453" y="2030436"/>
              <a:ext cx="2949990" cy="2524326"/>
            </a:xfrm>
            <a:custGeom>
              <a:avLst/>
              <a:gdLst/>
              <a:ahLst/>
              <a:cxnLst/>
              <a:rect l="l" t="t" r="r" b="b"/>
              <a:pathLst>
                <a:path w="2084709" h="2217775">
                  <a:moveTo>
                    <a:pt x="0" y="0"/>
                  </a:moveTo>
                  <a:lnTo>
                    <a:pt x="2084708" y="0"/>
                  </a:lnTo>
                  <a:lnTo>
                    <a:pt x="2084708" y="2217775"/>
                  </a:lnTo>
                  <a:lnTo>
                    <a:pt x="0" y="2217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1013715" y="3793777"/>
              <a:ext cx="1803678" cy="1426545"/>
            </a:xfrm>
            <a:custGeom>
              <a:avLst/>
              <a:gdLst/>
              <a:ahLst/>
              <a:cxnLst/>
              <a:rect l="l" t="t" r="r" b="b"/>
              <a:pathLst>
                <a:path w="1803678" h="1426545">
                  <a:moveTo>
                    <a:pt x="0" y="0"/>
                  </a:moveTo>
                  <a:lnTo>
                    <a:pt x="1803678" y="0"/>
                  </a:lnTo>
                  <a:lnTo>
                    <a:pt x="1803678" y="1426545"/>
                  </a:lnTo>
                  <a:lnTo>
                    <a:pt x="0" y="142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69D1C-7495-AA2E-4079-59E7963EB9F3}"/>
              </a:ext>
            </a:extLst>
          </p:cNvPr>
          <p:cNvGrpSpPr/>
          <p:nvPr/>
        </p:nvGrpSpPr>
        <p:grpSpPr>
          <a:xfrm>
            <a:off x="670179" y="590752"/>
            <a:ext cx="14483374" cy="9449352"/>
            <a:chOff x="670179" y="2501192"/>
            <a:chExt cx="14483374" cy="9449352"/>
          </a:xfrm>
        </p:grpSpPr>
        <p:sp>
          <p:nvSpPr>
            <p:cNvPr id="3" name="Freeform 3"/>
            <p:cNvSpPr/>
            <p:nvPr/>
          </p:nvSpPr>
          <p:spPr>
            <a:xfrm>
              <a:off x="670179" y="2501192"/>
              <a:ext cx="14483374" cy="9449352"/>
            </a:xfrm>
            <a:custGeom>
              <a:avLst/>
              <a:gdLst/>
              <a:ahLst/>
              <a:cxnLst/>
              <a:rect l="l" t="t" r="r" b="b"/>
              <a:pathLst>
                <a:path w="14483374" h="9449352">
                  <a:moveTo>
                    <a:pt x="0" y="0"/>
                  </a:moveTo>
                  <a:lnTo>
                    <a:pt x="14483373" y="0"/>
                  </a:lnTo>
                  <a:lnTo>
                    <a:pt x="14483373" y="9449353"/>
                  </a:lnTo>
                  <a:lnTo>
                    <a:pt x="0" y="9449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E518301-1BB2-9816-18B2-F29F66F88427}"/>
                </a:ext>
              </a:extLst>
            </p:cNvPr>
            <p:cNvSpPr/>
            <p:nvPr/>
          </p:nvSpPr>
          <p:spPr>
            <a:xfrm>
              <a:off x="1600906" y="3054975"/>
              <a:ext cx="6833479" cy="831249"/>
            </a:xfrm>
            <a:custGeom>
              <a:avLst/>
              <a:gdLst/>
              <a:ahLst/>
              <a:cxnLst/>
              <a:rect l="l" t="t" r="r" b="b"/>
              <a:pathLst>
                <a:path w="1377988" h="167623">
                  <a:moveTo>
                    <a:pt x="57780" y="0"/>
                  </a:moveTo>
                  <a:lnTo>
                    <a:pt x="1320208" y="0"/>
                  </a:lnTo>
                  <a:cubicBezTo>
                    <a:pt x="1352119" y="0"/>
                    <a:pt x="1377988" y="25869"/>
                    <a:pt x="1377988" y="57780"/>
                  </a:cubicBezTo>
                  <a:lnTo>
                    <a:pt x="1377988" y="109844"/>
                  </a:lnTo>
                  <a:cubicBezTo>
                    <a:pt x="1377988" y="141754"/>
                    <a:pt x="1352119" y="167623"/>
                    <a:pt x="1320208" y="167623"/>
                  </a:cubicBezTo>
                  <a:lnTo>
                    <a:pt x="57780" y="167623"/>
                  </a:lnTo>
                  <a:cubicBezTo>
                    <a:pt x="25869" y="167623"/>
                    <a:pt x="0" y="141754"/>
                    <a:pt x="0" y="109844"/>
                  </a:cubicBezTo>
                  <a:lnTo>
                    <a:pt x="0" y="57780"/>
                  </a:lnTo>
                  <a:cubicBezTo>
                    <a:pt x="0" y="25869"/>
                    <a:pt x="25869" y="0"/>
                    <a:pt x="57780" y="0"/>
                  </a:cubicBezTo>
                  <a:close/>
                </a:path>
              </a:pathLst>
            </a:custGeom>
            <a:solidFill>
              <a:srgbClr val="003399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EEDC312B-462D-6C29-2087-2B1FAFFEAD2B}"/>
                </a:ext>
              </a:extLst>
            </p:cNvPr>
            <p:cNvSpPr txBox="1"/>
            <p:nvPr/>
          </p:nvSpPr>
          <p:spPr>
            <a:xfrm>
              <a:off x="1873004" y="3136585"/>
              <a:ext cx="6333127" cy="579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 ส่วนสำคัญในระบบคอมพิวเตอร์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54050" y="2140355"/>
            <a:ext cx="10515341" cy="112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th-TH" sz="279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หน่วยรับข้อมูล (Input Unit)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เป็นส่วนติดต่อและสัมผัสกับผู้ใช้โดยตรง ตอบสนองการสั่งงานและรับเป็นข้อมูลเพื่อส่งต่อ เช่น เมาส์ คีย์บอร์ด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54050" y="3577105"/>
            <a:ext cx="10751280" cy="112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th-TH" sz="279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หน่วยความจำ (Memory Unit)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ทำงานกับหน่วยประมวลผลตลอดเวลา</a:t>
            </a:r>
          </a:p>
          <a:p>
            <a:pPr algn="l">
              <a:lnSpc>
                <a:spcPts val="4619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จดจำและบันทึกจากหน่วยรับข้อมูล ก่อนส่งให้หน่วยประมวลผลได้คำนวณ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4050" y="5013855"/>
            <a:ext cx="12894393" cy="112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th-TH" sz="279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หน่วยประมวลผล (Processing Unit)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หรือซีพียู เปรียบเสมือนสมองของคอมพิวเตอร์</a:t>
            </a:r>
          </a:p>
          <a:p>
            <a:pPr algn="l">
              <a:lnSpc>
                <a:spcPts val="4619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นำข้อมูลจากหน่วยความจำมาคำนวณจนได้ผลลัพธ์เพื่อส่งต่อไปหน่วยแสดงผล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4050" y="6450605"/>
            <a:ext cx="12635613" cy="112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th-TH" sz="279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หน่วยแสดงผล (Output Unit)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เป็นหน่วยสุดท้ายที่ใช้แสดงผลลัพธ์จากการคำนวณ</a:t>
            </a:r>
          </a:p>
          <a:p>
            <a:pPr algn="l">
              <a:lnSpc>
                <a:spcPts val="4619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ซึ่งมีหลากหลายรูปแบบตามแต่ละอุปกรณ์ เช่น จอภาพ เครื่องพิมพ์</a:t>
            </a:r>
          </a:p>
        </p:txBody>
      </p:sp>
      <p:sp>
        <p:nvSpPr>
          <p:cNvPr id="36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3563" y="327367"/>
            <a:ext cx="8809414" cy="3748105"/>
          </a:xfrm>
          <a:custGeom>
            <a:avLst/>
            <a:gdLst/>
            <a:ahLst/>
            <a:cxnLst/>
            <a:rect l="l" t="t" r="r" b="b"/>
            <a:pathLst>
              <a:path w="8809414" h="3748105">
                <a:moveTo>
                  <a:pt x="0" y="0"/>
                </a:moveTo>
                <a:lnTo>
                  <a:pt x="8809414" y="0"/>
                </a:lnTo>
                <a:lnTo>
                  <a:pt x="8809414" y="3748105"/>
                </a:lnTo>
                <a:lnTo>
                  <a:pt x="0" y="3748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35939" y="807812"/>
            <a:ext cx="3312026" cy="2773821"/>
          </a:xfrm>
          <a:custGeom>
            <a:avLst/>
            <a:gdLst/>
            <a:ahLst/>
            <a:cxnLst/>
            <a:rect l="l" t="t" r="r" b="b"/>
            <a:pathLst>
              <a:path w="3312026" h="2773821">
                <a:moveTo>
                  <a:pt x="0" y="0"/>
                </a:moveTo>
                <a:lnTo>
                  <a:pt x="3312025" y="0"/>
                </a:lnTo>
                <a:lnTo>
                  <a:pt x="3312025" y="2773822"/>
                </a:lnTo>
                <a:lnTo>
                  <a:pt x="0" y="27738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22677" y="1577359"/>
            <a:ext cx="2458716" cy="3311402"/>
          </a:xfrm>
          <a:custGeom>
            <a:avLst/>
            <a:gdLst/>
            <a:ahLst/>
            <a:cxnLst/>
            <a:rect l="l" t="t" r="r" b="b"/>
            <a:pathLst>
              <a:path w="2458716" h="3311402">
                <a:moveTo>
                  <a:pt x="0" y="0"/>
                </a:moveTo>
                <a:lnTo>
                  <a:pt x="2458716" y="0"/>
                </a:lnTo>
                <a:lnTo>
                  <a:pt x="2458716" y="3311402"/>
                </a:lnTo>
                <a:lnTo>
                  <a:pt x="0" y="3311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38189" y="4227872"/>
            <a:ext cx="3445654" cy="3281986"/>
          </a:xfrm>
          <a:custGeom>
            <a:avLst/>
            <a:gdLst/>
            <a:ahLst/>
            <a:cxnLst/>
            <a:rect l="l" t="t" r="r" b="b"/>
            <a:pathLst>
              <a:path w="3445654" h="3281986">
                <a:moveTo>
                  <a:pt x="0" y="0"/>
                </a:moveTo>
                <a:lnTo>
                  <a:pt x="3445655" y="0"/>
                </a:lnTo>
                <a:lnTo>
                  <a:pt x="3445655" y="3281985"/>
                </a:lnTo>
                <a:lnTo>
                  <a:pt x="0" y="32819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84232" y="1029761"/>
            <a:ext cx="9698585" cy="6327624"/>
          </a:xfrm>
          <a:custGeom>
            <a:avLst/>
            <a:gdLst/>
            <a:ahLst/>
            <a:cxnLst/>
            <a:rect l="l" t="t" r="r" b="b"/>
            <a:pathLst>
              <a:path w="9698585" h="6327624">
                <a:moveTo>
                  <a:pt x="0" y="0"/>
                </a:moveTo>
                <a:lnTo>
                  <a:pt x="9698584" y="0"/>
                </a:lnTo>
                <a:lnTo>
                  <a:pt x="9698584" y="6327624"/>
                </a:lnTo>
                <a:lnTo>
                  <a:pt x="0" y="6327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0" r="-8" b="-967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9" name="TextBox 9"/>
          <p:cNvSpPr txBox="1"/>
          <p:nvPr/>
        </p:nvSpPr>
        <p:spPr>
          <a:xfrm>
            <a:off x="2138191" y="1785260"/>
            <a:ext cx="8276512" cy="175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ข้อมูล (Data)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คือ สิ่งที่ถูกจัดเก็บในคอมพิวเตอร์ 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หรือสื่อบันทึกข้อมูลที่ผู้ใช้งานสามารถรับรู้และเข้าใจได้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เช่น ข้อมูลภาพ สื่อเสียง เอกสาร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51424" y="3760745"/>
            <a:ext cx="7897762" cy="175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ไฟล์ (File)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คือ ข้อมูลที่โปรแกรมสร้างขึ้นหรือใช้งาน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แล้วบันทึกเก็บไว้เป็นไฟล์ โดยมีชื่อและนามสกุลไฟล์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ที่จะบอกว่าเป็นข้อมูลชนิดใดและใช้กับโปรแกรมใด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57241" y="5669148"/>
            <a:ext cx="7897762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โฟลเดอร์ (Folder)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คือ แหล่งเก็บไฟล์หรือข้อมูล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ในแต่ละโฟลเดอร์สามารถเก็บได้อย่างไม่จำกัด</a:t>
            </a: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3C8040D8-319E-24FB-5CA5-0F4BDBF65278}"/>
              </a:ext>
            </a:extLst>
          </p:cNvPr>
          <p:cNvGrpSpPr/>
          <p:nvPr/>
        </p:nvGrpSpPr>
        <p:grpSpPr>
          <a:xfrm>
            <a:off x="892382" y="415347"/>
            <a:ext cx="7312081" cy="1204895"/>
            <a:chOff x="914400" y="2107489"/>
            <a:chExt cx="7312081" cy="1204895"/>
          </a:xfrm>
        </p:grpSpPr>
        <p:sp>
          <p:nvSpPr>
            <p:cNvPr id="37" name="Freeform 4"/>
            <p:cNvSpPr/>
            <p:nvPr/>
          </p:nvSpPr>
          <p:spPr>
            <a:xfrm>
              <a:off x="914400" y="2107489"/>
              <a:ext cx="3832189" cy="1204895"/>
            </a:xfrm>
            <a:custGeom>
              <a:avLst/>
              <a:gdLst/>
              <a:ahLst/>
              <a:cxnLst/>
              <a:rect l="l" t="t" r="r" b="b"/>
              <a:pathLst>
                <a:path w="3832189" h="1204895">
                  <a:moveTo>
                    <a:pt x="0" y="0"/>
                  </a:moveTo>
                  <a:lnTo>
                    <a:pt x="3832189" y="0"/>
                  </a:lnTo>
                  <a:lnTo>
                    <a:pt x="3832189" y="1204895"/>
                  </a:lnTo>
                  <a:lnTo>
                    <a:pt x="0" y="1204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Freeform 5"/>
            <p:cNvSpPr/>
            <p:nvPr/>
          </p:nvSpPr>
          <p:spPr>
            <a:xfrm>
              <a:off x="4697752" y="2107489"/>
              <a:ext cx="3479892" cy="1204895"/>
            </a:xfrm>
            <a:custGeom>
              <a:avLst/>
              <a:gdLst/>
              <a:ahLst/>
              <a:cxnLst/>
              <a:rect l="l" t="t" r="r" b="b"/>
              <a:pathLst>
                <a:path w="3479892" h="1204895">
                  <a:moveTo>
                    <a:pt x="0" y="0"/>
                  </a:moveTo>
                  <a:lnTo>
                    <a:pt x="3479893" y="0"/>
                  </a:lnTo>
                  <a:lnTo>
                    <a:pt x="3479893" y="1204895"/>
                  </a:lnTo>
                  <a:lnTo>
                    <a:pt x="0" y="1204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10"/>
            <p:cNvSpPr txBox="1"/>
            <p:nvPr/>
          </p:nvSpPr>
          <p:spPr>
            <a:xfrm>
              <a:off x="1226173" y="2416425"/>
              <a:ext cx="7000308" cy="5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4.2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การจัดการข้อมูล ไฟล์และโฟลเดอร์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9446" y="41902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86739" y="1359093"/>
            <a:ext cx="2328296" cy="2796752"/>
          </a:xfrm>
          <a:custGeom>
            <a:avLst/>
            <a:gdLst/>
            <a:ahLst/>
            <a:cxnLst/>
            <a:rect l="l" t="t" r="r" b="b"/>
            <a:pathLst>
              <a:path w="2328296" h="2796752">
                <a:moveTo>
                  <a:pt x="0" y="0"/>
                </a:moveTo>
                <a:lnTo>
                  <a:pt x="2328296" y="0"/>
                </a:lnTo>
                <a:lnTo>
                  <a:pt x="2328296" y="2796752"/>
                </a:lnTo>
                <a:lnTo>
                  <a:pt x="0" y="2796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74079" y="3489561"/>
            <a:ext cx="3978886" cy="4778139"/>
          </a:xfrm>
          <a:custGeom>
            <a:avLst/>
            <a:gdLst/>
            <a:ahLst/>
            <a:cxnLst/>
            <a:rect l="l" t="t" r="r" b="b"/>
            <a:pathLst>
              <a:path w="3978886" h="4778139">
                <a:moveTo>
                  <a:pt x="0" y="0"/>
                </a:moveTo>
                <a:lnTo>
                  <a:pt x="3978886" y="0"/>
                </a:lnTo>
                <a:lnTo>
                  <a:pt x="3978886" y="4778139"/>
                </a:lnTo>
                <a:lnTo>
                  <a:pt x="0" y="4778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10164" y="1359093"/>
            <a:ext cx="2306715" cy="2580940"/>
          </a:xfrm>
          <a:custGeom>
            <a:avLst/>
            <a:gdLst/>
            <a:ahLst/>
            <a:cxnLst/>
            <a:rect l="l" t="t" r="r" b="b"/>
            <a:pathLst>
              <a:path w="2306715" h="2580940">
                <a:moveTo>
                  <a:pt x="0" y="0"/>
                </a:moveTo>
                <a:lnTo>
                  <a:pt x="2306715" y="0"/>
                </a:lnTo>
                <a:lnTo>
                  <a:pt x="2306715" y="2580940"/>
                </a:lnTo>
                <a:lnTo>
                  <a:pt x="0" y="25809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4684" y="2039755"/>
            <a:ext cx="9307327" cy="6072357"/>
          </a:xfrm>
          <a:custGeom>
            <a:avLst/>
            <a:gdLst/>
            <a:ahLst/>
            <a:cxnLst/>
            <a:rect l="l" t="t" r="r" b="b"/>
            <a:pathLst>
              <a:path w="9307327" h="6072357">
                <a:moveTo>
                  <a:pt x="0" y="0"/>
                </a:moveTo>
                <a:lnTo>
                  <a:pt x="9307326" y="0"/>
                </a:lnTo>
                <a:lnTo>
                  <a:pt x="9307326" y="6072356"/>
                </a:lnTo>
                <a:lnTo>
                  <a:pt x="0" y="607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0" r="-8" b="-967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9" name="TextBox 9"/>
          <p:cNvSpPr txBox="1"/>
          <p:nvPr/>
        </p:nvSpPr>
        <p:spPr>
          <a:xfrm>
            <a:off x="2157241" y="2637111"/>
            <a:ext cx="8276512" cy="175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บิต </a:t>
            </a:r>
            <a:r>
              <a:rPr lang="th-TH" sz="2900" noProof="1">
                <a:solidFill>
                  <a:srgbClr val="E46A96"/>
                </a:solidFill>
                <a:latin typeface="Sarabun"/>
                <a:ea typeface="Sarabun"/>
                <a:cs typeface="Sarabun"/>
                <a:sym typeface="Sarabun"/>
              </a:rPr>
              <a:t>(bit: b)</a:t>
            </a: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หน่วยเล็กที่สุดในการบอกขนาดข้อมูล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ถูกแสดงด้วยเลขฐานสองหรือไบนารี่ (Binary Digits)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คือ “0” หรือ “1” ที่บ่งบอกสถานะการทำงาน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38772" y="4480754"/>
            <a:ext cx="8276512" cy="175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ไบต์ </a:t>
            </a:r>
            <a:r>
              <a:rPr lang="th-TH" sz="2900" noProof="1">
                <a:solidFill>
                  <a:srgbClr val="E46A96"/>
                </a:solidFill>
                <a:latin typeface="Sarabun"/>
                <a:ea typeface="Sarabun"/>
                <a:cs typeface="Sarabun"/>
                <a:sym typeface="Sarabun"/>
              </a:rPr>
              <a:t>(Byte: B)</a:t>
            </a: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หน่วยวัดพื้นฐานสำคัญในการ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บอกขนาดข้อมูลโดยทั่วไป ซึ่ง 1 ไบต์เท่ากับ 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8 บิต เทียบเท่ากับตัวอักษรหนึ่งตัว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00091" y="6378121"/>
            <a:ext cx="8276512" cy="11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กิโลไบต์ </a:t>
            </a:r>
            <a:r>
              <a:rPr lang="th-TH" sz="2900" noProof="1">
                <a:solidFill>
                  <a:srgbClr val="E46A96"/>
                </a:solidFill>
                <a:latin typeface="Sarabun"/>
                <a:ea typeface="Sarabun"/>
                <a:cs typeface="Sarabun"/>
                <a:sym typeface="Sarabun"/>
              </a:rPr>
              <a:t>(Kilobyte: KB)</a:t>
            </a: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เท่ากับ 1,024 ไบต์ (2</a:t>
            </a:r>
            <a:r>
              <a:rPr lang="th-TH" sz="2900" baseline="600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10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)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เทียบเท่าตัวอักษรประมาณ 1 หน้ากระดาษ</a:t>
            </a:r>
          </a:p>
        </p:txBody>
      </p:sp>
      <p:grpSp>
        <p:nvGrpSpPr>
          <p:cNvPr id="36" name="กลุ่ม 35">
            <a:extLst>
              <a:ext uri="{FF2B5EF4-FFF2-40B4-BE49-F238E27FC236}">
                <a16:creationId xmlns:a16="http://schemas.microsoft.com/office/drawing/2014/main" id="{1BFB76E5-4497-09AB-6463-C55B13AB402F}"/>
              </a:ext>
            </a:extLst>
          </p:cNvPr>
          <p:cNvGrpSpPr/>
          <p:nvPr/>
        </p:nvGrpSpPr>
        <p:grpSpPr>
          <a:xfrm>
            <a:off x="927354" y="1275626"/>
            <a:ext cx="7292154" cy="1204895"/>
            <a:chOff x="927354" y="2498014"/>
            <a:chExt cx="7292154" cy="1204895"/>
          </a:xfrm>
        </p:grpSpPr>
        <p:sp>
          <p:nvSpPr>
            <p:cNvPr id="37" name="Freeform 4"/>
            <p:cNvSpPr/>
            <p:nvPr/>
          </p:nvSpPr>
          <p:spPr>
            <a:xfrm>
              <a:off x="927354" y="2498014"/>
              <a:ext cx="3832189" cy="1204895"/>
            </a:xfrm>
            <a:custGeom>
              <a:avLst/>
              <a:gdLst/>
              <a:ahLst/>
              <a:cxnLst/>
              <a:rect l="l" t="t" r="r" b="b"/>
              <a:pathLst>
                <a:path w="3832189" h="1204895">
                  <a:moveTo>
                    <a:pt x="0" y="0"/>
                  </a:moveTo>
                  <a:lnTo>
                    <a:pt x="3832189" y="0"/>
                  </a:lnTo>
                  <a:lnTo>
                    <a:pt x="3832189" y="1204895"/>
                  </a:lnTo>
                  <a:lnTo>
                    <a:pt x="0" y="1204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Freeform 5"/>
            <p:cNvSpPr/>
            <p:nvPr/>
          </p:nvSpPr>
          <p:spPr>
            <a:xfrm>
              <a:off x="4710706" y="2498014"/>
              <a:ext cx="3479892" cy="1204895"/>
            </a:xfrm>
            <a:custGeom>
              <a:avLst/>
              <a:gdLst/>
              <a:ahLst/>
              <a:cxnLst/>
              <a:rect l="l" t="t" r="r" b="b"/>
              <a:pathLst>
                <a:path w="3479892" h="1204895">
                  <a:moveTo>
                    <a:pt x="0" y="0"/>
                  </a:moveTo>
                  <a:lnTo>
                    <a:pt x="3479893" y="0"/>
                  </a:lnTo>
                  <a:lnTo>
                    <a:pt x="3479893" y="1204895"/>
                  </a:lnTo>
                  <a:lnTo>
                    <a:pt x="0" y="1204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10"/>
            <p:cNvSpPr txBox="1"/>
            <p:nvPr/>
          </p:nvSpPr>
          <p:spPr>
            <a:xfrm>
              <a:off x="1219200" y="2816860"/>
              <a:ext cx="7000308" cy="497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60"/>
                </a:lnSpc>
                <a:spcBef>
                  <a:spcPct val="0"/>
                </a:spcBef>
              </a:pPr>
              <a:r>
                <a:rPr lang="th-TH" sz="29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4.3</a:t>
              </a:r>
              <a:r>
                <a:rPr lang="th-TH" sz="29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หน่วยวัดความจุ หรือขนาดของข้อมูล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66900"/>
            <a:ext cx="5953866" cy="5676019"/>
          </a:xfrm>
          <a:custGeom>
            <a:avLst/>
            <a:gdLst/>
            <a:ahLst/>
            <a:cxnLst/>
            <a:rect l="l" t="t" r="r" b="b"/>
            <a:pathLst>
              <a:path w="5953866" h="5676019">
                <a:moveTo>
                  <a:pt x="0" y="0"/>
                </a:moveTo>
                <a:lnTo>
                  <a:pt x="5953866" y="0"/>
                </a:lnTo>
                <a:lnTo>
                  <a:pt x="5953866" y="5676019"/>
                </a:lnTo>
                <a:lnTo>
                  <a:pt x="0" y="5676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3" name="Freeform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15200" y="1333500"/>
            <a:ext cx="9870328" cy="6489740"/>
          </a:xfrm>
          <a:custGeom>
            <a:avLst/>
            <a:gdLst/>
            <a:ahLst/>
            <a:cxnLst/>
            <a:rect l="l" t="t" r="r" b="b"/>
            <a:pathLst>
              <a:path w="12618634" h="8296752">
                <a:moveTo>
                  <a:pt x="0" y="0"/>
                </a:moveTo>
                <a:lnTo>
                  <a:pt x="12618634" y="0"/>
                </a:lnTo>
                <a:lnTo>
                  <a:pt x="12618634" y="8296752"/>
                </a:lnTo>
                <a:lnTo>
                  <a:pt x="0" y="8296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0FB0D4A-210A-4DCF-BCD2-018F80542FE1}"/>
              </a:ext>
            </a:extLst>
          </p:cNvPr>
          <p:cNvGrpSpPr/>
          <p:nvPr/>
        </p:nvGrpSpPr>
        <p:grpSpPr>
          <a:xfrm>
            <a:off x="7696050" y="1866900"/>
            <a:ext cx="9220350" cy="5181600"/>
            <a:chOff x="7696050" y="3086100"/>
            <a:chExt cx="9220350" cy="5181600"/>
          </a:xfrm>
        </p:grpSpPr>
        <p:sp>
          <p:nvSpPr>
            <p:cNvPr id="34" name="TextBox 34"/>
            <p:cNvSpPr txBox="1"/>
            <p:nvPr/>
          </p:nvSpPr>
          <p:spPr>
            <a:xfrm>
              <a:off x="7696050" y="4226337"/>
              <a:ext cx="9220350" cy="40413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th-TH" sz="24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	คอมพิวเตอร์และเทคโนโลยีดิจิทัลในปัจจุบันได้พัฒนาไปอย่างรวดเร็วและมีความเจริญก้าวหน้าอย่างมาก ฮาร์ดแวร์คอมพิวเตอร์มีขนาดเล็กลงและมีประสิทธิภาพสูงขึ้น ซอฟต์แวร์มีความซับซ้อนและใช้งานง่ายขึ้น เครือข่ายคอมพิวเตอร์ครอบคลุมพื้นที่ไปทั่วโลก ช่วยให้การติดต่อสื่อสารและรับส่งข้อมูลเป็นไปได้อย่างรวดเร็วและแม่นยำ นวัตกรรมและเทคโนโลยีดิจิทัลใหม่ ๆ ในปัจจุบัน เช่น 3D Printer &amp; 3D Scanner, Artificial Intelligence (AI), Machine Learning, Data Science &amp; Data Analytics, Cloud Computing, Blockchain และ Internet of Things (IoT)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8017988" y="3086100"/>
              <a:ext cx="3464623" cy="994032"/>
              <a:chOff x="0" y="0"/>
              <a:chExt cx="584239" cy="16762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58423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84239" h="167623">
                    <a:moveTo>
                      <a:pt x="83812" y="0"/>
                    </a:moveTo>
                    <a:lnTo>
                      <a:pt x="500427" y="0"/>
                    </a:lnTo>
                    <a:cubicBezTo>
                      <a:pt x="546715" y="0"/>
                      <a:pt x="584239" y="37524"/>
                      <a:pt x="584239" y="83812"/>
                    </a:cubicBezTo>
                    <a:lnTo>
                      <a:pt x="584239" y="83812"/>
                    </a:lnTo>
                    <a:cubicBezTo>
                      <a:pt x="584239" y="106040"/>
                      <a:pt x="575409" y="127358"/>
                      <a:pt x="559691" y="143076"/>
                    </a:cubicBezTo>
                    <a:cubicBezTo>
                      <a:pt x="543973" y="158793"/>
                      <a:pt x="522655" y="167623"/>
                      <a:pt x="50042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584239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8155943" y="3179167"/>
              <a:ext cx="3210941" cy="69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th-TH" sz="41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สาระสำคัญ</a:t>
              </a:r>
            </a:p>
          </p:txBody>
        </p:sp>
      </p:grpSp>
      <p:sp>
        <p:nvSpPr>
          <p:cNvPr id="32" name="Freeform 7">
            <a:extLst>
              <a:ext uri="{FF2B5EF4-FFF2-40B4-BE49-F238E27FC236}">
                <a16:creationId xmlns:a16="http://schemas.microsoft.com/office/drawing/2014/main" id="{A6A673BE-1CFC-E4E3-9239-FA6988495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" y="9418393"/>
            <a:ext cx="18288000" cy="890489"/>
          </a:xfrm>
          <a:custGeom>
            <a:avLst/>
            <a:gdLst/>
            <a:ahLst/>
            <a:cxnLst/>
            <a:rect l="l" t="t" r="r" b="b"/>
            <a:pathLst>
              <a:path w="5153229" h="118374">
                <a:moveTo>
                  <a:pt x="0" y="0"/>
                </a:moveTo>
                <a:lnTo>
                  <a:pt x="5153229" y="0"/>
                </a:lnTo>
                <a:lnTo>
                  <a:pt x="5153229" y="118374"/>
                </a:lnTo>
                <a:lnTo>
                  <a:pt x="0" y="118374"/>
                </a:lnTo>
                <a:close/>
              </a:path>
            </a:pathLst>
          </a:custGeom>
          <a:solidFill>
            <a:srgbClr val="1F5684"/>
          </a:solidFill>
        </p:spPr>
        <p:txBody>
          <a:bodyPr/>
          <a:lstStyle/>
          <a:p>
            <a:endParaRPr lang="th-TH" noProof="1"/>
          </a:p>
        </p:txBody>
      </p:sp>
      <p:grpSp>
        <p:nvGrpSpPr>
          <p:cNvPr id="40" name="Group 6">
            <a:extLst>
              <a:ext uri="{FF2B5EF4-FFF2-40B4-BE49-F238E27FC236}">
                <a16:creationId xmlns:a16="http://schemas.microsoft.com/office/drawing/2014/main" id="{D8809BA3-75B1-78AD-3D96-F81894D3CB24}"/>
              </a:ext>
            </a:extLst>
          </p:cNvPr>
          <p:cNvGrpSpPr/>
          <p:nvPr/>
        </p:nvGrpSpPr>
        <p:grpSpPr>
          <a:xfrm>
            <a:off x="-2" y="8718453"/>
            <a:ext cx="18440402" cy="1793848"/>
            <a:chOff x="-42944" y="-47625"/>
            <a:chExt cx="5196173" cy="16599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1346F659-A337-7558-B590-5B237BC82BAE}"/>
                </a:ext>
              </a:extLst>
            </p:cNvPr>
            <p:cNvSpPr/>
            <p:nvPr/>
          </p:nvSpPr>
          <p:spPr>
            <a:xfrm>
              <a:off x="-42944" y="17146"/>
              <a:ext cx="5153229" cy="8240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FC645CDC-C4CB-B3D8-001F-B642901FA7CF}"/>
                </a:ext>
              </a:extLst>
            </p:cNvPr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grpSp>
        <p:nvGrpSpPr>
          <p:cNvPr id="43" name="Group 2">
            <a:extLst>
              <a:ext uri="{FF2B5EF4-FFF2-40B4-BE49-F238E27FC236}">
                <a16:creationId xmlns:a16="http://schemas.microsoft.com/office/drawing/2014/main" id="{BDE897DD-781C-416A-EB7B-882E466C028C}"/>
              </a:ext>
            </a:extLst>
          </p:cNvPr>
          <p:cNvGrpSpPr/>
          <p:nvPr/>
        </p:nvGrpSpPr>
        <p:grpSpPr>
          <a:xfrm>
            <a:off x="-76201" y="8413905"/>
            <a:ext cx="18288001" cy="1810341"/>
            <a:chOff x="0" y="0"/>
            <a:chExt cx="25402422" cy="2413787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21DF47F7-84C4-C412-4B83-84BA35F5E9FA}"/>
                </a:ext>
              </a:extLst>
            </p:cNvPr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6F1442E4-A323-B95F-818D-9E6E8B0A715A}"/>
                </a:ext>
              </a:extLst>
            </p:cNvPr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6E02F650-DCDC-1555-4609-E23AC428B65B}"/>
                </a:ext>
              </a:extLst>
            </p:cNvPr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47" name="Freeform 9">
            <a:extLst>
              <a:ext uri="{FF2B5EF4-FFF2-40B4-BE49-F238E27FC236}">
                <a16:creationId xmlns:a16="http://schemas.microsoft.com/office/drawing/2014/main" id="{92DF7025-AC13-5EF6-1D67-5E2C93886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8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0972800" y="3997312"/>
            <a:ext cx="7162800" cy="4194188"/>
            <a:chOff x="0" y="0"/>
            <a:chExt cx="9876042" cy="5592250"/>
          </a:xfrm>
        </p:grpSpPr>
        <p:sp>
          <p:nvSpPr>
            <p:cNvPr id="4" name="Freeform 4"/>
            <p:cNvSpPr/>
            <p:nvPr/>
          </p:nvSpPr>
          <p:spPr>
            <a:xfrm>
              <a:off x="5373024" y="0"/>
              <a:ext cx="4503018" cy="5592250"/>
            </a:xfrm>
            <a:custGeom>
              <a:avLst/>
              <a:gdLst/>
              <a:ahLst/>
              <a:cxnLst/>
              <a:rect l="l" t="t" r="r" b="b"/>
              <a:pathLst>
                <a:path w="4503018" h="5592250">
                  <a:moveTo>
                    <a:pt x="0" y="0"/>
                  </a:moveTo>
                  <a:lnTo>
                    <a:pt x="4503018" y="0"/>
                  </a:lnTo>
                  <a:lnTo>
                    <a:pt x="4503018" y="5592250"/>
                  </a:lnTo>
                  <a:lnTo>
                    <a:pt x="0" y="559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356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5396521" cy="5592250"/>
            </a:xfrm>
            <a:custGeom>
              <a:avLst/>
              <a:gdLst/>
              <a:ahLst/>
              <a:cxnLst/>
              <a:rect l="l" t="t" r="r" b="b"/>
              <a:pathLst>
                <a:path w="5396521" h="5592250">
                  <a:moveTo>
                    <a:pt x="0" y="0"/>
                  </a:moveTo>
                  <a:lnTo>
                    <a:pt x="5396521" y="0"/>
                  </a:lnTo>
                  <a:lnTo>
                    <a:pt x="5396521" y="5592250"/>
                  </a:lnTo>
                  <a:lnTo>
                    <a:pt x="0" y="5592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55102" y="1203162"/>
            <a:ext cx="3654663" cy="2937020"/>
          </a:xfrm>
          <a:custGeom>
            <a:avLst/>
            <a:gdLst/>
            <a:ahLst/>
            <a:cxnLst/>
            <a:rect l="l" t="t" r="r" b="b"/>
            <a:pathLst>
              <a:path w="3654663" h="2937020">
                <a:moveTo>
                  <a:pt x="0" y="0"/>
                </a:moveTo>
                <a:lnTo>
                  <a:pt x="3654663" y="0"/>
                </a:lnTo>
                <a:lnTo>
                  <a:pt x="3654663" y="2937020"/>
                </a:lnTo>
                <a:lnTo>
                  <a:pt x="0" y="2937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" y="1485900"/>
            <a:ext cx="10091726" cy="6584120"/>
          </a:xfrm>
          <a:custGeom>
            <a:avLst/>
            <a:gdLst/>
            <a:ahLst/>
            <a:cxnLst/>
            <a:rect l="l" t="t" r="r" b="b"/>
            <a:pathLst>
              <a:path w="13455635" h="8778827">
                <a:moveTo>
                  <a:pt x="0" y="0"/>
                </a:moveTo>
                <a:lnTo>
                  <a:pt x="13455635" y="0"/>
                </a:lnTo>
                <a:lnTo>
                  <a:pt x="13455635" y="8778827"/>
                </a:lnTo>
                <a:lnTo>
                  <a:pt x="0" y="87788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0" r="-8" b="-967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9" name="TextBox 9"/>
          <p:cNvSpPr txBox="1"/>
          <p:nvPr/>
        </p:nvSpPr>
        <p:spPr>
          <a:xfrm>
            <a:off x="1536197" y="2093245"/>
            <a:ext cx="8276512" cy="1156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เมกะไบต์ </a:t>
            </a:r>
            <a:r>
              <a:rPr lang="th-TH" sz="2900" noProof="1">
                <a:solidFill>
                  <a:srgbClr val="E46A96"/>
                </a:solidFill>
                <a:latin typeface="Sarabun"/>
                <a:ea typeface="Sarabun"/>
                <a:cs typeface="Sarabun"/>
                <a:sym typeface="Sarabun"/>
              </a:rPr>
              <a:t>(Megabyte: MB)</a:t>
            </a: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เท่ากับ 1,048,576 ไบต์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(2</a:t>
            </a:r>
            <a:r>
              <a:rPr lang="th-TH" sz="2900" baseline="600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20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) เทียบเท่าตัวอักษรประมาณหนังสือ 1 เล่ม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11905" y="3378699"/>
            <a:ext cx="6894981" cy="238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กิกะไบต์ </a:t>
            </a:r>
            <a:r>
              <a:rPr lang="th-TH" sz="2900" noProof="1">
                <a:solidFill>
                  <a:srgbClr val="E46A96"/>
                </a:solidFill>
                <a:latin typeface="Sarabun"/>
                <a:ea typeface="Sarabun"/>
                <a:cs typeface="Sarabun"/>
                <a:sym typeface="Sarabun"/>
              </a:rPr>
              <a:t>(Gigabyte: GB)</a:t>
            </a: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นิยมใช้บอกความจุอุปกรณ์จำพวกฮาร์ดดิสก์ แรม แฟลชไดรฟ์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1 GB เท่ากับ 1,073,741,824 (2</a:t>
            </a:r>
            <a:r>
              <a:rPr lang="th-TH" sz="2900" baseline="600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30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) เทียบเท่า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หนังสือที่ถูกบรรจุอยู่ในตู้หนังสือ 1 ตู้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8097" y="5902137"/>
            <a:ext cx="8276512" cy="177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</a:pP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เทระไบต์ </a:t>
            </a:r>
            <a:r>
              <a:rPr lang="th-TH" sz="2900" noProof="1">
                <a:solidFill>
                  <a:srgbClr val="E46A96"/>
                </a:solidFill>
                <a:latin typeface="Sarabun"/>
                <a:ea typeface="Sarabun"/>
                <a:cs typeface="Sarabun"/>
                <a:sym typeface="Sarabun"/>
              </a:rPr>
              <a:t>(Terabyte: TB)</a:t>
            </a:r>
            <a:r>
              <a:rPr lang="th-TH" sz="29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นิยมใช้บอกความจุอุปกรณ์ที่มีความจุสูงมาก 1 TB เท่ากับ 1,099,511,627,776 (2</a:t>
            </a:r>
            <a:r>
              <a:rPr lang="th-TH" sz="2900" baseline="600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40</a:t>
            </a: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)</a:t>
            </a:r>
          </a:p>
          <a:p>
            <a:pPr algn="l">
              <a:lnSpc>
                <a:spcPts val="4785"/>
              </a:lnSpc>
            </a:pPr>
            <a:r>
              <a:rPr lang="th-TH" sz="29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เทียบเท่าหนังสือที่ถูกบรรจุในห้องสมุด 1 ห้อง </a:t>
            </a: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55A2A4D9-6870-CFB1-99FD-5553A4950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9200" y="3613124"/>
            <a:ext cx="2057400" cy="1959674"/>
          </a:xfrm>
          <a:custGeom>
            <a:avLst/>
            <a:gdLst/>
            <a:ahLst/>
            <a:cxnLst/>
            <a:rect l="l" t="t" r="r" b="b"/>
            <a:pathLst>
              <a:path w="3445654" h="3281986">
                <a:moveTo>
                  <a:pt x="0" y="0"/>
                </a:moveTo>
                <a:lnTo>
                  <a:pt x="3445655" y="0"/>
                </a:lnTo>
                <a:lnTo>
                  <a:pt x="3445655" y="3281985"/>
                </a:lnTo>
                <a:lnTo>
                  <a:pt x="0" y="3281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1" grpId="0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034103" y="1139219"/>
            <a:ext cx="8014647" cy="1308814"/>
            <a:chOff x="0" y="44150"/>
            <a:chExt cx="10686196" cy="1745085"/>
          </a:xfrm>
        </p:grpSpPr>
        <p:sp>
          <p:nvSpPr>
            <p:cNvPr id="4" name="Freeform 4"/>
            <p:cNvSpPr/>
            <p:nvPr/>
          </p:nvSpPr>
          <p:spPr>
            <a:xfrm flipH="1">
              <a:off x="0" y="4415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13624" y="165879"/>
              <a:ext cx="8671211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ผลกระทบและทักษะที่จำเป็นของมนุษย์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สำหรับเทคโนโลยีดิจิทัลยุคใหม่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197631" y="134517"/>
              <a:ext cx="1476731" cy="1476051"/>
            </a:xfrm>
            <a:custGeom>
              <a:avLst/>
              <a:gdLst/>
              <a:ahLst/>
              <a:cxnLst/>
              <a:rect l="l" t="t" r="r" b="b"/>
              <a:pathLst>
                <a:path w="1476731" h="1476051">
                  <a:moveTo>
                    <a:pt x="0" y="0"/>
                  </a:moveTo>
                  <a:lnTo>
                    <a:pt x="1476731" y="0"/>
                  </a:lnTo>
                  <a:lnTo>
                    <a:pt x="1476731" y="1476051"/>
                  </a:lnTo>
                  <a:lnTo>
                    <a:pt x="0" y="147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64197" y="2542100"/>
            <a:ext cx="8074089" cy="1149095"/>
            <a:chOff x="0" y="0"/>
            <a:chExt cx="10765451" cy="15321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72954" cy="1532126"/>
            </a:xfrm>
            <a:custGeom>
              <a:avLst/>
              <a:gdLst/>
              <a:ahLst/>
              <a:cxnLst/>
              <a:rect l="l" t="t" r="r" b="b"/>
              <a:pathLst>
                <a:path w="4872954" h="1532126">
                  <a:moveTo>
                    <a:pt x="0" y="0"/>
                  </a:moveTo>
                  <a:lnTo>
                    <a:pt x="4872954" y="0"/>
                  </a:lnTo>
                  <a:lnTo>
                    <a:pt x="4872954" y="1532126"/>
                  </a:lnTo>
                  <a:lnTo>
                    <a:pt x="0" y="153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Freeform 9"/>
            <p:cNvSpPr/>
            <p:nvPr/>
          </p:nvSpPr>
          <p:spPr>
            <a:xfrm>
              <a:off x="6340473" y="0"/>
              <a:ext cx="4424978" cy="1532126"/>
            </a:xfrm>
            <a:custGeom>
              <a:avLst/>
              <a:gdLst/>
              <a:ahLst/>
              <a:cxnLst/>
              <a:rect l="l" t="t" r="r" b="b"/>
              <a:pathLst>
                <a:path w="4424978" h="1532126">
                  <a:moveTo>
                    <a:pt x="0" y="0"/>
                  </a:moveTo>
                  <a:lnTo>
                    <a:pt x="4424978" y="0"/>
                  </a:lnTo>
                  <a:lnTo>
                    <a:pt x="4424978" y="1532126"/>
                  </a:lnTo>
                  <a:lnTo>
                    <a:pt x="0" y="153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492418" y="0"/>
              <a:ext cx="3168096" cy="1532126"/>
            </a:xfrm>
            <a:custGeom>
              <a:avLst/>
              <a:gdLst/>
              <a:ahLst/>
              <a:cxnLst/>
              <a:rect l="l" t="t" r="r" b="b"/>
              <a:pathLst>
                <a:path w="3168096" h="1532126">
                  <a:moveTo>
                    <a:pt x="0" y="0"/>
                  </a:moveTo>
                  <a:lnTo>
                    <a:pt x="3168096" y="0"/>
                  </a:lnTo>
                  <a:lnTo>
                    <a:pt x="3168096" y="1532126"/>
                  </a:lnTo>
                  <a:lnTo>
                    <a:pt x="0" y="153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59661" y="417885"/>
              <a:ext cx="9942130" cy="604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99"/>
                </a:lnSpc>
                <a:spcBef>
                  <a:spcPct val="0"/>
                </a:spcBef>
              </a:pPr>
              <a:r>
                <a:rPr lang="th-TH" sz="2785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5.1   </a:t>
              </a:r>
              <a:r>
                <a:rPr lang="th-TH" sz="2785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ผลกระทบของเทคโนโลยีดิจิทัลที่มีต่อมนุษย์</a:t>
              </a:r>
            </a:p>
          </p:txBody>
        </p:sp>
      </p:grpSp>
      <p:grpSp>
        <p:nvGrpSpPr>
          <p:cNvPr id="50" name="กลุ่ม 49">
            <a:extLst>
              <a:ext uri="{FF2B5EF4-FFF2-40B4-BE49-F238E27FC236}">
                <a16:creationId xmlns:a16="http://schemas.microsoft.com/office/drawing/2014/main" id="{AF834E35-95C1-0772-3DCE-08DE7AE78164}"/>
              </a:ext>
            </a:extLst>
          </p:cNvPr>
          <p:cNvGrpSpPr/>
          <p:nvPr/>
        </p:nvGrpSpPr>
        <p:grpSpPr>
          <a:xfrm>
            <a:off x="1871032" y="3853120"/>
            <a:ext cx="7732983" cy="4871780"/>
            <a:chOff x="1871032" y="4872187"/>
            <a:chExt cx="7732983" cy="4871780"/>
          </a:xfrm>
        </p:grpSpPr>
        <p:sp>
          <p:nvSpPr>
            <p:cNvPr id="33" name="Freeform 33"/>
            <p:cNvSpPr/>
            <p:nvPr/>
          </p:nvSpPr>
          <p:spPr>
            <a:xfrm flipH="1">
              <a:off x="1871032" y="4872187"/>
              <a:ext cx="7732983" cy="4871780"/>
            </a:xfrm>
            <a:custGeom>
              <a:avLst/>
              <a:gdLst/>
              <a:ahLst/>
              <a:cxnLst/>
              <a:rect l="l" t="t" r="r" b="b"/>
              <a:pathLst>
                <a:path w="7732983" h="4871780">
                  <a:moveTo>
                    <a:pt x="7732983" y="0"/>
                  </a:moveTo>
                  <a:lnTo>
                    <a:pt x="0" y="0"/>
                  </a:lnTo>
                  <a:lnTo>
                    <a:pt x="0" y="4871780"/>
                  </a:lnTo>
                  <a:lnTo>
                    <a:pt x="7732983" y="4871780"/>
                  </a:lnTo>
                  <a:lnTo>
                    <a:pt x="7732983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855768" y="6234186"/>
              <a:ext cx="6462497" cy="3449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เพิ่มความสะดวกสบาย ประหยัดเวลา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เปิดโอกาสการเรียนรู้และการศึกษา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ส่งเสริมการสื่อสารและความร่วมมือ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เสริมสร้างความคิดและการแสดงออก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พัฒนาเศรษฐกิจและสังคม</a:t>
              </a:r>
            </a:p>
            <a:p>
              <a:pPr algn="l">
                <a:lnSpc>
                  <a:spcPts val="4619"/>
                </a:lnSpc>
              </a:pPr>
              <a:endParaRPr lang="th-TH" sz="2799" noProof="1">
                <a:solidFill>
                  <a:srgbClr val="003399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2855768" y="5423531"/>
              <a:ext cx="3408139" cy="686230"/>
              <a:chOff x="0" y="0"/>
              <a:chExt cx="832496" cy="16762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32496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832496" h="167623">
                    <a:moveTo>
                      <a:pt x="83812" y="0"/>
                    </a:moveTo>
                    <a:lnTo>
                      <a:pt x="748684" y="0"/>
                    </a:lnTo>
                    <a:cubicBezTo>
                      <a:pt x="794972" y="0"/>
                      <a:pt x="832496" y="37524"/>
                      <a:pt x="832496" y="83812"/>
                    </a:cubicBezTo>
                    <a:lnTo>
                      <a:pt x="832496" y="83812"/>
                    </a:lnTo>
                    <a:cubicBezTo>
                      <a:pt x="832496" y="106040"/>
                      <a:pt x="823666" y="127358"/>
                      <a:pt x="807948" y="143076"/>
                    </a:cubicBezTo>
                    <a:cubicBezTo>
                      <a:pt x="792230" y="158793"/>
                      <a:pt x="770912" y="167623"/>
                      <a:pt x="748684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832496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991474" y="5475035"/>
              <a:ext cx="3158593" cy="494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th-TH" sz="28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ผลกระทบเชิงบวก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184984" y="3830980"/>
            <a:ext cx="7360066" cy="4801910"/>
            <a:chOff x="0" y="0"/>
            <a:chExt cx="9813421" cy="6402547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9813421" cy="6402547"/>
            </a:xfrm>
            <a:custGeom>
              <a:avLst/>
              <a:gdLst/>
              <a:ahLst/>
              <a:cxnLst/>
              <a:rect l="l" t="t" r="r" b="b"/>
              <a:pathLst>
                <a:path w="9813421" h="6402547">
                  <a:moveTo>
                    <a:pt x="0" y="0"/>
                  </a:moveTo>
                  <a:lnTo>
                    <a:pt x="9813421" y="0"/>
                  </a:lnTo>
                  <a:lnTo>
                    <a:pt x="9813421" y="6402547"/>
                  </a:lnTo>
                  <a:lnTo>
                    <a:pt x="0" y="6402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929134" y="1823294"/>
              <a:ext cx="8616663" cy="455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อาจเกิดความเครียดและปัญหาสุขภาพ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อาจทำให้สูญเสียทักษะทางสังคม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อาจทำให้เกิดปัญหาด้านความปลอดภัย</a:t>
              </a:r>
            </a:p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       และความเป็นส่วนตัว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อาจนำไปสู่ความไม่เท่าเทียมกัน</a:t>
              </a:r>
            </a:p>
            <a:p>
              <a:pPr algn="l">
                <a:lnSpc>
                  <a:spcPts val="4619"/>
                </a:lnSpc>
              </a:pPr>
              <a:endParaRPr lang="th-TH" sz="2799" noProof="1">
                <a:solidFill>
                  <a:srgbClr val="003399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42" name="Group 42"/>
            <p:cNvGrpSpPr/>
            <p:nvPr/>
          </p:nvGrpSpPr>
          <p:grpSpPr>
            <a:xfrm>
              <a:off x="522214" y="764645"/>
              <a:ext cx="4544185" cy="914974"/>
              <a:chOff x="0" y="0"/>
              <a:chExt cx="832496" cy="16762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32496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832496" h="167623">
                    <a:moveTo>
                      <a:pt x="83812" y="0"/>
                    </a:moveTo>
                    <a:lnTo>
                      <a:pt x="748684" y="0"/>
                    </a:lnTo>
                    <a:cubicBezTo>
                      <a:pt x="794972" y="0"/>
                      <a:pt x="832496" y="37524"/>
                      <a:pt x="832496" y="83812"/>
                    </a:cubicBezTo>
                    <a:lnTo>
                      <a:pt x="832496" y="83812"/>
                    </a:lnTo>
                    <a:cubicBezTo>
                      <a:pt x="832496" y="106040"/>
                      <a:pt x="823666" y="127358"/>
                      <a:pt x="807948" y="143076"/>
                    </a:cubicBezTo>
                    <a:cubicBezTo>
                      <a:pt x="792230" y="158793"/>
                      <a:pt x="770912" y="167623"/>
                      <a:pt x="748684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FF005C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832496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703155" y="852367"/>
              <a:ext cx="4211457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th-TH" sz="28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ผลกระทบเชิงลบ</a:t>
              </a:r>
            </a:p>
          </p:txBody>
        </p:sp>
      </p:grpSp>
      <p:sp>
        <p:nvSpPr>
          <p:cNvPr id="46" name="Freeform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28675" y="1106107"/>
            <a:ext cx="3250823" cy="2114389"/>
          </a:xfrm>
          <a:custGeom>
            <a:avLst/>
            <a:gdLst/>
            <a:ahLst/>
            <a:cxnLst/>
            <a:rect l="l" t="t" r="r" b="b"/>
            <a:pathLst>
              <a:path w="3250823" h="2114389">
                <a:moveTo>
                  <a:pt x="0" y="0"/>
                </a:moveTo>
                <a:lnTo>
                  <a:pt x="3250823" y="0"/>
                </a:lnTo>
                <a:lnTo>
                  <a:pt x="3250823" y="2114389"/>
                </a:lnTo>
                <a:lnTo>
                  <a:pt x="0" y="2114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7" name="Freeform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95431" y="1760514"/>
            <a:ext cx="3849619" cy="3339545"/>
          </a:xfrm>
          <a:custGeom>
            <a:avLst/>
            <a:gdLst/>
            <a:ahLst/>
            <a:cxnLst/>
            <a:rect l="l" t="t" r="r" b="b"/>
            <a:pathLst>
              <a:path w="3849619" h="3339545">
                <a:moveTo>
                  <a:pt x="0" y="0"/>
                </a:moveTo>
                <a:lnTo>
                  <a:pt x="3849619" y="0"/>
                </a:lnTo>
                <a:lnTo>
                  <a:pt x="3849619" y="3339544"/>
                </a:lnTo>
                <a:lnTo>
                  <a:pt x="0" y="333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8" name="Freeform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04015" y="1874921"/>
            <a:ext cx="3049319" cy="2328918"/>
          </a:xfrm>
          <a:custGeom>
            <a:avLst/>
            <a:gdLst/>
            <a:ahLst/>
            <a:cxnLst/>
            <a:rect l="l" t="t" r="r" b="b"/>
            <a:pathLst>
              <a:path w="3049319" h="2328918">
                <a:moveTo>
                  <a:pt x="0" y="0"/>
                </a:moveTo>
                <a:lnTo>
                  <a:pt x="3049320" y="0"/>
                </a:lnTo>
                <a:lnTo>
                  <a:pt x="3049320" y="2328918"/>
                </a:lnTo>
                <a:lnTo>
                  <a:pt x="0" y="23289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028700" y="605603"/>
            <a:ext cx="9680119" cy="1151340"/>
            <a:chOff x="0" y="0"/>
            <a:chExt cx="12906825" cy="1535120"/>
          </a:xfrm>
        </p:grpSpPr>
        <p:sp>
          <p:nvSpPr>
            <p:cNvPr id="4" name="Freeform 4"/>
            <p:cNvSpPr/>
            <p:nvPr/>
          </p:nvSpPr>
          <p:spPr>
            <a:xfrm>
              <a:off x="0" y="9497"/>
              <a:ext cx="4852271" cy="1525623"/>
            </a:xfrm>
            <a:custGeom>
              <a:avLst/>
              <a:gdLst/>
              <a:ahLst/>
              <a:cxnLst/>
              <a:rect l="l" t="t" r="r" b="b"/>
              <a:pathLst>
                <a:path w="4852271" h="1525623">
                  <a:moveTo>
                    <a:pt x="0" y="0"/>
                  </a:moveTo>
                  <a:lnTo>
                    <a:pt x="4852271" y="0"/>
                  </a:lnTo>
                  <a:lnTo>
                    <a:pt x="4852271" y="1525623"/>
                  </a:lnTo>
                  <a:lnTo>
                    <a:pt x="0" y="1525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00629" y="9497"/>
              <a:ext cx="4406196" cy="1525623"/>
            </a:xfrm>
            <a:custGeom>
              <a:avLst/>
              <a:gdLst/>
              <a:ahLst/>
              <a:cxnLst/>
              <a:rect l="l" t="t" r="r" b="b"/>
              <a:pathLst>
                <a:path w="4406196" h="1525623">
                  <a:moveTo>
                    <a:pt x="0" y="0"/>
                  </a:moveTo>
                  <a:lnTo>
                    <a:pt x="4406196" y="0"/>
                  </a:lnTo>
                  <a:lnTo>
                    <a:pt x="4406196" y="1525623"/>
                  </a:lnTo>
                  <a:lnTo>
                    <a:pt x="0" y="1525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3839276" y="9497"/>
              <a:ext cx="3154649" cy="1525623"/>
            </a:xfrm>
            <a:custGeom>
              <a:avLst/>
              <a:gdLst/>
              <a:ahLst/>
              <a:cxnLst/>
              <a:rect l="l" t="t" r="r" b="b"/>
              <a:pathLst>
                <a:path w="3154649" h="1525623">
                  <a:moveTo>
                    <a:pt x="0" y="0"/>
                  </a:moveTo>
                  <a:lnTo>
                    <a:pt x="3154649" y="0"/>
                  </a:lnTo>
                  <a:lnTo>
                    <a:pt x="3154649" y="1525623"/>
                  </a:lnTo>
                  <a:lnTo>
                    <a:pt x="0" y="1525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Freeform 7"/>
            <p:cNvSpPr/>
            <p:nvPr/>
          </p:nvSpPr>
          <p:spPr>
            <a:xfrm>
              <a:off x="6449136" y="0"/>
              <a:ext cx="3154649" cy="1525623"/>
            </a:xfrm>
            <a:custGeom>
              <a:avLst/>
              <a:gdLst/>
              <a:ahLst/>
              <a:cxnLst/>
              <a:rect l="l" t="t" r="r" b="b"/>
              <a:pathLst>
                <a:path w="3154649" h="1525623">
                  <a:moveTo>
                    <a:pt x="0" y="0"/>
                  </a:moveTo>
                  <a:lnTo>
                    <a:pt x="3154648" y="0"/>
                  </a:lnTo>
                  <a:lnTo>
                    <a:pt x="3154648" y="1525623"/>
                  </a:lnTo>
                  <a:lnTo>
                    <a:pt x="0" y="1525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57710" y="425406"/>
              <a:ext cx="12228698" cy="601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82"/>
                </a:lnSpc>
                <a:spcBef>
                  <a:spcPct val="0"/>
                </a:spcBef>
              </a:pPr>
              <a:r>
                <a:rPr lang="th-TH" sz="277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5.2   </a:t>
              </a:r>
              <a:r>
                <a:rPr lang="th-TH" sz="2773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ทักษะที่จำเป็นของมนุษย์สำหรับเทคโนโลยีดิจิทัลยุคใหม่</a:t>
              </a:r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58306" y="754429"/>
            <a:ext cx="2963202" cy="2733554"/>
          </a:xfrm>
          <a:custGeom>
            <a:avLst/>
            <a:gdLst/>
            <a:ahLst/>
            <a:cxnLst/>
            <a:rect l="l" t="t" r="r" b="b"/>
            <a:pathLst>
              <a:path w="2963202" h="2733554">
                <a:moveTo>
                  <a:pt x="0" y="0"/>
                </a:moveTo>
                <a:lnTo>
                  <a:pt x="2963201" y="0"/>
                </a:lnTo>
                <a:lnTo>
                  <a:pt x="2963201" y="2733553"/>
                </a:lnTo>
                <a:lnTo>
                  <a:pt x="0" y="2733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197588" y="754429"/>
            <a:ext cx="2674840" cy="2811922"/>
          </a:xfrm>
          <a:custGeom>
            <a:avLst/>
            <a:gdLst/>
            <a:ahLst/>
            <a:cxnLst/>
            <a:rect l="l" t="t" r="r" b="b"/>
            <a:pathLst>
              <a:path w="2674840" h="2811922">
                <a:moveTo>
                  <a:pt x="0" y="0"/>
                </a:moveTo>
                <a:lnTo>
                  <a:pt x="2674840" y="0"/>
                </a:lnTo>
                <a:lnTo>
                  <a:pt x="2674840" y="2811921"/>
                </a:lnTo>
                <a:lnTo>
                  <a:pt x="0" y="2811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39238" y="3592523"/>
            <a:ext cx="9525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endParaRPr lang="th-TH" noProof="1"/>
          </a:p>
        </p:txBody>
      </p: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2FD10E93-5D29-3655-AE06-20C9CFDCDFA4}"/>
              </a:ext>
            </a:extLst>
          </p:cNvPr>
          <p:cNvGrpSpPr/>
          <p:nvPr/>
        </p:nvGrpSpPr>
        <p:grpSpPr>
          <a:xfrm>
            <a:off x="1553892" y="1918868"/>
            <a:ext cx="7375796" cy="4778031"/>
            <a:chOff x="1553892" y="3280933"/>
            <a:chExt cx="7375796" cy="4778031"/>
          </a:xfrm>
        </p:grpSpPr>
        <p:sp>
          <p:nvSpPr>
            <p:cNvPr id="33" name="Freeform 33"/>
            <p:cNvSpPr/>
            <p:nvPr/>
          </p:nvSpPr>
          <p:spPr>
            <a:xfrm flipH="1">
              <a:off x="1553892" y="3412213"/>
              <a:ext cx="7375796" cy="4646751"/>
            </a:xfrm>
            <a:custGeom>
              <a:avLst/>
              <a:gdLst/>
              <a:ahLst/>
              <a:cxnLst/>
              <a:rect l="l" t="t" r="r" b="b"/>
              <a:pathLst>
                <a:path w="7375796" h="4646751">
                  <a:moveTo>
                    <a:pt x="7375796" y="0"/>
                  </a:moveTo>
                  <a:lnTo>
                    <a:pt x="0" y="0"/>
                  </a:lnTo>
                  <a:lnTo>
                    <a:pt x="0" y="4646752"/>
                  </a:lnTo>
                  <a:lnTo>
                    <a:pt x="7375796" y="4646752"/>
                  </a:lnTo>
                  <a:lnTo>
                    <a:pt x="7375796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044146" y="4078639"/>
              <a:ext cx="6623604" cy="2287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การใช้เทคโนโลยีดิจิทัล (Digital Literacy)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การวิเคราะห์ข้อมูล (Data Analytics)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ปัญญาประดิษฐ์ (Artificial Intelligence)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ความปลอดภัยไซเบอร์ (Cybersecurity)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2622169" y="3280933"/>
              <a:ext cx="5644950" cy="686230"/>
              <a:chOff x="0" y="0"/>
              <a:chExt cx="7526600" cy="914974"/>
            </a:xfrm>
          </p:grpSpPr>
          <p:grpSp>
            <p:nvGrpSpPr>
              <p:cNvPr id="36" name="Group 36"/>
              <p:cNvGrpSpPr/>
              <p:nvPr/>
            </p:nvGrpSpPr>
            <p:grpSpPr>
              <a:xfrm>
                <a:off x="0" y="0"/>
                <a:ext cx="7526600" cy="914974"/>
                <a:chOff x="0" y="0"/>
                <a:chExt cx="1378875" cy="167623"/>
              </a:xfrm>
            </p:grpSpPr>
            <p:sp>
              <p:nvSpPr>
                <p:cNvPr id="37" name="Freeform 37"/>
                <p:cNvSpPr/>
                <p:nvPr/>
              </p:nvSpPr>
              <p:spPr>
                <a:xfrm>
                  <a:off x="0" y="0"/>
                  <a:ext cx="1378875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875" h="167623">
                      <a:moveTo>
                        <a:pt x="69945" y="0"/>
                      </a:moveTo>
                      <a:lnTo>
                        <a:pt x="1308930" y="0"/>
                      </a:lnTo>
                      <a:cubicBezTo>
                        <a:pt x="1327480" y="0"/>
                        <a:pt x="1345271" y="7369"/>
                        <a:pt x="1358388" y="20487"/>
                      </a:cubicBezTo>
                      <a:cubicBezTo>
                        <a:pt x="1371506" y="33604"/>
                        <a:pt x="1378875" y="51395"/>
                        <a:pt x="1378875" y="69945"/>
                      </a:cubicBezTo>
                      <a:lnTo>
                        <a:pt x="1378875" y="97678"/>
                      </a:lnTo>
                      <a:cubicBezTo>
                        <a:pt x="1378875" y="116229"/>
                        <a:pt x="1371506" y="134020"/>
                        <a:pt x="1358388" y="147137"/>
                      </a:cubicBezTo>
                      <a:cubicBezTo>
                        <a:pt x="1345271" y="160254"/>
                        <a:pt x="1327480" y="167623"/>
                        <a:pt x="1308930" y="167623"/>
                      </a:cubicBezTo>
                      <a:lnTo>
                        <a:pt x="69945" y="167623"/>
                      </a:lnTo>
                      <a:cubicBezTo>
                        <a:pt x="51395" y="167623"/>
                        <a:pt x="33604" y="160254"/>
                        <a:pt x="20487" y="147137"/>
                      </a:cubicBezTo>
                      <a:cubicBezTo>
                        <a:pt x="7369" y="134020"/>
                        <a:pt x="0" y="116229"/>
                        <a:pt x="0" y="97678"/>
                      </a:cubicBezTo>
                      <a:lnTo>
                        <a:pt x="0" y="69945"/>
                      </a:lnTo>
                      <a:cubicBezTo>
                        <a:pt x="0" y="51395"/>
                        <a:pt x="7369" y="33604"/>
                        <a:pt x="20487" y="20487"/>
                      </a:cubicBezTo>
                      <a:cubicBezTo>
                        <a:pt x="33604" y="7369"/>
                        <a:pt x="51395" y="0"/>
                        <a:pt x="69945" y="0"/>
                      </a:cubicBezTo>
                      <a:close/>
                    </a:path>
                  </a:pathLst>
                </a:custGeom>
                <a:solidFill>
                  <a:srgbClr val="219B6F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38" name="TextBox 38"/>
                <p:cNvSpPr txBox="1"/>
                <p:nvPr/>
              </p:nvSpPr>
              <p:spPr>
                <a:xfrm>
                  <a:off x="0" y="-28575"/>
                  <a:ext cx="1378875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9" name="TextBox 39"/>
              <p:cNvSpPr txBox="1"/>
              <p:nvPr/>
            </p:nvSpPr>
            <p:spPr>
              <a:xfrm>
                <a:off x="299696" y="87723"/>
                <a:ext cx="6975498" cy="640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059"/>
                  </a:lnSpc>
                </a:pPr>
                <a:r>
                  <a:rPr lang="th-TH" sz="28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ทักษะด้านดิจิทัล (Digital Skill)</a:t>
                </a:r>
              </a:p>
            </p:txBody>
          </p:sp>
        </p:grpSp>
      </p:grpSp>
      <p:grpSp>
        <p:nvGrpSpPr>
          <p:cNvPr id="40" name="Group 40"/>
          <p:cNvGrpSpPr/>
          <p:nvPr/>
        </p:nvGrpSpPr>
        <p:grpSpPr>
          <a:xfrm>
            <a:off x="3902428" y="5214484"/>
            <a:ext cx="7258057" cy="4653416"/>
            <a:chOff x="0" y="0"/>
            <a:chExt cx="9677409" cy="6204555"/>
          </a:xfrm>
        </p:grpSpPr>
        <p:sp>
          <p:nvSpPr>
            <p:cNvPr id="41" name="Freeform 41"/>
            <p:cNvSpPr/>
            <p:nvPr/>
          </p:nvSpPr>
          <p:spPr>
            <a:xfrm flipH="1">
              <a:off x="0" y="198925"/>
              <a:ext cx="9532745" cy="6005629"/>
            </a:xfrm>
            <a:custGeom>
              <a:avLst/>
              <a:gdLst/>
              <a:ahLst/>
              <a:cxnLst/>
              <a:rect l="l" t="t" r="r" b="b"/>
              <a:pathLst>
                <a:path w="9532745" h="6005629">
                  <a:moveTo>
                    <a:pt x="9532745" y="0"/>
                  </a:moveTo>
                  <a:lnTo>
                    <a:pt x="0" y="0"/>
                  </a:lnTo>
                  <a:lnTo>
                    <a:pt x="0" y="6005630"/>
                  </a:lnTo>
                  <a:lnTo>
                    <a:pt x="9532745" y="6005630"/>
                  </a:lnTo>
                  <a:lnTo>
                    <a:pt x="9532745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845936" y="981821"/>
              <a:ext cx="8831472" cy="3009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การปรับตัว (Adaptability)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การคิดสร้างสรรค์ (Creativity)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การคิดเชิงนวัตกรรม (Innovation)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การคิดเชิงจินตนาการ (Imagination)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3450224" y="0"/>
              <a:ext cx="2953564" cy="914974"/>
              <a:chOff x="0" y="0"/>
              <a:chExt cx="541094" cy="167623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541094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41094" h="167623">
                    <a:moveTo>
                      <a:pt x="83812" y="0"/>
                    </a:moveTo>
                    <a:lnTo>
                      <a:pt x="457282" y="0"/>
                    </a:lnTo>
                    <a:cubicBezTo>
                      <a:pt x="503570" y="0"/>
                      <a:pt x="541094" y="37524"/>
                      <a:pt x="541094" y="83812"/>
                    </a:cubicBezTo>
                    <a:lnTo>
                      <a:pt x="541094" y="83812"/>
                    </a:lnTo>
                    <a:cubicBezTo>
                      <a:pt x="541094" y="106040"/>
                      <a:pt x="532264" y="127358"/>
                      <a:pt x="516546" y="143076"/>
                    </a:cubicBezTo>
                    <a:cubicBezTo>
                      <a:pt x="500828" y="158793"/>
                      <a:pt x="479510" y="167623"/>
                      <a:pt x="457282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41D1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541094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3567830" y="87723"/>
              <a:ext cx="2737303" cy="640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th-TH" sz="28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ทักษะอื่น ๆ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847173" y="3114958"/>
            <a:ext cx="7412127" cy="4781277"/>
            <a:chOff x="0" y="0"/>
            <a:chExt cx="9882837" cy="6375035"/>
          </a:xfrm>
        </p:grpSpPr>
        <p:sp>
          <p:nvSpPr>
            <p:cNvPr id="48" name="Freeform 48"/>
            <p:cNvSpPr/>
            <p:nvPr/>
          </p:nvSpPr>
          <p:spPr>
            <a:xfrm>
              <a:off x="616440" y="158194"/>
              <a:ext cx="9266397" cy="6045653"/>
            </a:xfrm>
            <a:custGeom>
              <a:avLst/>
              <a:gdLst/>
              <a:ahLst/>
              <a:cxnLst/>
              <a:rect l="l" t="t" r="r" b="b"/>
              <a:pathLst>
                <a:path w="9266397" h="6045653">
                  <a:moveTo>
                    <a:pt x="0" y="0"/>
                  </a:moveTo>
                  <a:lnTo>
                    <a:pt x="9266397" y="0"/>
                  </a:lnTo>
                  <a:lnTo>
                    <a:pt x="9266397" y="6045653"/>
                  </a:lnTo>
                  <a:lnTo>
                    <a:pt x="0" y="6045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988500" y="1816370"/>
              <a:ext cx="8616663" cy="4558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การคิดเชิงวิพากษ์ (Critical Thinking)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การแก้ปัญหา (Problem Solving)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การสื่อสาร (Communication)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การทำงานเป็นทีม (Teamwork)</a:t>
              </a:r>
            </a:p>
            <a:p>
              <a:pPr marL="604519" lvl="1" indent="-302260" algn="l">
                <a:lnSpc>
                  <a:spcPts val="4619"/>
                </a:lnSpc>
                <a:buFont typeface="Arial"/>
                <a:buChar char="•"/>
              </a:pPr>
              <a:r>
                <a:rPr lang="th-TH" sz="2799" noProof="1">
                  <a:solidFill>
                    <a:srgbClr val="003399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ความฉลาดทางอารมณ์ (EQ)</a:t>
              </a:r>
            </a:p>
            <a:p>
              <a:pPr algn="l">
                <a:lnSpc>
                  <a:spcPts val="4619"/>
                </a:lnSpc>
              </a:pPr>
              <a:endParaRPr lang="th-TH" sz="2799" noProof="1">
                <a:solidFill>
                  <a:srgbClr val="003399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50" name="Group 50"/>
            <p:cNvGrpSpPr/>
            <p:nvPr/>
          </p:nvGrpSpPr>
          <p:grpSpPr>
            <a:xfrm>
              <a:off x="0" y="0"/>
              <a:ext cx="7692711" cy="1596458"/>
              <a:chOff x="0" y="0"/>
              <a:chExt cx="1409307" cy="292472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409307" cy="292472"/>
              </a:xfrm>
              <a:custGeom>
                <a:avLst/>
                <a:gdLst/>
                <a:ahLst/>
                <a:cxnLst/>
                <a:rect l="l" t="t" r="r" b="b"/>
                <a:pathLst>
                  <a:path w="1409307" h="292472">
                    <a:moveTo>
                      <a:pt x="68435" y="0"/>
                    </a:moveTo>
                    <a:lnTo>
                      <a:pt x="1340872" y="0"/>
                    </a:lnTo>
                    <a:cubicBezTo>
                      <a:pt x="1359022" y="0"/>
                      <a:pt x="1376428" y="7210"/>
                      <a:pt x="1389262" y="20044"/>
                    </a:cubicBezTo>
                    <a:cubicBezTo>
                      <a:pt x="1402096" y="32878"/>
                      <a:pt x="1409307" y="50285"/>
                      <a:pt x="1409307" y="68435"/>
                    </a:cubicBezTo>
                    <a:lnTo>
                      <a:pt x="1409307" y="224037"/>
                    </a:lnTo>
                    <a:cubicBezTo>
                      <a:pt x="1409307" y="261832"/>
                      <a:pt x="1378667" y="292472"/>
                      <a:pt x="1340872" y="292472"/>
                    </a:cubicBezTo>
                    <a:lnTo>
                      <a:pt x="68435" y="292472"/>
                    </a:lnTo>
                    <a:cubicBezTo>
                      <a:pt x="50285" y="292472"/>
                      <a:pt x="32878" y="285261"/>
                      <a:pt x="20044" y="272427"/>
                    </a:cubicBezTo>
                    <a:cubicBezTo>
                      <a:pt x="7210" y="259593"/>
                      <a:pt x="0" y="242187"/>
                      <a:pt x="0" y="224037"/>
                    </a:cubicBezTo>
                    <a:lnTo>
                      <a:pt x="0" y="68435"/>
                    </a:lnTo>
                    <a:cubicBezTo>
                      <a:pt x="0" y="50285"/>
                      <a:pt x="7210" y="32878"/>
                      <a:pt x="20044" y="20044"/>
                    </a:cubicBezTo>
                    <a:cubicBezTo>
                      <a:pt x="32878" y="7210"/>
                      <a:pt x="50285" y="0"/>
                      <a:pt x="68435" y="0"/>
                    </a:cubicBezTo>
                    <a:close/>
                  </a:path>
                </a:pathLst>
              </a:custGeom>
              <a:solidFill>
                <a:srgbClr val="FF005C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28575"/>
                <a:ext cx="1409307" cy="321047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306311" y="87723"/>
              <a:ext cx="7129446" cy="1321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59"/>
                </a:lnSpc>
              </a:pPr>
              <a:r>
                <a:rPr lang="th-TH" sz="28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ทักษะด้านความคิดและพฤติกรรม (Soft Skills)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746571" y="2079729"/>
            <a:ext cx="10185033" cy="6416571"/>
            <a:chOff x="0" y="0"/>
            <a:chExt cx="13580044" cy="855542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3580044" cy="8555427"/>
            </a:xfrm>
            <a:custGeom>
              <a:avLst/>
              <a:gdLst/>
              <a:ahLst/>
              <a:cxnLst/>
              <a:rect l="l" t="t" r="r" b="b"/>
              <a:pathLst>
                <a:path w="13580044" h="8555427">
                  <a:moveTo>
                    <a:pt x="13580044" y="0"/>
                  </a:moveTo>
                  <a:lnTo>
                    <a:pt x="0" y="0"/>
                  </a:lnTo>
                  <a:lnTo>
                    <a:pt x="0" y="8555427"/>
                  </a:lnTo>
                  <a:lnTo>
                    <a:pt x="13580044" y="8555427"/>
                  </a:lnTo>
                  <a:lnTo>
                    <a:pt x="1358004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07964" y="414540"/>
              <a:ext cx="11722009" cy="7521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26956" lvl="1" indent="-313478" algn="l">
                <a:lnSpc>
                  <a:spcPts val="4065"/>
                </a:lnSpc>
                <a:buFont typeface="Arial"/>
                <a:buChar char="•"/>
              </a:pPr>
              <a:r>
                <a:rPr lang="en-US" sz="2903" b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ความเป็นส่วนตัว (Privacy) </a:t>
              </a:r>
              <a:r>
                <a:rPr lang="en-US" sz="29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ไม่เปิดเผยข้อมูลส่วนตัวของผู้อื่น ไม่แทรกแซงหรือสอดแนมผู้อื่น</a:t>
              </a:r>
            </a:p>
            <a:p>
              <a:pPr marL="626956" lvl="1" indent="-313478" algn="l">
                <a:lnSpc>
                  <a:spcPts val="4065"/>
                </a:lnSpc>
                <a:buFont typeface="Arial"/>
                <a:buChar char="•"/>
              </a:pPr>
              <a:r>
                <a:rPr lang="en-US" sz="2903" b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ความถูกต้อง (Accuracy) </a:t>
              </a:r>
              <a:r>
                <a:rPr lang="en-US" sz="29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ไม่เผยแพร่ข้อมูลเท็จ</a:t>
              </a:r>
            </a:p>
            <a:p>
              <a:pPr marL="626956" lvl="1" indent="-313478" algn="l">
                <a:lnSpc>
                  <a:spcPts val="4065"/>
                </a:lnSpc>
                <a:buFont typeface="Arial"/>
                <a:buChar char="•"/>
              </a:pPr>
              <a:r>
                <a:rPr lang="en-US" sz="2903" b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ความเป็นเจ้าของ (Property) </a:t>
              </a:r>
              <a:r>
                <a:rPr lang="en-US" sz="29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ไม่ละเมิดลิขสิทธิ์หรือทรัพย์สินทางปัญญาของผู้อื่น</a:t>
              </a:r>
            </a:p>
            <a:p>
              <a:pPr marL="626956" lvl="1" indent="-313478" algn="l">
                <a:lnSpc>
                  <a:spcPts val="4065"/>
                </a:lnSpc>
                <a:buFont typeface="Arial"/>
                <a:buChar char="•"/>
              </a:pPr>
              <a:r>
                <a:rPr lang="en-US" sz="2903" b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การเข้าถึงข้อมูล (Data Accessibility) </a:t>
              </a:r>
              <a:r>
                <a:rPr lang="en-US" sz="29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อนุญาตให้ผู้อื่นเข้าถึงข้อมูลที่จำเป็นหากได้รับความยินยอม</a:t>
              </a:r>
            </a:p>
            <a:p>
              <a:pPr marL="626956" lvl="1" indent="-313478" algn="l">
                <a:lnSpc>
                  <a:spcPts val="4065"/>
                </a:lnSpc>
                <a:buFont typeface="Arial"/>
                <a:buChar char="•"/>
              </a:pPr>
              <a:r>
                <a:rPr lang="en-US" sz="2903" b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ความปลอดภัย (Security) </a:t>
              </a:r>
              <a:r>
                <a:rPr lang="en-US" sz="29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ควรปกป้องข้อมูลและอุปกรณ์จากภัยคุกคามไม่ให้เกิดความเสียหาย</a:t>
              </a:r>
            </a:p>
            <a:p>
              <a:pPr marL="626956" lvl="1" indent="-313478" algn="l">
                <a:lnSpc>
                  <a:spcPts val="4065"/>
                </a:lnSpc>
                <a:buFont typeface="Arial"/>
                <a:buChar char="•"/>
              </a:pPr>
              <a:r>
                <a:rPr lang="en-US" sz="2903" b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ความรับผิดชอบต่อสังคม (Social Responsibility) </a:t>
              </a:r>
              <a:r>
                <a:rPr lang="en-US" sz="290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ใช้ในทางสร้างสรรค์ ไม่กลั่นแกล้งหรือคุกคามผู้อื่น</a:t>
              </a:r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6684" y="732343"/>
            <a:ext cx="3687890" cy="4114800"/>
          </a:xfrm>
          <a:custGeom>
            <a:avLst/>
            <a:gdLst/>
            <a:ahLst/>
            <a:cxnLst/>
            <a:rect l="l" t="t" r="r" b="b"/>
            <a:pathLst>
              <a:path w="3687890" h="411480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51308" y="4381499"/>
            <a:ext cx="4201455" cy="4114800"/>
          </a:xfrm>
          <a:custGeom>
            <a:avLst/>
            <a:gdLst/>
            <a:ahLst/>
            <a:cxnLst/>
            <a:rect l="l" t="t" r="r" b="b"/>
            <a:pathLst>
              <a:path w="4201455" h="4114800">
                <a:moveTo>
                  <a:pt x="0" y="0"/>
                </a:moveTo>
                <a:lnTo>
                  <a:pt x="4201455" y="0"/>
                </a:lnTo>
                <a:lnTo>
                  <a:pt x="4201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9" name="Group 29"/>
          <p:cNvGrpSpPr/>
          <p:nvPr/>
        </p:nvGrpSpPr>
        <p:grpSpPr>
          <a:xfrm>
            <a:off x="1382602" y="984451"/>
            <a:ext cx="8014647" cy="1308814"/>
            <a:chOff x="0" y="0"/>
            <a:chExt cx="10686196" cy="1745085"/>
          </a:xfrm>
        </p:grpSpPr>
        <p:sp>
          <p:nvSpPr>
            <p:cNvPr id="30" name="Freeform 30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715147" y="129127"/>
              <a:ext cx="8671210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 dirty="0" err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จริยธรรมและความรับผิดชอบ</a:t>
              </a:r>
              <a:endParaRPr lang="en-US" sz="3086" dirty="0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320"/>
                </a:lnSpc>
              </a:pPr>
              <a:r>
                <a:rPr lang="en-US" sz="3086" dirty="0" err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ในการใช้คอมพิวเตอร์กับเทคโนโลยี</a:t>
              </a:r>
              <a:endParaRPr lang="en-US" sz="3086" dirty="0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205227" y="127674"/>
              <a:ext cx="1490593" cy="1489738"/>
            </a:xfrm>
            <a:custGeom>
              <a:avLst/>
              <a:gdLst/>
              <a:ahLst/>
              <a:cxnLst/>
              <a:rect l="l" t="t" r="r" b="b"/>
              <a:pathLst>
                <a:path w="1490593" h="1489738">
                  <a:moveTo>
                    <a:pt x="0" y="0"/>
                  </a:moveTo>
                  <a:lnTo>
                    <a:pt x="1490593" y="0"/>
                  </a:lnTo>
                  <a:lnTo>
                    <a:pt x="1490593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1" y="38097"/>
            <a:ext cx="18288001" cy="4153357"/>
          </a:xfrm>
          <a:custGeom>
            <a:avLst/>
            <a:gdLst/>
            <a:ahLst/>
            <a:cxnLst/>
            <a:rect l="l" t="t" r="r" b="b"/>
            <a:pathLst>
              <a:path w="19815961" h="4622393">
                <a:moveTo>
                  <a:pt x="0" y="4622393"/>
                </a:moveTo>
                <a:lnTo>
                  <a:pt x="19815960" y="4622393"/>
                </a:lnTo>
                <a:lnTo>
                  <a:pt x="19815960" y="0"/>
                </a:lnTo>
                <a:lnTo>
                  <a:pt x="0" y="0"/>
                </a:lnTo>
                <a:lnTo>
                  <a:pt x="0" y="4622393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95400" y="390525"/>
            <a:ext cx="15078647" cy="9248775"/>
          </a:xfrm>
          <a:custGeom>
            <a:avLst/>
            <a:gdLst/>
            <a:ahLst/>
            <a:cxnLst/>
            <a:rect l="l" t="t" r="r" b="b"/>
            <a:pathLst>
              <a:path w="16338466" h="10293234">
                <a:moveTo>
                  <a:pt x="16338466" y="0"/>
                </a:moveTo>
                <a:lnTo>
                  <a:pt x="0" y="0"/>
                </a:lnTo>
                <a:lnTo>
                  <a:pt x="0" y="10293234"/>
                </a:lnTo>
                <a:lnTo>
                  <a:pt x="16338466" y="10293234"/>
                </a:lnTo>
                <a:lnTo>
                  <a:pt x="1633846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TextBox 4"/>
          <p:cNvSpPr txBox="1"/>
          <p:nvPr/>
        </p:nvSpPr>
        <p:spPr>
          <a:xfrm>
            <a:off x="5357520" y="912993"/>
            <a:ext cx="10761499" cy="8017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คอมพิวเตอร์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เป็นอุปกรณ์ประมวลผลข้อมูลดิจิทัล และ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เทคโนโลยีดิจิทัล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นำเอาข้อมูลดิจิทัลนั้นมาประยุกต์ใช้ ทั้งสองมีความสำคัญต่อมนุษย์ยิ่ง</a:t>
            </a:r>
          </a:p>
          <a:p>
            <a:pPr algn="l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องค์ประกอบของคอมพิวเตอร์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ได้แก่ ฮาร์ดแวร์ ซอฟต์แวร์ บุคลากร ข้อมูลและสารสนเทศ และกระบวนการทำงาน</a:t>
            </a:r>
          </a:p>
          <a:p>
            <a:pPr algn="l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ระบบคอมพิวเตอร์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มี 4 ส่วนสำคัญ ได้แก่ หน่วยรับข้อมูล หน่วยความจำ หน่วยประมวลผล และหน่วยแสดงผล</a:t>
            </a:r>
          </a:p>
          <a:p>
            <a:pPr algn="l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บิต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เป็นหน่วยบอกขนาดข้อมูลที่เล็กที่สุด แสดงด้วยเลขฐานสองคือ </a:t>
            </a: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“0”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หรือ </a:t>
            </a:r>
            <a:r>
              <a:rPr lang="th-TH" sz="3005" b="1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“1”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โดย 8 บิต เท่ากับ 1 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ไบต์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เทียบเท่ากับอักขระ 1 ตัว และใช้เป็นหน่วยวัดความจุพื้นฐาน โดยมีหน่วยที่สูงขึ้นเป็น กิโลไบต์ เมกะไบต์ เป็นต้น</a:t>
            </a:r>
          </a:p>
          <a:p>
            <a:pPr algn="l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      เทคโนโลยีดิจิทัลมีผลกระทบทั้งเชิงบวกและลบ เราจึงควรรู้เท่าทันโดยพัฒนา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ทักษะด้านดิจิทัล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</a:t>
            </a: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ด้านความคิดและพฤติกรรม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อีกทั้งมีจริยธรรมและความรับผิดชอบในการใช้คอมพิวเตอร์กับเทคโนโลยีดิจิทัล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31704" y="2847879"/>
            <a:ext cx="3866359" cy="3777629"/>
            <a:chOff x="0" y="0"/>
            <a:chExt cx="5585856" cy="5605647"/>
          </a:xfrm>
        </p:grpSpPr>
        <p:sp>
          <p:nvSpPr>
            <p:cNvPr id="6" name="Freeform 6"/>
            <p:cNvSpPr/>
            <p:nvPr/>
          </p:nvSpPr>
          <p:spPr>
            <a:xfrm>
              <a:off x="0" y="683112"/>
              <a:ext cx="5585856" cy="4922535"/>
            </a:xfrm>
            <a:custGeom>
              <a:avLst/>
              <a:gdLst/>
              <a:ahLst/>
              <a:cxnLst/>
              <a:rect l="l" t="t" r="r" b="b"/>
              <a:pathLst>
                <a:path w="5585856" h="4922535">
                  <a:moveTo>
                    <a:pt x="0" y="0"/>
                  </a:moveTo>
                  <a:lnTo>
                    <a:pt x="5585856" y="0"/>
                  </a:lnTo>
                  <a:lnTo>
                    <a:pt x="5585856" y="4922535"/>
                  </a:lnTo>
                  <a:lnTo>
                    <a:pt x="0" y="4922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Freeform 7"/>
            <p:cNvSpPr/>
            <p:nvPr/>
          </p:nvSpPr>
          <p:spPr>
            <a:xfrm>
              <a:off x="2757255" y="0"/>
              <a:ext cx="2445850" cy="1781819"/>
            </a:xfrm>
            <a:custGeom>
              <a:avLst/>
              <a:gdLst/>
              <a:ahLst/>
              <a:cxnLst/>
              <a:rect l="l" t="t" r="r" b="b"/>
              <a:pathLst>
                <a:path w="2445850" h="1781819">
                  <a:moveTo>
                    <a:pt x="0" y="0"/>
                  </a:moveTo>
                  <a:lnTo>
                    <a:pt x="2445851" y="0"/>
                  </a:lnTo>
                  <a:lnTo>
                    <a:pt x="2445851" y="1781819"/>
                  </a:lnTo>
                  <a:lnTo>
                    <a:pt x="0" y="1781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648173" y="998718"/>
            <a:ext cx="1994150" cy="946749"/>
            <a:chOff x="0" y="0"/>
            <a:chExt cx="2881015" cy="1404887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881015" cy="1404887"/>
              <a:chOff x="0" y="0"/>
              <a:chExt cx="343747" cy="1676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4374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343747" h="167623">
                    <a:moveTo>
                      <a:pt x="83812" y="0"/>
                    </a:moveTo>
                    <a:lnTo>
                      <a:pt x="259935" y="0"/>
                    </a:lnTo>
                    <a:cubicBezTo>
                      <a:pt x="282164" y="0"/>
                      <a:pt x="303481" y="8830"/>
                      <a:pt x="319199" y="24548"/>
                    </a:cubicBezTo>
                    <a:cubicBezTo>
                      <a:pt x="334917" y="40266"/>
                      <a:pt x="343747" y="61583"/>
                      <a:pt x="343747" y="83812"/>
                    </a:cubicBezTo>
                    <a:lnTo>
                      <a:pt x="343747" y="83812"/>
                    </a:lnTo>
                    <a:cubicBezTo>
                      <a:pt x="343747" y="130100"/>
                      <a:pt x="306223" y="167623"/>
                      <a:pt x="259935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343747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14717" y="136718"/>
              <a:ext cx="2670066" cy="981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2"/>
                </a:lnSpc>
              </a:pPr>
              <a:r>
                <a:rPr lang="th-TH" sz="4451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สรุป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6088339" y="1485900"/>
            <a:ext cx="6111322" cy="1646998"/>
            <a:chOff x="0" y="0"/>
            <a:chExt cx="8148429" cy="2195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th-TH" sz="4663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9148" y="3599623"/>
            <a:ext cx="8014647" cy="1308814"/>
            <a:chOff x="0" y="0"/>
            <a:chExt cx="10686196" cy="1745085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66494" y="129127"/>
              <a:ext cx="8744246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ความหมายและความสำคัญ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ของคอมพิวเตอร์และเทคโนโลยีดิจิทัล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2495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845" y="5279912"/>
            <a:ext cx="8014647" cy="1308814"/>
            <a:chOff x="0" y="0"/>
            <a:chExt cx="10686196" cy="1745085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65021" y="46394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องค์ประกอบของระบบคอมพิวเตอร์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7796" y="128612"/>
              <a:ext cx="1487862" cy="1487862"/>
            </a:xfrm>
            <a:custGeom>
              <a:avLst/>
              <a:gdLst/>
              <a:ahLst/>
              <a:cxnLst/>
              <a:rect l="l" t="t" r="r" b="b"/>
              <a:pathLst>
                <a:path w="1487862" h="1487862">
                  <a:moveTo>
                    <a:pt x="0" y="0"/>
                  </a:moveTo>
                  <a:lnTo>
                    <a:pt x="1487862" y="0"/>
                  </a:lnTo>
                  <a:lnTo>
                    <a:pt x="1487862" y="1487862"/>
                  </a:lnTo>
                  <a:lnTo>
                    <a:pt x="0" y="1487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9148" y="6998301"/>
            <a:ext cx="8014647" cy="1308814"/>
            <a:chOff x="0" y="0"/>
            <a:chExt cx="10686196" cy="1745085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429403" y="129127"/>
              <a:ext cx="8744247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ประเภทและส่วนประกอบ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ของคอมพิวเตอร์</a:t>
              </a:r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2830" y="127674"/>
              <a:ext cx="1490424" cy="1489738"/>
            </a:xfrm>
            <a:custGeom>
              <a:avLst/>
              <a:gdLst/>
              <a:ahLst/>
              <a:cxnLst/>
              <a:rect l="l" t="t" r="r" b="b"/>
              <a:pathLst>
                <a:path w="1490424" h="1489738">
                  <a:moveTo>
                    <a:pt x="0" y="0"/>
                  </a:moveTo>
                  <a:lnTo>
                    <a:pt x="1490424" y="0"/>
                  </a:lnTo>
                  <a:lnTo>
                    <a:pt x="1490424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40339" y="3599623"/>
            <a:ext cx="8014647" cy="1308814"/>
            <a:chOff x="0" y="0"/>
            <a:chExt cx="10686196" cy="1745085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715147" y="129127"/>
              <a:ext cx="8671210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หลักการทำงานของระบบคอมพิวเตอร์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และการจัดการข้อมูล ไฟล์ และโฟลเดอร์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205227" y="157653"/>
              <a:ext cx="1431096" cy="1429779"/>
            </a:xfrm>
            <a:custGeom>
              <a:avLst/>
              <a:gdLst/>
              <a:ahLst/>
              <a:cxnLst/>
              <a:rect l="l" t="t" r="r" b="b"/>
              <a:pathLst>
                <a:path w="1431096" h="1429779">
                  <a:moveTo>
                    <a:pt x="0" y="0"/>
                  </a:moveTo>
                  <a:lnTo>
                    <a:pt x="1431096" y="0"/>
                  </a:lnTo>
                  <a:lnTo>
                    <a:pt x="1431096" y="1429779"/>
                  </a:lnTo>
                  <a:lnTo>
                    <a:pt x="0" y="142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46036" y="5279912"/>
            <a:ext cx="8014647" cy="1308814"/>
            <a:chOff x="0" y="0"/>
            <a:chExt cx="10686196" cy="1745085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713624" y="129127"/>
              <a:ext cx="8671210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ผลกระทบและทักษะที่จำเป็นของมนุษย์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สำหรับเทคโนโลยีดิจิทัลยุคใหม่</a:t>
              </a: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97631" y="134517"/>
              <a:ext cx="1476731" cy="1476051"/>
            </a:xfrm>
            <a:custGeom>
              <a:avLst/>
              <a:gdLst/>
              <a:ahLst/>
              <a:cxnLst/>
              <a:rect l="l" t="t" r="r" b="b"/>
              <a:pathLst>
                <a:path w="1476731" h="1476051">
                  <a:moveTo>
                    <a:pt x="0" y="0"/>
                  </a:moveTo>
                  <a:lnTo>
                    <a:pt x="1476731" y="0"/>
                  </a:lnTo>
                  <a:lnTo>
                    <a:pt x="1476731" y="1476051"/>
                  </a:lnTo>
                  <a:lnTo>
                    <a:pt x="0" y="147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40339" y="6998301"/>
            <a:ext cx="8014647" cy="1308814"/>
            <a:chOff x="0" y="0"/>
            <a:chExt cx="10686196" cy="1745085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15147" y="129127"/>
              <a:ext cx="8671210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จริยธรรมและความรับผิดชอบ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ในการใช้คอมพิวเตอร์กับเทคโนโลยี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05227" y="127674"/>
              <a:ext cx="1490593" cy="1489738"/>
            </a:xfrm>
            <a:custGeom>
              <a:avLst/>
              <a:gdLst/>
              <a:ahLst/>
              <a:cxnLst/>
              <a:rect l="l" t="t" r="r" b="b"/>
              <a:pathLst>
                <a:path w="1490593" h="1489738">
                  <a:moveTo>
                    <a:pt x="0" y="0"/>
                  </a:moveTo>
                  <a:lnTo>
                    <a:pt x="1490593" y="0"/>
                  </a:lnTo>
                  <a:lnTo>
                    <a:pt x="1490593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028700" y="368282"/>
            <a:ext cx="8014647" cy="1308814"/>
            <a:chOff x="0" y="0"/>
            <a:chExt cx="10686196" cy="1745085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66494" y="129127"/>
              <a:ext cx="8744246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ความหมายและความสำคัญ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ของคอมพิวเตอร์และเทคโนโลยีดิจิทัล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495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12230" y="2417535"/>
            <a:ext cx="10632049" cy="6936642"/>
            <a:chOff x="0" y="0"/>
            <a:chExt cx="14176066" cy="92488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76066" cy="9248856"/>
            </a:xfrm>
            <a:custGeom>
              <a:avLst/>
              <a:gdLst/>
              <a:ahLst/>
              <a:cxnLst/>
              <a:rect l="l" t="t" r="r" b="b"/>
              <a:pathLst>
                <a:path w="14176066" h="9248856">
                  <a:moveTo>
                    <a:pt x="0" y="0"/>
                  </a:moveTo>
                  <a:lnTo>
                    <a:pt x="14176066" y="0"/>
                  </a:lnTo>
                  <a:lnTo>
                    <a:pt x="14176066" y="9248856"/>
                  </a:lnTo>
                  <a:lnTo>
                    <a:pt x="0" y="9248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00025" y="1565668"/>
              <a:ext cx="12798335" cy="55344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710"/>
                </a:lnSpc>
              </a:pPr>
              <a:r>
                <a:rPr lang="th-TH" sz="30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 คอมพิวเตอร์ (Computer) </a:t>
              </a: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อุปกรณ์อิเล็กทรอนิกส์ที่ช่วยให้การทำงานต่าง ๆ ของมนุษย์เป็นไปได้โดยสะดวก รวดเร็ว และแม่นยำ เช่น ใช้จัดเก็บข้อมูล คิด คำนวณ ประมวลผลข้อมูลตามคำสั่ง และทำงานต่าง ๆ ตามที่โปรแกรมกำหนด</a:t>
              </a:r>
            </a:p>
            <a:p>
              <a:pPr algn="l">
                <a:lnSpc>
                  <a:spcPts val="4710"/>
                </a:lnSpc>
              </a:pPr>
              <a:r>
                <a:rPr lang="th-TH" sz="3000" b="1" noProof="1">
                  <a:solidFill>
                    <a:srgbClr val="000000"/>
                  </a:solidFill>
                  <a:latin typeface="Sarabun"/>
                  <a:ea typeface="Sarabun Bold"/>
                  <a:cs typeface="Sarabun"/>
                  <a:sym typeface="Sarabun"/>
                </a:rPr>
                <a:t>     </a:t>
              </a:r>
              <a:r>
                <a:rPr lang="th-TH" sz="30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เทคโนโลยีดิจิทัล (Digital Technology) </a:t>
              </a: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เทคโนโลยีที่ใช้ในการจัดการข้อมูลที่อยู่ในรูปแบบดิจิทัล ซึ่งมีทั้งรูปแบบที่เป็นตัวเลข ตัวอักษร ไฟล์ภาพ และเสียง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896958"/>
            <a:ext cx="11022461" cy="1412302"/>
            <a:chOff x="0" y="0"/>
            <a:chExt cx="14696614" cy="18830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89135" cy="1883069"/>
            </a:xfrm>
            <a:custGeom>
              <a:avLst/>
              <a:gdLst/>
              <a:ahLst/>
              <a:cxnLst/>
              <a:rect l="l" t="t" r="r" b="b"/>
              <a:pathLst>
                <a:path w="5989135" h="1883069">
                  <a:moveTo>
                    <a:pt x="0" y="0"/>
                  </a:moveTo>
                  <a:lnTo>
                    <a:pt x="5989135" y="0"/>
                  </a:lnTo>
                  <a:lnTo>
                    <a:pt x="5989135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258066" y="0"/>
              <a:ext cx="5438548" cy="1883069"/>
            </a:xfrm>
            <a:custGeom>
              <a:avLst/>
              <a:gdLst/>
              <a:ahLst/>
              <a:cxnLst/>
              <a:rect l="l" t="t" r="r" b="b"/>
              <a:pathLst>
                <a:path w="5438548" h="1883069">
                  <a:moveTo>
                    <a:pt x="0" y="0"/>
                  </a:moveTo>
                  <a:lnTo>
                    <a:pt x="5438548" y="0"/>
                  </a:lnTo>
                  <a:lnTo>
                    <a:pt x="5438548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521435" y="0"/>
              <a:ext cx="3893768" cy="1883069"/>
            </a:xfrm>
            <a:custGeom>
              <a:avLst/>
              <a:gdLst/>
              <a:ahLst/>
              <a:cxnLst/>
              <a:rect l="l" t="t" r="r" b="b"/>
              <a:pathLst>
                <a:path w="3893768" h="1883069">
                  <a:moveTo>
                    <a:pt x="0" y="0"/>
                  </a:moveTo>
                  <a:lnTo>
                    <a:pt x="3893768" y="0"/>
                  </a:lnTo>
                  <a:lnTo>
                    <a:pt x="3893768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21364" y="532772"/>
              <a:ext cx="13515917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1.1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ความหมายของคอมพิวเตอร์และเทคโนโลยีดิจิทัล</a:t>
              </a:r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4327" y="2603109"/>
            <a:ext cx="5226873" cy="4606181"/>
          </a:xfrm>
          <a:custGeom>
            <a:avLst/>
            <a:gdLst/>
            <a:ahLst/>
            <a:cxnLst/>
            <a:rect l="l" t="t" r="r" b="b"/>
            <a:pathLst>
              <a:path w="5226873" h="4606181">
                <a:moveTo>
                  <a:pt x="0" y="0"/>
                </a:moveTo>
                <a:lnTo>
                  <a:pt x="5226873" y="0"/>
                </a:lnTo>
                <a:lnTo>
                  <a:pt x="5226873" y="4606181"/>
                </a:lnTo>
                <a:lnTo>
                  <a:pt x="0" y="46061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45073" y="349916"/>
            <a:ext cx="13424705" cy="8826744"/>
          </a:xfrm>
          <a:custGeom>
            <a:avLst/>
            <a:gdLst/>
            <a:ahLst/>
            <a:cxnLst/>
            <a:rect l="l" t="t" r="r" b="b"/>
            <a:pathLst>
              <a:path w="17899607" h="11768991">
                <a:moveTo>
                  <a:pt x="0" y="0"/>
                </a:moveTo>
                <a:lnTo>
                  <a:pt x="17899607" y="0"/>
                </a:lnTo>
                <a:lnTo>
                  <a:pt x="17899607" y="11768991"/>
                </a:lnTo>
                <a:lnTo>
                  <a:pt x="0" y="11768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268732" y="2281819"/>
            <a:ext cx="6383302" cy="533005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2767CEA-FFCA-9EC3-3910-EBD1D4221422}"/>
              </a:ext>
            </a:extLst>
          </p:cNvPr>
          <p:cNvGrpSpPr/>
          <p:nvPr/>
        </p:nvGrpSpPr>
        <p:grpSpPr>
          <a:xfrm>
            <a:off x="3935302" y="2321948"/>
            <a:ext cx="5437298" cy="5080554"/>
            <a:chOff x="3935302" y="4156188"/>
            <a:chExt cx="5437298" cy="5080554"/>
          </a:xfrm>
        </p:grpSpPr>
        <p:sp>
          <p:nvSpPr>
            <p:cNvPr id="6" name="TextBox 6"/>
            <p:cNvSpPr txBox="1"/>
            <p:nvPr/>
          </p:nvSpPr>
          <p:spPr>
            <a:xfrm>
              <a:off x="3935302" y="4156188"/>
              <a:ext cx="5437298" cy="25373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ด้านการสื่อสาร</a:t>
              </a:r>
            </a:p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ด้านการคมนาคมและขนส่ง</a:t>
              </a:r>
            </a:p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ด้านการศึกษา</a:t>
              </a:r>
            </a:p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ด้านการแพทย์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935302" y="6719087"/>
              <a:ext cx="5141979" cy="2517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ด้านอุตสาหกรรม</a:t>
              </a:r>
            </a:p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ด้านธุรกิจ</a:t>
              </a:r>
            </a:p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ด้านรัฐบาล</a:t>
              </a:r>
            </a:p>
            <a:p>
              <a:pPr marL="790367" lvl="1" indent="-457200" algn="l">
                <a:lnSpc>
                  <a:spcPts val="5123"/>
                </a:lnSpc>
                <a:buBlip>
                  <a:blip r:embed="rId5"/>
                </a:buBlip>
              </a:pPr>
              <a:r>
                <a:rPr lang="th-TH" sz="3086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ด้านการใช้ชีวิตส่วนตัว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095025" y="692109"/>
            <a:ext cx="11022461" cy="1412302"/>
            <a:chOff x="0" y="0"/>
            <a:chExt cx="14696614" cy="18830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89135" cy="1883069"/>
            </a:xfrm>
            <a:custGeom>
              <a:avLst/>
              <a:gdLst/>
              <a:ahLst/>
              <a:cxnLst/>
              <a:rect l="l" t="t" r="r" b="b"/>
              <a:pathLst>
                <a:path w="5989135" h="1883069">
                  <a:moveTo>
                    <a:pt x="0" y="0"/>
                  </a:moveTo>
                  <a:lnTo>
                    <a:pt x="5989135" y="0"/>
                  </a:lnTo>
                  <a:lnTo>
                    <a:pt x="5989135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9258066" y="0"/>
              <a:ext cx="5438548" cy="1883069"/>
            </a:xfrm>
            <a:custGeom>
              <a:avLst/>
              <a:gdLst/>
              <a:ahLst/>
              <a:cxnLst/>
              <a:rect l="l" t="t" r="r" b="b"/>
              <a:pathLst>
                <a:path w="5438548" h="1883069">
                  <a:moveTo>
                    <a:pt x="0" y="0"/>
                  </a:moveTo>
                  <a:lnTo>
                    <a:pt x="5438548" y="0"/>
                  </a:lnTo>
                  <a:lnTo>
                    <a:pt x="5438548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521435" y="0"/>
              <a:ext cx="3893768" cy="1883069"/>
            </a:xfrm>
            <a:custGeom>
              <a:avLst/>
              <a:gdLst/>
              <a:ahLst/>
              <a:cxnLst/>
              <a:rect l="l" t="t" r="r" b="b"/>
              <a:pathLst>
                <a:path w="3893768" h="1883069">
                  <a:moveTo>
                    <a:pt x="0" y="0"/>
                  </a:moveTo>
                  <a:lnTo>
                    <a:pt x="3893768" y="0"/>
                  </a:lnTo>
                  <a:lnTo>
                    <a:pt x="3893768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4638" t="-180" r="-39673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64949" y="505463"/>
              <a:ext cx="13515917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1.2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ความสำคัญของคอมพิวเตอร์และเทคโนโลยีดิจิทัล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748353" y="261386"/>
            <a:ext cx="8014647" cy="1308814"/>
            <a:chOff x="0" y="0"/>
            <a:chExt cx="10686196" cy="1745085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65021" y="46394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องค์ประกอบของระบบคอมพิวเตอร์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07796" y="128612"/>
              <a:ext cx="1487862" cy="1487862"/>
            </a:xfrm>
            <a:custGeom>
              <a:avLst/>
              <a:gdLst/>
              <a:ahLst/>
              <a:cxnLst/>
              <a:rect l="l" t="t" r="r" b="b"/>
              <a:pathLst>
                <a:path w="1487862" h="1487862">
                  <a:moveTo>
                    <a:pt x="0" y="0"/>
                  </a:moveTo>
                  <a:lnTo>
                    <a:pt x="1487862" y="0"/>
                  </a:lnTo>
                  <a:lnTo>
                    <a:pt x="1487862" y="1487862"/>
                  </a:lnTo>
                  <a:lnTo>
                    <a:pt x="0" y="1487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763000" y="494071"/>
            <a:ext cx="8876775" cy="5715000"/>
            <a:chOff x="0" y="-166348"/>
            <a:chExt cx="11835700" cy="7620000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11835700" cy="7453652"/>
            </a:xfrm>
            <a:custGeom>
              <a:avLst/>
              <a:gdLst/>
              <a:ahLst/>
              <a:cxnLst/>
              <a:rect l="l" t="t" r="r" b="b"/>
              <a:pathLst>
                <a:path w="11835700" h="7453652">
                  <a:moveTo>
                    <a:pt x="11835700" y="0"/>
                  </a:moveTo>
                  <a:lnTo>
                    <a:pt x="0" y="0"/>
                  </a:lnTo>
                  <a:lnTo>
                    <a:pt x="0" y="7453652"/>
                  </a:lnTo>
                  <a:lnTo>
                    <a:pt x="11835700" y="7453652"/>
                  </a:lnTo>
                  <a:lnTo>
                    <a:pt x="11835700" y="0"/>
                  </a:lnTo>
                  <a:close/>
                </a:path>
              </a:pathLst>
            </a:custGeom>
            <a:blipFill>
              <a:blip r:embed="rId7"/>
              <a:stretch>
                <a:fillRect b="-3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057824" y="374968"/>
              <a:ext cx="7720053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ซอฟต์แวร์ (Software)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4419" y="-166348"/>
              <a:ext cx="1327884" cy="1327884"/>
            </a:xfrm>
            <a:custGeom>
              <a:avLst/>
              <a:gdLst/>
              <a:ahLst/>
              <a:cxnLst/>
              <a:rect l="l" t="t" r="r" b="b"/>
              <a:pathLst>
                <a:path w="1327884" h="1327884">
                  <a:moveTo>
                    <a:pt x="0" y="0"/>
                  </a:moveTo>
                  <a:lnTo>
                    <a:pt x="1327885" y="0"/>
                  </a:lnTo>
                  <a:lnTo>
                    <a:pt x="1327885" y="1327884"/>
                  </a:lnTo>
                  <a:lnTo>
                    <a:pt x="0" y="1327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17600" y="1242159"/>
              <a:ext cx="10261600" cy="1605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50"/>
                </a:lnSpc>
              </a:pP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โปรแกรมและชุดข้อมูลคำสั่งที่ใช้ควบคุมสั่งการ</a:t>
              </a:r>
              <a:b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ให้คอมพิวเตอร์ทำงานตามที่ต้องการ แบ่งออกเป็น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81151" y="3012657"/>
              <a:ext cx="9997891" cy="1459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ซอฟต์แวร์ระบบ (System Software)</a:t>
              </a:r>
              <a:r>
                <a:rPr lang="th-TH" sz="2799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l"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จำเป็นต้องติดตั้งในเครื่อง เช่น Windows, Android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81149" y="4598471"/>
              <a:ext cx="10196449" cy="22654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619"/>
                </a:lnSpc>
              </a:pPr>
              <a:r>
                <a:rPr lang="th-TH" sz="2799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ซอฟต์แวร์ประยุกต์ (Application Software)</a:t>
              </a:r>
            </a:p>
            <a:p>
              <a:pPr>
                <a:lnSpc>
                  <a:spcPts val="46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ติดตั้งเสริมบนซอฟต์แวร์ระบบเพื่อทำงานด้านต่าง ๆ เช่น Microsoft Office ใช้ช่วยทำงานต่าง ๆ ในออฟฟิศ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FC7BFBD-E6B0-9163-D61E-9B6701CD3EF4}"/>
              </a:ext>
            </a:extLst>
          </p:cNvPr>
          <p:cNvGrpSpPr/>
          <p:nvPr/>
        </p:nvGrpSpPr>
        <p:grpSpPr>
          <a:xfrm>
            <a:off x="749928" y="1932150"/>
            <a:ext cx="7643012" cy="5115121"/>
            <a:chOff x="749928" y="3838379"/>
            <a:chExt cx="7643012" cy="5115121"/>
          </a:xfrm>
        </p:grpSpPr>
        <p:sp>
          <p:nvSpPr>
            <p:cNvPr id="8" name="Freeform 8"/>
            <p:cNvSpPr/>
            <p:nvPr/>
          </p:nvSpPr>
          <p:spPr>
            <a:xfrm flipH="1">
              <a:off x="749928" y="3924104"/>
              <a:ext cx="7149559" cy="5029396"/>
            </a:xfrm>
            <a:custGeom>
              <a:avLst/>
              <a:gdLst/>
              <a:ahLst/>
              <a:cxnLst/>
              <a:rect l="l" t="t" r="r" b="b"/>
              <a:pathLst>
                <a:path w="9532745" h="6005629">
                  <a:moveTo>
                    <a:pt x="9532745" y="0"/>
                  </a:moveTo>
                  <a:lnTo>
                    <a:pt x="0" y="0"/>
                  </a:lnTo>
                  <a:lnTo>
                    <a:pt x="0" y="6005629"/>
                  </a:lnTo>
                  <a:lnTo>
                    <a:pt x="9532745" y="6005629"/>
                  </a:lnTo>
                  <a:lnTo>
                    <a:pt x="9532745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007011" y="4197948"/>
              <a:ext cx="5790040" cy="563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ฮาร์ดแวร์ (Hardware)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68352" y="3838379"/>
              <a:ext cx="992285" cy="992285"/>
            </a:xfrm>
            <a:custGeom>
              <a:avLst/>
              <a:gdLst/>
              <a:ahLst/>
              <a:cxnLst/>
              <a:rect l="l" t="t" r="r" b="b"/>
              <a:pathLst>
                <a:path w="1323046" h="1323046">
                  <a:moveTo>
                    <a:pt x="0" y="0"/>
                  </a:moveTo>
                  <a:lnTo>
                    <a:pt x="1323046" y="0"/>
                  </a:lnTo>
                  <a:lnTo>
                    <a:pt x="1323046" y="1323046"/>
                  </a:lnTo>
                  <a:lnTo>
                    <a:pt x="0" y="1323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A43F8AD-26BB-CC0C-FA01-69C1F7914826}"/>
                </a:ext>
              </a:extLst>
            </p:cNvPr>
            <p:cNvGrpSpPr/>
            <p:nvPr/>
          </p:nvGrpSpPr>
          <p:grpSpPr>
            <a:xfrm>
              <a:off x="1371600" y="4914900"/>
              <a:ext cx="7021340" cy="3668984"/>
              <a:chOff x="1371600" y="4914900"/>
              <a:chExt cx="7021340" cy="3668984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1371600" y="4914900"/>
                <a:ext cx="6400800" cy="18401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4950"/>
                  </a:lnSpc>
                </a:pPr>
                <a: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คือ ส่วนประกอบทางกายภาพของเครื่อง</a:t>
                </a:r>
                <a:b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</a:br>
                <a: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ที่สามารถจับต้องได้ เช่น ซีพียู แรม เมนบอร์ด ฮาร์ดดิสก์ การ์ดจอ เพาว์เวอร์ซัพพลาย</a:t>
                </a:r>
              </a:p>
            </p:txBody>
          </p:sp>
          <p:sp>
            <p:nvSpPr>
              <p:cNvPr id="47" name="TextBox 11">
                <a:extLst>
                  <a:ext uri="{FF2B5EF4-FFF2-40B4-BE49-F238E27FC236}">
                    <a16:creationId xmlns:a16="http://schemas.microsoft.com/office/drawing/2014/main" id="{1547EA51-0430-DD17-899D-DA4DCC5A7808}"/>
                  </a:ext>
                </a:extLst>
              </p:cNvPr>
              <p:cNvSpPr txBox="1"/>
              <p:nvPr/>
            </p:nvSpPr>
            <p:spPr>
              <a:xfrm>
                <a:off x="1371600" y="6743700"/>
                <a:ext cx="7021340" cy="184018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4950"/>
                  </a:lnSpc>
                </a:pPr>
                <a: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เมาส์ คีย์บอร์ด จอภาพ เคส ลำโพง และ</a:t>
                </a:r>
                <a:b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</a:br>
                <a: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อื่น ๆ รวมถึงอุปกรณ์จำพวกสมาร์ตโฟน</a:t>
                </a:r>
                <a:b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</a:br>
                <a:r>
                  <a:rPr lang="th-TH" sz="2800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และแท็บเล็ตด้วย</a:t>
                </a:r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6172200" y="4380271"/>
            <a:ext cx="3135058" cy="3409942"/>
            <a:chOff x="0" y="0"/>
            <a:chExt cx="4180077" cy="4546589"/>
          </a:xfrm>
        </p:grpSpPr>
        <p:sp>
          <p:nvSpPr>
            <p:cNvPr id="13" name="Freeform 13"/>
            <p:cNvSpPr/>
            <p:nvPr/>
          </p:nvSpPr>
          <p:spPr>
            <a:xfrm>
              <a:off x="1279363" y="0"/>
              <a:ext cx="2900714" cy="3701607"/>
            </a:xfrm>
            <a:custGeom>
              <a:avLst/>
              <a:gdLst/>
              <a:ahLst/>
              <a:cxnLst/>
              <a:rect l="l" t="t" r="r" b="b"/>
              <a:pathLst>
                <a:path w="2900714" h="3701607">
                  <a:moveTo>
                    <a:pt x="0" y="0"/>
                  </a:moveTo>
                  <a:lnTo>
                    <a:pt x="2900714" y="0"/>
                  </a:lnTo>
                  <a:lnTo>
                    <a:pt x="2900714" y="3701607"/>
                  </a:lnTo>
                  <a:lnTo>
                    <a:pt x="0" y="3701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2308627"/>
              <a:ext cx="3477061" cy="2237963"/>
            </a:xfrm>
            <a:custGeom>
              <a:avLst/>
              <a:gdLst/>
              <a:ahLst/>
              <a:cxnLst/>
              <a:rect l="l" t="t" r="r" b="b"/>
              <a:pathLst>
                <a:path w="3477061" h="2237963">
                  <a:moveTo>
                    <a:pt x="0" y="0"/>
                  </a:moveTo>
                  <a:lnTo>
                    <a:pt x="3477061" y="0"/>
                  </a:lnTo>
                  <a:lnTo>
                    <a:pt x="3477061" y="2237962"/>
                  </a:lnTo>
                  <a:lnTo>
                    <a:pt x="0" y="2237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24E6366-E4E6-A389-00CE-101C848A4F29}"/>
              </a:ext>
            </a:extLst>
          </p:cNvPr>
          <p:cNvGrpSpPr/>
          <p:nvPr/>
        </p:nvGrpSpPr>
        <p:grpSpPr>
          <a:xfrm>
            <a:off x="10210800" y="5763343"/>
            <a:ext cx="7391400" cy="2274528"/>
            <a:chOff x="10210800" y="7557096"/>
            <a:chExt cx="7391400" cy="2274528"/>
          </a:xfrm>
        </p:grpSpPr>
        <p:sp>
          <p:nvSpPr>
            <p:cNvPr id="16" name="Freeform 16"/>
            <p:cNvSpPr/>
            <p:nvPr/>
          </p:nvSpPr>
          <p:spPr>
            <a:xfrm>
              <a:off x="10210800" y="8191500"/>
              <a:ext cx="1189988" cy="1429025"/>
            </a:xfrm>
            <a:custGeom>
              <a:avLst/>
              <a:gdLst/>
              <a:ahLst/>
              <a:cxnLst/>
              <a:rect l="l" t="t" r="r" b="b"/>
              <a:pathLst>
                <a:path w="1189988" h="1429025">
                  <a:moveTo>
                    <a:pt x="0" y="0"/>
                  </a:moveTo>
                  <a:lnTo>
                    <a:pt x="1189988" y="0"/>
                  </a:lnTo>
                  <a:lnTo>
                    <a:pt x="1189988" y="1429026"/>
                  </a:lnTo>
                  <a:lnTo>
                    <a:pt x="0" y="14290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163437" y="8242194"/>
              <a:ext cx="1606960" cy="1589430"/>
            </a:xfrm>
            <a:custGeom>
              <a:avLst/>
              <a:gdLst/>
              <a:ahLst/>
              <a:cxnLst/>
              <a:rect l="l" t="t" r="r" b="b"/>
              <a:pathLst>
                <a:path w="1606960" h="1589430">
                  <a:moveTo>
                    <a:pt x="0" y="0"/>
                  </a:moveTo>
                  <a:lnTo>
                    <a:pt x="1606960" y="0"/>
                  </a:lnTo>
                  <a:lnTo>
                    <a:pt x="1606960" y="1589430"/>
                  </a:lnTo>
                  <a:lnTo>
                    <a:pt x="0" y="1589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554200" y="7557096"/>
              <a:ext cx="3048000" cy="2234604"/>
            </a:xfrm>
            <a:custGeom>
              <a:avLst/>
              <a:gdLst/>
              <a:ahLst/>
              <a:cxnLst/>
              <a:rect l="l" t="t" r="r" b="b"/>
              <a:pathLst>
                <a:path w="1294449" h="1301548">
                  <a:moveTo>
                    <a:pt x="0" y="0"/>
                  </a:moveTo>
                  <a:lnTo>
                    <a:pt x="1294449" y="0"/>
                  </a:lnTo>
                  <a:lnTo>
                    <a:pt x="1294449" y="1301548"/>
                  </a:lnTo>
                  <a:lnTo>
                    <a:pt x="0" y="1301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500728" y="1208375"/>
            <a:ext cx="7021340" cy="4162992"/>
            <a:chOff x="0" y="0"/>
            <a:chExt cx="9361787" cy="5550655"/>
          </a:xfrm>
        </p:grpSpPr>
        <p:sp>
          <p:nvSpPr>
            <p:cNvPr id="4" name="Freeform 4"/>
            <p:cNvSpPr/>
            <p:nvPr/>
          </p:nvSpPr>
          <p:spPr>
            <a:xfrm flipH="1">
              <a:off x="67226" y="0"/>
              <a:ext cx="8810564" cy="5550655"/>
            </a:xfrm>
            <a:custGeom>
              <a:avLst/>
              <a:gdLst/>
              <a:ahLst/>
              <a:cxnLst/>
              <a:rect l="l" t="t" r="r" b="b"/>
              <a:pathLst>
                <a:path w="8810564" h="5550655">
                  <a:moveTo>
                    <a:pt x="8810564" y="0"/>
                  </a:moveTo>
                  <a:lnTo>
                    <a:pt x="0" y="0"/>
                  </a:lnTo>
                  <a:lnTo>
                    <a:pt x="0" y="5550655"/>
                  </a:lnTo>
                  <a:lnTo>
                    <a:pt x="8810564" y="5550655"/>
                  </a:lnTo>
                  <a:lnTo>
                    <a:pt x="881056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25834" y="538042"/>
              <a:ext cx="7720053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บุคลากร (Peopleware)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949492" y="336209"/>
              <a:ext cx="1257484" cy="1257484"/>
            </a:xfrm>
            <a:custGeom>
              <a:avLst/>
              <a:gdLst/>
              <a:ahLst/>
              <a:cxnLst/>
              <a:rect l="l" t="t" r="r" b="b"/>
              <a:pathLst>
                <a:path w="1257484" h="1257484">
                  <a:moveTo>
                    <a:pt x="0" y="0"/>
                  </a:moveTo>
                  <a:lnTo>
                    <a:pt x="1257484" y="0"/>
                  </a:lnTo>
                  <a:lnTo>
                    <a:pt x="1257484" y="1257484"/>
                  </a:lnTo>
                  <a:lnTo>
                    <a:pt x="0" y="125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12768"/>
              <a:ext cx="9361787" cy="3315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ผู้ใช้งานหรือผู้ดูแลระบบคอมพิวเตอร์</a:t>
              </a:r>
            </a:p>
            <a:p>
              <a:pPr algn="ctr">
                <a:lnSpc>
                  <a:spcPts val="4950"/>
                </a:lnSpc>
              </a:pP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บุคลากรมีความสำคัญเพราะเป็นผู้ป้อน</a:t>
              </a:r>
              <a:b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ข้อมูล ใช้งานโปรแกรม และดูแลรักษา</a:t>
              </a:r>
              <a:b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ระบบคอมพิวเตอร์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66936" y="4561016"/>
            <a:ext cx="7021340" cy="4468684"/>
            <a:chOff x="44808" y="0"/>
            <a:chExt cx="9361787" cy="5958245"/>
          </a:xfrm>
        </p:grpSpPr>
        <p:sp>
          <p:nvSpPr>
            <p:cNvPr id="9" name="Freeform 9"/>
            <p:cNvSpPr/>
            <p:nvPr/>
          </p:nvSpPr>
          <p:spPr>
            <a:xfrm flipH="1">
              <a:off x="79923" y="0"/>
              <a:ext cx="8969770" cy="5958245"/>
            </a:xfrm>
            <a:custGeom>
              <a:avLst/>
              <a:gdLst/>
              <a:ahLst/>
              <a:cxnLst/>
              <a:rect l="l" t="t" r="r" b="b"/>
              <a:pathLst>
                <a:path w="8810564" h="5550655">
                  <a:moveTo>
                    <a:pt x="8810564" y="0"/>
                  </a:moveTo>
                  <a:lnTo>
                    <a:pt x="0" y="0"/>
                  </a:lnTo>
                  <a:lnTo>
                    <a:pt x="0" y="5550655"/>
                  </a:lnTo>
                  <a:lnTo>
                    <a:pt x="8810564" y="5550655"/>
                  </a:lnTo>
                  <a:lnTo>
                    <a:pt x="881056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48034" y="543210"/>
              <a:ext cx="7720053" cy="1469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2"/>
                </a:lnSpc>
              </a:pPr>
              <a:r>
                <a:rPr lang="th-TH" sz="34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ข้อมูลและสารสนเทศ </a:t>
              </a:r>
            </a:p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(Data and Information)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992250" y="401206"/>
              <a:ext cx="1263368" cy="1263368"/>
            </a:xfrm>
            <a:custGeom>
              <a:avLst/>
              <a:gdLst/>
              <a:ahLst/>
              <a:cxnLst/>
              <a:rect l="l" t="t" r="r" b="b"/>
              <a:pathLst>
                <a:path w="1263368" h="1263368">
                  <a:moveTo>
                    <a:pt x="0" y="0"/>
                  </a:moveTo>
                  <a:lnTo>
                    <a:pt x="1263368" y="0"/>
                  </a:lnTo>
                  <a:lnTo>
                    <a:pt x="1263368" y="1263368"/>
                  </a:lnTo>
                  <a:lnTo>
                    <a:pt x="0" y="1263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4808" y="2300645"/>
              <a:ext cx="9361787" cy="3315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ข้อมูล คือ วัตถุดิบที่คอมพิวเตอร์ใช้ใน</a:t>
              </a:r>
              <a:b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การประมวลผล เช่น ตัวอักษร ภาพ ฯลฯ</a:t>
              </a:r>
            </a:p>
            <a:p>
              <a:pPr algn="ctr">
                <a:lnSpc>
                  <a:spcPts val="4950"/>
                </a:lnSpc>
              </a:pP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สารสนเทศ คือ ข้อมูลที่ผ่านกระบวนการประมวลผลแล้ว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24860" y="1208375"/>
            <a:ext cx="7605678" cy="4162992"/>
            <a:chOff x="0" y="0"/>
            <a:chExt cx="10140904" cy="5550655"/>
          </a:xfrm>
        </p:grpSpPr>
        <p:sp>
          <p:nvSpPr>
            <p:cNvPr id="14" name="Freeform 14"/>
            <p:cNvSpPr/>
            <p:nvPr/>
          </p:nvSpPr>
          <p:spPr>
            <a:xfrm flipH="1">
              <a:off x="79926" y="0"/>
              <a:ext cx="8810564" cy="5550655"/>
            </a:xfrm>
            <a:custGeom>
              <a:avLst/>
              <a:gdLst/>
              <a:ahLst/>
              <a:cxnLst/>
              <a:rect l="l" t="t" r="r" b="b"/>
              <a:pathLst>
                <a:path w="8810564" h="5550655">
                  <a:moveTo>
                    <a:pt x="8810564" y="0"/>
                  </a:moveTo>
                  <a:lnTo>
                    <a:pt x="0" y="0"/>
                  </a:lnTo>
                  <a:lnTo>
                    <a:pt x="0" y="5550655"/>
                  </a:lnTo>
                  <a:lnTo>
                    <a:pt x="8810564" y="5550655"/>
                  </a:lnTo>
                  <a:lnTo>
                    <a:pt x="881056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420851" y="424912"/>
              <a:ext cx="7720053" cy="1550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กระบวนการทำงาน (Procedure)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955905" y="392918"/>
              <a:ext cx="1224061" cy="1224061"/>
            </a:xfrm>
            <a:custGeom>
              <a:avLst/>
              <a:gdLst/>
              <a:ahLst/>
              <a:cxnLst/>
              <a:rect l="l" t="t" r="r" b="b"/>
              <a:pathLst>
                <a:path w="1224061" h="1224061">
                  <a:moveTo>
                    <a:pt x="0" y="0"/>
                  </a:moveTo>
                  <a:lnTo>
                    <a:pt x="1224061" y="0"/>
                  </a:lnTo>
                  <a:lnTo>
                    <a:pt x="1224061" y="1224061"/>
                  </a:lnTo>
                  <a:lnTo>
                    <a:pt x="0" y="1224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283485"/>
              <a:ext cx="9361787" cy="2460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0"/>
                </a:lnSpc>
              </a:pP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ขั้นตอนการดำเนินการต่าง ๆ ของระบบ</a:t>
              </a:r>
            </a:p>
            <a:p>
              <a:pPr algn="ctr">
                <a:lnSpc>
                  <a:spcPts val="4950"/>
                </a:lnSpc>
              </a:pP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คอมพิวเตอร์ ซึ่งจะช่วยให้ระบบทำงาน</a:t>
              </a:r>
              <a:b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ได้อย่างคล่องตัว และมีประสิทธิภาพ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11407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63600" y="386967"/>
            <a:ext cx="4191000" cy="4245701"/>
          </a:xfrm>
          <a:custGeom>
            <a:avLst/>
            <a:gdLst/>
            <a:ahLst/>
            <a:cxnLst/>
            <a:rect l="l" t="t" r="r" b="b"/>
            <a:pathLst>
              <a:path w="3532032" h="3940901">
                <a:moveTo>
                  <a:pt x="0" y="0"/>
                </a:moveTo>
                <a:lnTo>
                  <a:pt x="3532032" y="0"/>
                </a:lnTo>
                <a:lnTo>
                  <a:pt x="3532032" y="3940901"/>
                </a:lnTo>
                <a:lnTo>
                  <a:pt x="0" y="39409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4"/>
          <p:cNvGrpSpPr/>
          <p:nvPr/>
        </p:nvGrpSpPr>
        <p:grpSpPr>
          <a:xfrm>
            <a:off x="948395" y="206012"/>
            <a:ext cx="8014647" cy="1308814"/>
            <a:chOff x="0" y="0"/>
            <a:chExt cx="10686196" cy="1745085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77073" y="177188"/>
              <a:ext cx="8744247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ประเภทและส่วนประกอบ</a:t>
              </a:r>
            </a:p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ของคอมพิวเตอร์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212830" y="127674"/>
              <a:ext cx="1490424" cy="1489738"/>
            </a:xfrm>
            <a:custGeom>
              <a:avLst/>
              <a:gdLst/>
              <a:ahLst/>
              <a:cxnLst/>
              <a:rect l="l" t="t" r="r" b="b"/>
              <a:pathLst>
                <a:path w="1490424" h="1489738">
                  <a:moveTo>
                    <a:pt x="0" y="0"/>
                  </a:moveTo>
                  <a:lnTo>
                    <a:pt x="1490424" y="0"/>
                  </a:lnTo>
                  <a:lnTo>
                    <a:pt x="1490424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3285" y="1929821"/>
            <a:ext cx="11827914" cy="7480879"/>
            <a:chOff x="0" y="0"/>
            <a:chExt cx="15770553" cy="99745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88295" cy="9974505"/>
            </a:xfrm>
            <a:custGeom>
              <a:avLst/>
              <a:gdLst/>
              <a:ahLst/>
              <a:cxnLst/>
              <a:rect l="l" t="t" r="r" b="b"/>
              <a:pathLst>
                <a:path w="15288295" h="9974505">
                  <a:moveTo>
                    <a:pt x="0" y="0"/>
                  </a:moveTo>
                  <a:lnTo>
                    <a:pt x="15288295" y="0"/>
                  </a:lnTo>
                  <a:lnTo>
                    <a:pt x="15288295" y="9974505"/>
                  </a:lnTo>
                  <a:lnTo>
                    <a:pt x="0" y="9974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72669" y="1284975"/>
              <a:ext cx="14020455" cy="2265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ซูเปอร์คอมพิวเตอร์ (Supercomputer)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มีขนาดใหญ่และมีประสิทธิภาพสูงสุด เหมาะกับงานที่ต้องใช้การประมวลผลข้อมูลปริมาณมหาศาล เช่น การคาดการณ์และจำลองสภาพอากาศ การสำรวจอวกาศ ฯลฯ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72669" y="3632461"/>
              <a:ext cx="13604615" cy="2265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เมนเฟรมคอมพิวเตอร์ (Mainframe computer)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มีขนาดใหญ่และมีประสิทธิภาพสูง เหมาะกับงานที่ต้องใช้การประมวลผลข้อมูลปริมาณมาก เช่น หน่วยงานภาครัฐ ธนาคาร สายการบิน ฯลฯ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72669" y="6052104"/>
              <a:ext cx="14997884" cy="1478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มินิคอมพิวเตอร์ (Minicomputer)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มีขนาดกลาง มีประสิทธิภาพต่ำกว่า</a:t>
              </a:r>
              <a:b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เมนเฟรม นิยมใช้ในงานระดับองค์กร เช่น ธนาคาร โรงพยาบาล ฯลฯ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72668" y="7594861"/>
              <a:ext cx="14083485" cy="6924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ไมโครคอมพิวเตอร์ (Microcomputer)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มีขนาดเล็ก ราคาถูก ใช้งานทั่วไป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434810" y="335014"/>
              <a:ext cx="4940653" cy="720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49"/>
                </a:lnSpc>
              </a:pPr>
              <a:r>
                <a:rPr lang="th-TH" sz="2999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แบ่งตามขนาด </a:t>
              </a:r>
              <a:r>
                <a:rPr lang="th-TH" sz="29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ได้แก่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1562451"/>
            <a:ext cx="5994070" cy="1204895"/>
            <a:chOff x="0" y="0"/>
            <a:chExt cx="7992094" cy="160652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09586" cy="1606527"/>
            </a:xfrm>
            <a:custGeom>
              <a:avLst/>
              <a:gdLst/>
              <a:ahLst/>
              <a:cxnLst/>
              <a:rect l="l" t="t" r="r" b="b"/>
              <a:pathLst>
                <a:path w="5109586" h="1606527">
                  <a:moveTo>
                    <a:pt x="0" y="0"/>
                  </a:moveTo>
                  <a:lnTo>
                    <a:pt x="5109586" y="0"/>
                  </a:lnTo>
                  <a:lnTo>
                    <a:pt x="510958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35223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6498" y="430965"/>
              <a:ext cx="752559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3.1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ประเภทของคอมพิวเตอร์</a:t>
              </a:r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68200" y="4273167"/>
            <a:ext cx="3942590" cy="3984092"/>
          </a:xfrm>
          <a:custGeom>
            <a:avLst/>
            <a:gdLst/>
            <a:ahLst/>
            <a:cxnLst/>
            <a:rect l="l" t="t" r="r" b="b"/>
            <a:pathLst>
              <a:path w="4168809" h="4212692">
                <a:moveTo>
                  <a:pt x="0" y="0"/>
                </a:moveTo>
                <a:lnTo>
                  <a:pt x="4168809" y="0"/>
                </a:lnTo>
                <a:lnTo>
                  <a:pt x="4168809" y="4212692"/>
                </a:lnTo>
                <a:lnTo>
                  <a:pt x="0" y="4212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20266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2EE0E7-F865-E302-C60F-01C51E6AA3D7}"/>
              </a:ext>
            </a:extLst>
          </p:cNvPr>
          <p:cNvGrpSpPr/>
          <p:nvPr/>
        </p:nvGrpSpPr>
        <p:grpSpPr>
          <a:xfrm>
            <a:off x="2286000" y="1426214"/>
            <a:ext cx="13944600" cy="7427812"/>
            <a:chOff x="2286000" y="2287688"/>
            <a:chExt cx="13944600" cy="7427812"/>
          </a:xfrm>
        </p:grpSpPr>
        <p:sp>
          <p:nvSpPr>
            <p:cNvPr id="4" name="Freeform 4"/>
            <p:cNvSpPr/>
            <p:nvPr/>
          </p:nvSpPr>
          <p:spPr>
            <a:xfrm>
              <a:off x="2286000" y="2287688"/>
              <a:ext cx="13944600" cy="7427812"/>
            </a:xfrm>
            <a:custGeom>
              <a:avLst/>
              <a:gdLst/>
              <a:ahLst/>
              <a:cxnLst/>
              <a:rect l="l" t="t" r="r" b="b"/>
              <a:pathLst>
                <a:path w="13795865" h="9000803">
                  <a:moveTo>
                    <a:pt x="0" y="0"/>
                  </a:moveTo>
                  <a:lnTo>
                    <a:pt x="13795865" y="0"/>
                  </a:lnTo>
                  <a:lnTo>
                    <a:pt x="13795865" y="9000803"/>
                  </a:lnTo>
                  <a:lnTo>
                    <a:pt x="0" y="9000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r="-8" b="-9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124200" y="2903595"/>
              <a:ext cx="6181547" cy="583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79"/>
                </a:lnSpc>
              </a:pPr>
              <a:r>
                <a:rPr lang="th-TH" sz="3199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แบ่งตามลักษณะการใช้งาน </a:t>
              </a:r>
              <a:r>
                <a:rPr lang="th-TH" sz="31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ได้แก่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24200" y="2701200"/>
            <a:ext cx="10439400" cy="3128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th-TH" sz="30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คอมพิวเตอร์แบบตั้งโต๊ะ (Desktop Computer) </a:t>
            </a:r>
          </a:p>
          <a:p>
            <a:pPr algn="l">
              <a:lnSpc>
                <a:spcPts val="4950"/>
              </a:lnSpc>
            </a:pPr>
            <a:r>
              <a:rPr lang="th-TH" sz="30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หรือเรียกอีกอย่างว่า พีซี (PC: Personal Computer) เป็นคอมพิวเตอร์สำหรับการใช้งานส่วนบุคคล ถูกออกแบบมาเพื่อการใช้งานอยู่กับที่ ไม่เหมาะที่จะเคลื่อนย้ายไปไหนต่อไหนบ่อย ๆ เวลาใช้งานต้องคอยเสียบปลั๊กไฟอยู่ตลอดเวลา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0000" y="5857001"/>
            <a:ext cx="11887200" cy="2486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th-TH" sz="3000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คอมพิวเตอร์แบบพกพา (Portable Computer) </a:t>
            </a:r>
          </a:p>
          <a:p>
            <a:pPr algn="l">
              <a:lnSpc>
                <a:spcPts val="4950"/>
              </a:lnSpc>
            </a:pPr>
            <a:r>
              <a:rPr lang="th-TH" sz="300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เป็นคอมพิวเตอร์ขนาดเล็กที่สามารถพกพาไปใช้งานในที่ไหน ๆ ได้อย่างสะดวก เช่น Notebook หรือ Laptop, Tablet และ Smartphone เวลาใช้งานจะอาศัยพลังงานจากแบตเตอรี่ในตัวที่สามารถใช้งานได้ยาวนานหลายชั่วโมง</a:t>
            </a:r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68400" y="2733825"/>
            <a:ext cx="3805285" cy="3529401"/>
          </a:xfrm>
          <a:custGeom>
            <a:avLst/>
            <a:gdLst/>
            <a:ahLst/>
            <a:cxnLst/>
            <a:rect l="l" t="t" r="r" b="b"/>
            <a:pathLst>
              <a:path w="4064146" h="3769495">
                <a:moveTo>
                  <a:pt x="0" y="0"/>
                </a:moveTo>
                <a:lnTo>
                  <a:pt x="4064145" y="0"/>
                </a:lnTo>
                <a:lnTo>
                  <a:pt x="4064145" y="3769495"/>
                </a:lnTo>
                <a:lnTo>
                  <a:pt x="0" y="3769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00" y="5882226"/>
            <a:ext cx="3207597" cy="3071274"/>
          </a:xfrm>
          <a:custGeom>
            <a:avLst/>
            <a:gdLst/>
            <a:ahLst/>
            <a:cxnLst/>
            <a:rect l="l" t="t" r="r" b="b"/>
            <a:pathLst>
              <a:path w="4055944" h="3883566">
                <a:moveTo>
                  <a:pt x="0" y="0"/>
                </a:moveTo>
                <a:lnTo>
                  <a:pt x="4055944" y="0"/>
                </a:lnTo>
                <a:lnTo>
                  <a:pt x="4055944" y="3883567"/>
                </a:lnTo>
                <a:lnTo>
                  <a:pt x="0" y="3883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2219</Words>
  <Application>Microsoft Office PowerPoint</Application>
  <PresentationFormat>กำหนดเอง</PresentationFormat>
  <Paragraphs>196</Paragraphs>
  <Slides>24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24</vt:i4>
      </vt:variant>
    </vt:vector>
  </HeadingPairs>
  <TitlesOfParts>
    <vt:vector size="30" baseType="lpstr">
      <vt:lpstr>Sarabun Bold</vt:lpstr>
      <vt:lpstr>Arial</vt:lpstr>
      <vt:lpstr>Sarabun Light</vt:lpstr>
      <vt:lpstr>Calibri</vt:lpstr>
      <vt:lpstr>Sarabun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U1</dc:title>
  <dc:creator>KRU KOOKKAI</dc:creator>
  <cp:lastModifiedBy>KRU KOOKKAI</cp:lastModifiedBy>
  <cp:revision>69</cp:revision>
  <dcterms:created xsi:type="dcterms:W3CDTF">2006-08-16T00:00:00Z</dcterms:created>
  <dcterms:modified xsi:type="dcterms:W3CDTF">2025-04-30T06:04:12Z</dcterms:modified>
  <dc:identifier>DAGMJM1E8u8</dc:identifier>
</cp:coreProperties>
</file>