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83" r:id="rId12"/>
    <p:sldId id="266" r:id="rId13"/>
    <p:sldId id="267" r:id="rId14"/>
    <p:sldId id="268" r:id="rId15"/>
    <p:sldId id="269" r:id="rId16"/>
    <p:sldId id="285" r:id="rId17"/>
    <p:sldId id="270" r:id="rId18"/>
    <p:sldId id="286" r:id="rId19"/>
    <p:sldId id="287" r:id="rId20"/>
    <p:sldId id="288" r:id="rId21"/>
    <p:sldId id="290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Sarabun" panose="020B0604020202020204" charset="-34"/>
      <p:regular r:id="rId34"/>
      <p:bold r:id="rId35"/>
      <p:italic r:id="rId36"/>
      <p:boldItalic r:id="rId37"/>
    </p:embeddedFont>
    <p:embeddedFont>
      <p:font typeface="Sarabun Bold" panose="020B0604020202020204" charset="-34"/>
      <p:regular r:id="rId38"/>
      <p:bold r:id="rId39"/>
    </p:embeddedFont>
    <p:embeddedFont>
      <p:font typeface="Sarabun Light" panose="020B0604020202020204" charset="-34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5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40284-6EDD-471B-BDAC-A48945C3060E}" type="datetimeFigureOut">
              <a:rPr lang="th-TH" smtClean="0"/>
              <a:t>10/06/68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D5856-7C8C-4A75-A1DB-47DEE3AEC5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65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D5856-7C8C-4A75-A1DB-47DEE3AEC510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5883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.png"/><Relationship Id="rId5" Type="http://schemas.openxmlformats.org/officeDocument/2006/relationships/image" Target="../media/image49.png"/><Relationship Id="rId10" Type="http://schemas.openxmlformats.org/officeDocument/2006/relationships/image" Target="../media/image4.svg"/><Relationship Id="rId4" Type="http://schemas.openxmlformats.org/officeDocument/2006/relationships/image" Target="../media/image48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19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.svg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4.sv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image" Target="../media/image12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14.png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svg"/><Relationship Id="rId26" Type="http://schemas.openxmlformats.org/officeDocument/2006/relationships/image" Target="../media/image4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3.png"/><Relationship Id="rId2" Type="http://schemas.openxmlformats.org/officeDocument/2006/relationships/image" Target="../media/image19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2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23" Type="http://schemas.openxmlformats.org/officeDocument/2006/relationships/image" Target="../media/image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svg"/><Relationship Id="rId27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.svg"/><Relationship Id="rId3" Type="http://schemas.openxmlformats.org/officeDocument/2006/relationships/image" Target="../media/image13.svg"/><Relationship Id="rId7" Type="http://schemas.openxmlformats.org/officeDocument/2006/relationships/image" Target="../media/image41.png"/><Relationship Id="rId12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svg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5.png"/><Relationship Id="rId7" Type="http://schemas.openxmlformats.org/officeDocument/2006/relationships/image" Target="../media/image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10" Type="http://schemas.openxmlformats.org/officeDocument/2006/relationships/image" Target="../media/image5.png"/><Relationship Id="rId4" Type="http://schemas.openxmlformats.org/officeDocument/2006/relationships/image" Target="../media/image46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TextBox 10"/>
          <p:cNvSpPr txBox="1"/>
          <p:nvPr/>
        </p:nvSpPr>
        <p:spPr>
          <a:xfrm>
            <a:off x="4114800" y="2166260"/>
            <a:ext cx="6588858" cy="1239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709"/>
              </a:lnSpc>
            </a:pPr>
            <a:r>
              <a:rPr lang="th-TH" sz="7649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ระบบปฏิบัติการ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0800" y="3513930"/>
            <a:ext cx="8112858" cy="1192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284"/>
              </a:lnSpc>
            </a:pPr>
            <a:r>
              <a:rPr lang="th-TH" sz="7345" noProof="1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และการจัดการข้อมูล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442749" y="1010668"/>
            <a:ext cx="5674849" cy="5858148"/>
            <a:chOff x="0" y="0"/>
            <a:chExt cx="7566466" cy="78108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29844" cy="5943414"/>
            </a:xfrm>
            <a:custGeom>
              <a:avLst/>
              <a:gdLst/>
              <a:ahLst/>
              <a:cxnLst/>
              <a:rect l="l" t="t" r="r" b="b"/>
              <a:pathLst>
                <a:path w="7029844" h="5943414">
                  <a:moveTo>
                    <a:pt x="0" y="0"/>
                  </a:moveTo>
                  <a:lnTo>
                    <a:pt x="7029844" y="0"/>
                  </a:lnTo>
                  <a:lnTo>
                    <a:pt x="7029844" y="5943414"/>
                  </a:lnTo>
                  <a:lnTo>
                    <a:pt x="0" y="5943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358354" y="4585159"/>
              <a:ext cx="3208111" cy="3225706"/>
            </a:xfrm>
            <a:custGeom>
              <a:avLst/>
              <a:gdLst/>
              <a:ahLst/>
              <a:cxnLst/>
              <a:rect l="l" t="t" r="r" b="b"/>
              <a:pathLst>
                <a:path w="3208111" h="3225706">
                  <a:moveTo>
                    <a:pt x="0" y="0"/>
                  </a:moveTo>
                  <a:lnTo>
                    <a:pt x="3208112" y="0"/>
                  </a:lnTo>
                  <a:lnTo>
                    <a:pt x="3208112" y="3225705"/>
                  </a:lnTo>
                  <a:lnTo>
                    <a:pt x="0" y="3225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8282" y="903623"/>
            <a:ext cx="2859117" cy="2627262"/>
            <a:chOff x="0" y="0"/>
            <a:chExt cx="3812156" cy="3503016"/>
          </a:xfrm>
        </p:grpSpPr>
        <p:sp>
          <p:nvSpPr>
            <p:cNvPr id="16" name="Freeform 16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595276"/>
              <a:ext cx="2682540" cy="1131822"/>
              <a:chOff x="0" y="0"/>
              <a:chExt cx="529884" cy="22357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529884" cy="271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th-TH" sz="2999" noProof="1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th-TH" sz="1029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70179" y="5182700"/>
            <a:ext cx="6833479" cy="831249"/>
            <a:chOff x="0" y="0"/>
            <a:chExt cx="9111305" cy="1108332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362797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การใช้เทคโนโลยีดิจิทัลเพื่ออาชีพ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180A6-5391-574F-250F-7D6B4B098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DC9943-E74F-FC3A-3023-6D1930C1879C}"/>
              </a:ext>
            </a:extLst>
          </p:cNvPr>
          <p:cNvGrpSpPr/>
          <p:nvPr/>
        </p:nvGrpSpPr>
        <p:grpSpPr>
          <a:xfrm>
            <a:off x="991136" y="800100"/>
            <a:ext cx="6619600" cy="1222834"/>
            <a:chOff x="991136" y="2247900"/>
            <a:chExt cx="6619600" cy="1222834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DC5D8EB-1877-941B-1CA8-D0448E346242}"/>
                </a:ext>
              </a:extLst>
            </p:cNvPr>
            <p:cNvSpPr/>
            <p:nvPr/>
          </p:nvSpPr>
          <p:spPr>
            <a:xfrm>
              <a:off x="991136" y="22479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6AFE2DD2-7560-F697-FCC8-30B9492EB594}"/>
                </a:ext>
              </a:extLst>
            </p:cNvPr>
            <p:cNvSpPr/>
            <p:nvPr/>
          </p:nvSpPr>
          <p:spPr>
            <a:xfrm>
              <a:off x="4079034" y="2247900"/>
              <a:ext cx="3531702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45017FF0-A62E-3E5F-9FA9-1F521C08636C}"/>
                </a:ext>
              </a:extLst>
            </p:cNvPr>
            <p:cNvSpPr txBox="1"/>
            <p:nvPr/>
          </p:nvSpPr>
          <p:spPr>
            <a:xfrm>
              <a:off x="1325988" y="2576574"/>
              <a:ext cx="689932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2.4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B8D315F-68DE-246B-F0C4-1A738EC14726}"/>
                </a:ext>
              </a:extLst>
            </p:cNvPr>
            <p:cNvSpPr txBox="1"/>
            <p:nvPr/>
          </p:nvSpPr>
          <p:spPr>
            <a:xfrm>
              <a:off x="2201662" y="2633724"/>
              <a:ext cx="4928496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การเปิดโปรแกรมด้วยเมนู Start</a:t>
              </a:r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5BB3EC06-EDDF-C85D-B098-81708805DC84}"/>
              </a:ext>
            </a:extLst>
          </p:cNvPr>
          <p:cNvSpPr txBox="1"/>
          <p:nvPr/>
        </p:nvSpPr>
        <p:spPr>
          <a:xfrm>
            <a:off x="990601" y="2171700"/>
            <a:ext cx="6324599" cy="169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เมนู Start เป็นประตูสู่ทุกสิ่งบนคอมพิวเตอร์ ทั้งการเปิดโปรแกรม ค้นหาไฟล์ เอกสาร การตั้งค่าและอื่น ๆ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45BE17-E82F-7307-EC16-72EC07FD72D3}"/>
              </a:ext>
            </a:extLst>
          </p:cNvPr>
          <p:cNvGrpSpPr/>
          <p:nvPr/>
        </p:nvGrpSpPr>
        <p:grpSpPr>
          <a:xfrm>
            <a:off x="8458200" y="844295"/>
            <a:ext cx="7647028" cy="1222834"/>
            <a:chOff x="9067800" y="2292095"/>
            <a:chExt cx="7647028" cy="1222834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DE8ECAEA-B65D-0CA2-BF2C-34546C260A54}"/>
                </a:ext>
              </a:extLst>
            </p:cNvPr>
            <p:cNvSpPr/>
            <p:nvPr/>
          </p:nvSpPr>
          <p:spPr>
            <a:xfrm>
              <a:off x="9067800" y="2292095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473781D0-ED04-05E4-F9E7-0F2675DA7ABE}"/>
                </a:ext>
              </a:extLst>
            </p:cNvPr>
            <p:cNvSpPr/>
            <p:nvPr/>
          </p:nvSpPr>
          <p:spPr>
            <a:xfrm>
              <a:off x="12155699" y="2292095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F20E299A-83C6-5B51-5400-77A9D2708177}"/>
                </a:ext>
              </a:extLst>
            </p:cNvPr>
            <p:cNvSpPr txBox="1"/>
            <p:nvPr/>
          </p:nvSpPr>
          <p:spPr>
            <a:xfrm>
              <a:off x="9402652" y="2620769"/>
              <a:ext cx="689932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2.5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BCAB2E5C-3DE8-F26E-A91A-33A13B8A764A}"/>
                </a:ext>
              </a:extLst>
            </p:cNvPr>
            <p:cNvSpPr txBox="1"/>
            <p:nvPr/>
          </p:nvSpPr>
          <p:spPr>
            <a:xfrm>
              <a:off x="10508361" y="2499248"/>
              <a:ext cx="4525096" cy="822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การปักหมุดให้กับโปรแกรม</a:t>
              </a:r>
            </a:p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ที่เรียกใช้งานบ่อย ๆ</a:t>
              </a: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AA46C36-40F7-C388-28F9-FCC97E71E757}"/>
                </a:ext>
              </a:extLst>
            </p:cNvPr>
            <p:cNvSpPr/>
            <p:nvPr/>
          </p:nvSpPr>
          <p:spPr>
            <a:xfrm flipH="1">
              <a:off x="15925800" y="2324100"/>
              <a:ext cx="789028" cy="1173276"/>
            </a:xfrm>
            <a:custGeom>
              <a:avLst/>
              <a:gdLst/>
              <a:ahLst/>
              <a:cxnLst/>
              <a:rect l="l" t="t" r="r" b="b"/>
              <a:pathLst>
                <a:path w="1880809" h="2796742">
                  <a:moveTo>
                    <a:pt x="1880809" y="0"/>
                  </a:moveTo>
                  <a:lnTo>
                    <a:pt x="0" y="0"/>
                  </a:lnTo>
                  <a:lnTo>
                    <a:pt x="0" y="2796742"/>
                  </a:lnTo>
                  <a:lnTo>
                    <a:pt x="1880809" y="2796742"/>
                  </a:lnTo>
                  <a:lnTo>
                    <a:pt x="188080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43" name="TextBox 43">
            <a:extLst>
              <a:ext uri="{FF2B5EF4-FFF2-40B4-BE49-F238E27FC236}">
                <a16:creationId xmlns:a16="http://schemas.microsoft.com/office/drawing/2014/main" id="{43936CF9-859B-0250-0ED3-38021E2F0983}"/>
              </a:ext>
            </a:extLst>
          </p:cNvPr>
          <p:cNvSpPr txBox="1"/>
          <p:nvPr/>
        </p:nvSpPr>
        <p:spPr>
          <a:xfrm>
            <a:off x="8458200" y="2171700"/>
            <a:ext cx="9448800" cy="169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th-TH" sz="2799" noProof="1">
                <a:solidFill>
                  <a:srgbClr val="000000"/>
                </a:solidFill>
                <a:latin typeface="Sarabun" panose="00000500000000000000" pitchFamily="2" charset="-34"/>
                <a:ea typeface="Sarabun Bold"/>
                <a:cs typeface="Sarabun" panose="00000500000000000000" pitchFamily="2" charset="-34"/>
                <a:sym typeface="Sarabun Bold"/>
              </a:rPr>
              <a:t>การปักหมุด (Pin)</a:t>
            </a:r>
            <a:r>
              <a:rPr lang="th-TH" sz="2799" noProof="1">
                <a:solidFill>
                  <a:srgbClr val="000000"/>
                </a:solidFill>
                <a:latin typeface="Sarabun" panose="00000500000000000000" pitchFamily="2" charset="-34"/>
                <a:ea typeface="Sarabun"/>
                <a:cs typeface="Sarabun" panose="00000500000000000000" pitchFamily="2" charset="-34"/>
                <a:sym typeface="Sarabun"/>
              </a:rPr>
              <a:t> ช่วยให้เข้าถึงหรือเปิดใช้งานโปรแกรมที่ต้องเรียก</a:t>
            </a:r>
            <a:br>
              <a:rPr lang="th-TH" sz="2799" noProof="1">
                <a:solidFill>
                  <a:srgbClr val="000000"/>
                </a:solidFill>
                <a:latin typeface="Sarabun" panose="00000500000000000000" pitchFamily="2" charset="-34"/>
                <a:ea typeface="Sarabun"/>
                <a:cs typeface="Sarabun" panose="00000500000000000000" pitchFamily="2" charset="-34"/>
                <a:sym typeface="Sarabun"/>
              </a:rPr>
            </a:br>
            <a:r>
              <a:rPr lang="th-TH" sz="2799" noProof="1">
                <a:solidFill>
                  <a:srgbClr val="000000"/>
                </a:solidFill>
                <a:latin typeface="Sarabun" panose="00000500000000000000" pitchFamily="2" charset="-34"/>
                <a:ea typeface="Sarabun"/>
                <a:cs typeface="Sarabun" panose="00000500000000000000" pitchFamily="2" charset="-34"/>
                <a:sym typeface="Sarabun"/>
              </a:rPr>
              <a:t>ใช้งานบ่อยได้สะดวกรวดเร็ว โดยสามารถเลือกได้ว่าจะปักหมุดหรือ</a:t>
            </a:r>
            <a:br>
              <a:rPr lang="th-TH" sz="2799" noProof="1">
                <a:solidFill>
                  <a:srgbClr val="000000"/>
                </a:solidFill>
                <a:latin typeface="Sarabun" panose="00000500000000000000" pitchFamily="2" charset="-34"/>
                <a:ea typeface="Sarabun"/>
                <a:cs typeface="Sarabun" panose="00000500000000000000" pitchFamily="2" charset="-34"/>
                <a:sym typeface="Sarabun"/>
              </a:rPr>
            </a:br>
            <a:r>
              <a:rPr lang="th-TH" sz="2799" noProof="1">
                <a:solidFill>
                  <a:srgbClr val="000000"/>
                </a:solidFill>
                <a:latin typeface="Sarabun" panose="00000500000000000000" pitchFamily="2" charset="-34"/>
                <a:ea typeface="Sarabun"/>
                <a:cs typeface="Sarabun" panose="00000500000000000000" pitchFamily="2" charset="-34"/>
                <a:sym typeface="Sarabun"/>
              </a:rPr>
              <a:t>วางไอคอนแอปไว้ที่เมนู Start หรือปักหมุดไว้บน Taskbar ก็ได้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B7397-296D-543D-6D58-A6166DE7D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076700"/>
            <a:ext cx="7391400" cy="443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DCFA2-74E6-4F4B-2991-4E101D6FD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4076700"/>
            <a:ext cx="7442388" cy="4419600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0C04AE8E-ABFC-52D6-89CF-1E98920F7534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DE0E27D-DD65-F700-36C5-AB3AEFC5FF24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E9807CE-4C1A-B4EF-DAAE-5BF31F74B126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717B165-B2CE-70A9-E9FD-DC13E9237A29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C7640C30-5AC5-1450-2C78-E041E523F55F}"/>
              </a:ext>
            </a:extLst>
          </p:cNvPr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4D9346B-D4BA-CF64-7206-2981F9F27EDF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69AC3F89-B37B-E435-0927-3BF978516E2C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9075F2FE-570B-0253-F883-B2FC712AB498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11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  <p:extLst>
      <p:ext uri="{BB962C8B-B14F-4D97-AF65-F5344CB8AC3E}">
        <p14:creationId xmlns:p14="http://schemas.microsoft.com/office/powerpoint/2010/main" val="37596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CA389-55E3-A14E-42F8-0A0AE7805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7D11B2-647A-752D-40EE-D6A2A9EF26A5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77CF2BB-F815-F164-3B01-3E6D50F8B599}"/>
              </a:ext>
            </a:extLst>
          </p:cNvPr>
          <p:cNvGrpSpPr/>
          <p:nvPr/>
        </p:nvGrpSpPr>
        <p:grpSpPr>
          <a:xfrm>
            <a:off x="991136" y="398420"/>
            <a:ext cx="6619600" cy="1222834"/>
            <a:chOff x="991136" y="2247900"/>
            <a:chExt cx="6619600" cy="1222834"/>
          </a:xfrm>
        </p:grpSpPr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AB653819-307C-5E0F-A580-DAFA5CEA152F}"/>
                </a:ext>
              </a:extLst>
            </p:cNvPr>
            <p:cNvSpPr/>
            <p:nvPr/>
          </p:nvSpPr>
          <p:spPr>
            <a:xfrm>
              <a:off x="991136" y="22479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586114AD-40AD-F555-96A6-ACBBEAF6547E}"/>
                </a:ext>
              </a:extLst>
            </p:cNvPr>
            <p:cNvSpPr/>
            <p:nvPr/>
          </p:nvSpPr>
          <p:spPr>
            <a:xfrm>
              <a:off x="4079034" y="2247900"/>
              <a:ext cx="3531702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5B20BAF6-4261-8DF5-628B-BE30BA341E83}"/>
                </a:ext>
              </a:extLst>
            </p:cNvPr>
            <p:cNvSpPr txBox="1"/>
            <p:nvPr/>
          </p:nvSpPr>
          <p:spPr>
            <a:xfrm>
              <a:off x="1325988" y="2576574"/>
              <a:ext cx="689932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2.6</a:t>
              </a:r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2A80422A-F8A7-3E8C-4FB0-FA992A2632D7}"/>
                </a:ext>
              </a:extLst>
            </p:cNvPr>
            <p:cNvSpPr txBox="1"/>
            <p:nvPr/>
          </p:nvSpPr>
          <p:spPr>
            <a:xfrm>
              <a:off x="2057400" y="2476500"/>
              <a:ext cx="4928496" cy="862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จัดระเบียบหน้าต่างบน</a:t>
              </a:r>
            </a:p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เดสก์ท็อปด้วย Snap layouts</a:t>
              </a:r>
            </a:p>
          </p:txBody>
        </p:sp>
      </p:grpSp>
      <p:sp>
        <p:nvSpPr>
          <p:cNvPr id="51" name="TextBox 35">
            <a:extLst>
              <a:ext uri="{FF2B5EF4-FFF2-40B4-BE49-F238E27FC236}">
                <a16:creationId xmlns:a16="http://schemas.microsoft.com/office/drawing/2014/main" id="{C5000178-04CC-5681-E127-9F955A4A85C0}"/>
              </a:ext>
            </a:extLst>
          </p:cNvPr>
          <p:cNvSpPr txBox="1"/>
          <p:nvPr/>
        </p:nvSpPr>
        <p:spPr>
          <a:xfrm>
            <a:off x="8001000" y="322220"/>
            <a:ext cx="9067800" cy="1699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th-TH" sz="2799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Snap layouts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ฟีเจอร์ที่จะช่วยจัดเรียงหน้าต่างที่เปิดอยู่มากมายบนเดสก์ท็อปให้เป็นระเบียบ สวยงาม และช่วยให้สามารถเปรียบเทียบข้อมูลจากหลายหน้าต่างได้พร้อมกัน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5B5D9F8-4391-5B4D-FFEA-C33ED9D9A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55820"/>
            <a:ext cx="8382000" cy="50319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9A4494F-753B-7B50-29FE-197AF3A7E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2455820"/>
            <a:ext cx="835943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254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323131" y="1041627"/>
            <a:ext cx="7463891" cy="5621563"/>
            <a:chOff x="0" y="0"/>
            <a:chExt cx="9951855" cy="7495417"/>
          </a:xfrm>
        </p:grpSpPr>
        <p:sp>
          <p:nvSpPr>
            <p:cNvPr id="25" name="Freeform 25"/>
            <p:cNvSpPr/>
            <p:nvPr/>
          </p:nvSpPr>
          <p:spPr>
            <a:xfrm>
              <a:off x="649427" y="1004038"/>
              <a:ext cx="9302428" cy="6069160"/>
            </a:xfrm>
            <a:custGeom>
              <a:avLst/>
              <a:gdLst/>
              <a:ahLst/>
              <a:cxnLst/>
              <a:rect l="l" t="t" r="r" b="b"/>
              <a:pathLst>
                <a:path w="9302428" h="6069160">
                  <a:moveTo>
                    <a:pt x="0" y="0"/>
                  </a:moveTo>
                  <a:lnTo>
                    <a:pt x="9302428" y="0"/>
                  </a:lnTo>
                  <a:lnTo>
                    <a:pt x="9302428" y="6069161"/>
                  </a:lnTo>
                  <a:lnTo>
                    <a:pt x="0" y="6069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89805" y="1957008"/>
              <a:ext cx="8133970" cy="3783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    File Explorer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เป็นหน้าต่างที่ช่วยให้เราสามารถเข้าถึงข้อมูลต่าง ๆ ได้รวดเร็ว อีกทั้งจัดการไฟล์ รูปภาพ </a:t>
              </a:r>
            </a:p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เอกสาร วิดีโอและอื่น ๆ </a:t>
              </a:r>
            </a:p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ได้อย่างสะดวก 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4117198" y="0"/>
              <a:ext cx="4708937" cy="1630445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464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2.7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920748" y="276204"/>
              <a:ext cx="6033461" cy="109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การเข้าถึงไฟล์และโฟลเดอร์ด้วย File Explorer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6519605" y="4038618"/>
              <a:ext cx="2552145" cy="2067238"/>
            </a:xfrm>
            <a:custGeom>
              <a:avLst/>
              <a:gdLst/>
              <a:ahLst/>
              <a:cxnLst/>
              <a:rect l="l" t="t" r="r" b="b"/>
              <a:pathLst>
                <a:path w="2552145" h="2067238">
                  <a:moveTo>
                    <a:pt x="0" y="0"/>
                  </a:moveTo>
                  <a:lnTo>
                    <a:pt x="2552145" y="0"/>
                  </a:lnTo>
                  <a:lnTo>
                    <a:pt x="2552145" y="2067238"/>
                  </a:lnTo>
                  <a:lnTo>
                    <a:pt x="0" y="2067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203667" y="4765878"/>
              <a:ext cx="2320108" cy="2729539"/>
            </a:xfrm>
            <a:custGeom>
              <a:avLst/>
              <a:gdLst/>
              <a:ahLst/>
              <a:cxnLst/>
              <a:rect l="l" t="t" r="r" b="b"/>
              <a:pathLst>
                <a:path w="2320108" h="2729539">
                  <a:moveTo>
                    <a:pt x="0" y="0"/>
                  </a:moveTo>
                  <a:lnTo>
                    <a:pt x="2320108" y="0"/>
                  </a:lnTo>
                  <a:lnTo>
                    <a:pt x="2320108" y="2729539"/>
                  </a:lnTo>
                  <a:lnTo>
                    <a:pt x="0" y="2729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62836" y="1041627"/>
            <a:ext cx="7335244" cy="5878853"/>
            <a:chOff x="0" y="0"/>
            <a:chExt cx="9780324" cy="7838471"/>
          </a:xfrm>
        </p:grpSpPr>
        <p:sp>
          <p:nvSpPr>
            <p:cNvPr id="34" name="Freeform 34"/>
            <p:cNvSpPr/>
            <p:nvPr/>
          </p:nvSpPr>
          <p:spPr>
            <a:xfrm>
              <a:off x="351243" y="1068070"/>
              <a:ext cx="9429081" cy="6151792"/>
            </a:xfrm>
            <a:custGeom>
              <a:avLst/>
              <a:gdLst/>
              <a:ahLst/>
              <a:cxnLst/>
              <a:rect l="l" t="t" r="r" b="b"/>
              <a:pathLst>
                <a:path w="9429081" h="6151792">
                  <a:moveTo>
                    <a:pt x="0" y="0"/>
                  </a:moveTo>
                  <a:lnTo>
                    <a:pt x="9429080" y="0"/>
                  </a:lnTo>
                  <a:lnTo>
                    <a:pt x="9429080" y="6151792"/>
                  </a:lnTo>
                  <a:lnTo>
                    <a:pt x="0" y="61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4117198" y="0"/>
              <a:ext cx="4708937" cy="1630445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4464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2.8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614035" y="265537"/>
              <a:ext cx="6571329" cy="115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การติดตั้งฟอนต์เพิ่มเติมใหม่</a:t>
              </a:r>
            </a:p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กับ Windows</a:t>
              </a:r>
            </a:p>
          </p:txBody>
        </p:sp>
        <p:sp>
          <p:nvSpPr>
            <p:cNvPr id="39" name="Freeform 39"/>
            <p:cNvSpPr/>
            <p:nvPr/>
          </p:nvSpPr>
          <p:spPr>
            <a:xfrm flipH="1">
              <a:off x="1546345" y="4835774"/>
              <a:ext cx="2252023" cy="3002697"/>
            </a:xfrm>
            <a:custGeom>
              <a:avLst/>
              <a:gdLst/>
              <a:ahLst/>
              <a:cxnLst/>
              <a:rect l="l" t="t" r="r" b="b"/>
              <a:pathLst>
                <a:path w="2252023" h="3002697">
                  <a:moveTo>
                    <a:pt x="2252023" y="0"/>
                  </a:moveTo>
                  <a:lnTo>
                    <a:pt x="0" y="0"/>
                  </a:lnTo>
                  <a:lnTo>
                    <a:pt x="0" y="3002697"/>
                  </a:lnTo>
                  <a:lnTo>
                    <a:pt x="2252023" y="3002697"/>
                  </a:lnTo>
                  <a:lnTo>
                    <a:pt x="225202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905068" y="4835774"/>
              <a:ext cx="2248269" cy="3002697"/>
            </a:xfrm>
            <a:custGeom>
              <a:avLst/>
              <a:gdLst/>
              <a:ahLst/>
              <a:cxnLst/>
              <a:rect l="l" t="t" r="r" b="b"/>
              <a:pathLst>
                <a:path w="2248269" h="3002697">
                  <a:moveTo>
                    <a:pt x="0" y="0"/>
                  </a:moveTo>
                  <a:lnTo>
                    <a:pt x="2248269" y="0"/>
                  </a:lnTo>
                  <a:lnTo>
                    <a:pt x="2248269" y="3002697"/>
                  </a:lnTo>
                  <a:lnTo>
                    <a:pt x="0" y="3002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6254937" y="4835774"/>
              <a:ext cx="2435938" cy="3002697"/>
            </a:xfrm>
            <a:custGeom>
              <a:avLst/>
              <a:gdLst/>
              <a:ahLst/>
              <a:cxnLst/>
              <a:rect l="l" t="t" r="r" b="b"/>
              <a:pathLst>
                <a:path w="2435938" h="3002697">
                  <a:moveTo>
                    <a:pt x="0" y="0"/>
                  </a:moveTo>
                  <a:lnTo>
                    <a:pt x="2435937" y="0"/>
                  </a:lnTo>
                  <a:lnTo>
                    <a:pt x="2435937" y="3002697"/>
                  </a:lnTo>
                  <a:lnTo>
                    <a:pt x="0" y="3002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865942" y="2021039"/>
              <a:ext cx="8876282" cy="223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   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หากเรามีฟอนต์ (Fonts) และต้องการ</a:t>
              </a:r>
            </a:p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ติดตั้งเพิ่มเติมให้กับ Windows เพื่อให้สามารถ นําไปใช้ในโปรแกรมต่าง ๆ บนคอมพิวเตอร์ได้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5" name="Group 25"/>
          <p:cNvGrpSpPr/>
          <p:nvPr/>
        </p:nvGrpSpPr>
        <p:grpSpPr>
          <a:xfrm>
            <a:off x="1028700" y="7143"/>
            <a:ext cx="5792441" cy="1070033"/>
            <a:chOff x="0" y="0"/>
            <a:chExt cx="7723255" cy="142671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537680" cy="1426711"/>
            </a:xfrm>
            <a:custGeom>
              <a:avLst/>
              <a:gdLst/>
              <a:ahLst/>
              <a:cxnLst/>
              <a:rect l="l" t="t" r="r" b="b"/>
              <a:pathLst>
                <a:path w="4537680" h="1426711">
                  <a:moveTo>
                    <a:pt x="0" y="0"/>
                  </a:moveTo>
                  <a:lnTo>
                    <a:pt x="4537680" y="0"/>
                  </a:lnTo>
                  <a:lnTo>
                    <a:pt x="4537680" y="1426711"/>
                  </a:lnTo>
                  <a:lnTo>
                    <a:pt x="0" y="142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602729" y="0"/>
              <a:ext cx="4120526" cy="1426711"/>
            </a:xfrm>
            <a:custGeom>
              <a:avLst/>
              <a:gdLst/>
              <a:ahLst/>
              <a:cxnLst/>
              <a:rect l="l" t="t" r="r" b="b"/>
              <a:pathLst>
                <a:path w="4120526" h="1426711">
                  <a:moveTo>
                    <a:pt x="0" y="0"/>
                  </a:moveTo>
                  <a:lnTo>
                    <a:pt x="4120526" y="0"/>
                  </a:lnTo>
                  <a:lnTo>
                    <a:pt x="4120526" y="1426711"/>
                  </a:lnTo>
                  <a:lnTo>
                    <a:pt x="0" y="142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90680" y="385856"/>
              <a:ext cx="804960" cy="571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th-TH" sz="259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2.9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680738" y="234546"/>
              <a:ext cx="5279542" cy="967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4"/>
                </a:lnSpc>
              </a:pPr>
              <a:r>
                <a:rPr lang="th-TH" sz="2464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ส่วนประกอบของหน้าต่าง Windows หรือ Files Explorer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407293" y="1174679"/>
            <a:ext cx="10079616" cy="6627348"/>
          </a:xfrm>
          <a:custGeom>
            <a:avLst/>
            <a:gdLst/>
            <a:ahLst/>
            <a:cxnLst/>
            <a:rect l="l" t="t" r="r" b="b"/>
            <a:pathLst>
              <a:path w="10079616" h="6627348">
                <a:moveTo>
                  <a:pt x="0" y="0"/>
                </a:moveTo>
                <a:lnTo>
                  <a:pt x="10079616" y="0"/>
                </a:lnTo>
                <a:lnTo>
                  <a:pt x="10079616" y="6627348"/>
                </a:lnTo>
                <a:lnTo>
                  <a:pt x="0" y="6627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EFF01AA-1234-A2D8-2B23-C22C394B2937}"/>
              </a:ext>
            </a:extLst>
          </p:cNvPr>
          <p:cNvGrpSpPr/>
          <p:nvPr/>
        </p:nvGrpSpPr>
        <p:grpSpPr>
          <a:xfrm>
            <a:off x="10850732" y="309235"/>
            <a:ext cx="7055375" cy="8962840"/>
            <a:chOff x="11437274" y="3120300"/>
            <a:chExt cx="9973424" cy="6506937"/>
          </a:xfrm>
        </p:grpSpPr>
        <p:sp>
          <p:nvSpPr>
            <p:cNvPr id="3" name="Freeform 3"/>
            <p:cNvSpPr/>
            <p:nvPr/>
          </p:nvSpPr>
          <p:spPr>
            <a:xfrm>
              <a:off x="11437274" y="3120300"/>
              <a:ext cx="9973424" cy="6506937"/>
            </a:xfrm>
            <a:custGeom>
              <a:avLst/>
              <a:gdLst/>
              <a:ahLst/>
              <a:cxnLst/>
              <a:rect l="l" t="t" r="r" b="b"/>
              <a:pathLst>
                <a:path w="9973424" h="6506937">
                  <a:moveTo>
                    <a:pt x="0" y="0"/>
                  </a:moveTo>
                  <a:lnTo>
                    <a:pt x="9973425" y="0"/>
                  </a:lnTo>
                  <a:lnTo>
                    <a:pt x="9973425" y="6506937"/>
                  </a:lnTo>
                  <a:lnTo>
                    <a:pt x="0" y="650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015371" y="3460016"/>
              <a:ext cx="5739229" cy="5859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1. แท็บหน้าต่าง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(Tabs)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 แถบเครื่องนำทาง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(Navigation Toolbar)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 แถบที่อยู่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(Address Bar)</a:t>
              </a: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 กล่องค้นหา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(Search Box)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 ปุ่มควบคุมหน้าต่าง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(Window Control Buttons)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 แถบเครื่องมือ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(Toolbar)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7. กรอบนำทาง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(Navigation Pane)</a:t>
              </a:r>
              <a:r>
                <a:rPr lang="th-TH" sz="2531" b="1" spc="-50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8. กรอบเนื้อหา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(Content Pane)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 แถบสถานะ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(Status Bar)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spc="-50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10. ปุ่มแสดงมุมมอง </a:t>
              </a:r>
              <a:r>
                <a:rPr lang="th-TH" sz="2531" spc="-5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(View Buttons)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4"/>
          <p:cNvGrpSpPr/>
          <p:nvPr/>
        </p:nvGrpSpPr>
        <p:grpSpPr>
          <a:xfrm>
            <a:off x="1334977" y="276845"/>
            <a:ext cx="7287879" cy="1222834"/>
            <a:chOff x="0" y="0"/>
            <a:chExt cx="9717172" cy="16304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5008235" y="0"/>
              <a:ext cx="4708937" cy="1630445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32169" y="438232"/>
              <a:ext cx="1167565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14034" y="297580"/>
              <a:ext cx="7648557" cy="1079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th-TH" sz="26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การใช้งานเครื่องมือต่าง ๆ ในหน้าต่าง Windows หรือ Files Explorer</a:t>
              </a:r>
            </a:p>
          </p:txBody>
        </p:sp>
      </p:grp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50B727F1-66C4-E973-0516-A69E7A20B0F9}"/>
              </a:ext>
            </a:extLst>
          </p:cNvPr>
          <p:cNvGrpSpPr/>
          <p:nvPr/>
        </p:nvGrpSpPr>
        <p:grpSpPr>
          <a:xfrm>
            <a:off x="1277827" y="1744230"/>
            <a:ext cx="8066865" cy="5835996"/>
            <a:chOff x="1277827" y="3654670"/>
            <a:chExt cx="8066865" cy="5835996"/>
          </a:xfrm>
        </p:grpSpPr>
        <p:sp>
          <p:nvSpPr>
            <p:cNvPr id="3" name="Freeform 3"/>
            <p:cNvSpPr/>
            <p:nvPr/>
          </p:nvSpPr>
          <p:spPr>
            <a:xfrm>
              <a:off x="1277827" y="4227621"/>
              <a:ext cx="8066865" cy="5263045"/>
            </a:xfrm>
            <a:custGeom>
              <a:avLst/>
              <a:gdLst/>
              <a:ahLst/>
              <a:cxnLst/>
              <a:rect l="l" t="t" r="r" b="b"/>
              <a:pathLst>
                <a:path w="8066865" h="5263045">
                  <a:moveTo>
                    <a:pt x="0" y="0"/>
                  </a:moveTo>
                  <a:lnTo>
                    <a:pt x="8066865" y="0"/>
                  </a:lnTo>
                  <a:lnTo>
                    <a:pt x="8066865" y="5263045"/>
                  </a:lnTo>
                  <a:lnTo>
                    <a:pt x="0" y="5263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492058" y="3654670"/>
              <a:ext cx="6271492" cy="1130930"/>
              <a:chOff x="0" y="0"/>
              <a:chExt cx="8361990" cy="1507907"/>
            </a:xfrm>
          </p:grpSpPr>
          <p:grpSp>
            <p:nvGrpSpPr>
              <p:cNvPr id="31" name="Group 31"/>
              <p:cNvGrpSpPr/>
              <p:nvPr/>
            </p:nvGrpSpPr>
            <p:grpSpPr>
              <a:xfrm>
                <a:off x="0" y="0"/>
                <a:ext cx="8361990" cy="1507907"/>
                <a:chOff x="0" y="0"/>
                <a:chExt cx="1365173" cy="246180"/>
              </a:xfrm>
            </p:grpSpPr>
            <p:sp>
              <p:nvSpPr>
                <p:cNvPr id="32" name="Freeform 32"/>
                <p:cNvSpPr/>
                <p:nvPr/>
              </p:nvSpPr>
              <p:spPr>
                <a:xfrm>
                  <a:off x="0" y="0"/>
                  <a:ext cx="1365173" cy="24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173" h="246180">
                      <a:moveTo>
                        <a:pt x="58322" y="0"/>
                      </a:moveTo>
                      <a:lnTo>
                        <a:pt x="1306850" y="0"/>
                      </a:lnTo>
                      <a:cubicBezTo>
                        <a:pt x="1339061" y="0"/>
                        <a:pt x="1365173" y="26112"/>
                        <a:pt x="1365173" y="58322"/>
                      </a:cubicBezTo>
                      <a:lnTo>
                        <a:pt x="1365173" y="187858"/>
                      </a:lnTo>
                      <a:cubicBezTo>
                        <a:pt x="1365173" y="203326"/>
                        <a:pt x="1359028" y="218160"/>
                        <a:pt x="1348090" y="229098"/>
                      </a:cubicBezTo>
                      <a:cubicBezTo>
                        <a:pt x="1337153" y="240035"/>
                        <a:pt x="1322318" y="246180"/>
                        <a:pt x="1306850" y="246180"/>
                      </a:cubicBezTo>
                      <a:lnTo>
                        <a:pt x="58322" y="246180"/>
                      </a:lnTo>
                      <a:cubicBezTo>
                        <a:pt x="26112" y="246180"/>
                        <a:pt x="0" y="220068"/>
                        <a:pt x="0" y="187858"/>
                      </a:cubicBezTo>
                      <a:lnTo>
                        <a:pt x="0" y="58322"/>
                      </a:lnTo>
                      <a:cubicBezTo>
                        <a:pt x="0" y="42854"/>
                        <a:pt x="6145" y="28020"/>
                        <a:pt x="17082" y="17082"/>
                      </a:cubicBezTo>
                      <a:cubicBezTo>
                        <a:pt x="28020" y="6145"/>
                        <a:pt x="42854" y="0"/>
                        <a:pt x="58322" y="0"/>
                      </a:cubicBezTo>
                      <a:close/>
                    </a:path>
                  </a:pathLst>
                </a:custGeom>
                <a:solidFill>
                  <a:srgbClr val="E46A96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33" name="TextBox 33"/>
                <p:cNvSpPr txBox="1"/>
                <p:nvPr/>
              </p:nvSpPr>
              <p:spPr>
                <a:xfrm>
                  <a:off x="0" y="-38100"/>
                  <a:ext cx="1365173" cy="284280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800"/>
                    </a:lnSpc>
                  </a:pPr>
                  <a:endParaRPr lang="th-TH" noProof="1"/>
                </a:p>
              </p:txBody>
            </p:sp>
          </p:grpSp>
          <p:sp>
            <p:nvSpPr>
              <p:cNvPr id="34" name="TextBox 34"/>
              <p:cNvSpPr txBox="1"/>
              <p:nvPr/>
            </p:nvSpPr>
            <p:spPr>
              <a:xfrm>
                <a:off x="256324" y="114943"/>
                <a:ext cx="7955429" cy="11833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631"/>
                  </a:lnSpc>
                </a:pPr>
                <a:r>
                  <a:rPr lang="th-TH" sz="2593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การปรับการแสดงมุมมอง และการเปิด/ปิดการแสดงส่วนต่าง ๆ ของไฟล์และโฟลเดอร์</a:t>
                </a: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791680" y="5002991"/>
              <a:ext cx="7246280" cy="4150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0"/>
                </a:lnSpc>
              </a:pPr>
              <a:r>
                <a:rPr lang="th-TH" sz="253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ปรับการแสดงมุมมองของไฟล์และโฟลเดอร์ได้โดยคลิกที่ปุ่ม </a:t>
              </a:r>
              <a:r>
                <a:rPr lang="th-TH" sz="2533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View</a:t>
              </a:r>
              <a:r>
                <a:rPr lang="th-TH" sz="253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ที่อยู่บนแถบเครื่องมือ (Toolbar) แล้วคลิกเลือกมุมมองที่ต้องการ หรือกดคีย์ Ctrl + Shift แล้วตามด้วยตัวเลข 1-8 เช่น ถ้าต้องการเลือกมุมมอง </a:t>
              </a:r>
              <a:r>
                <a:rPr lang="th-TH" sz="2533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Extra large icons</a:t>
              </a:r>
              <a:r>
                <a:rPr lang="th-TH" sz="253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ให้กดคีย์ </a:t>
              </a:r>
              <a:r>
                <a:rPr lang="th-TH" sz="2533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Ctrl + Shift + 1</a:t>
              </a:r>
              <a:r>
                <a:rPr lang="th-TH" sz="253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หรือต้องการเลือกมุมมอง </a:t>
              </a:r>
              <a:r>
                <a:rPr lang="th-TH" sz="2533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Large icons</a:t>
              </a:r>
              <a:r>
                <a:rPr lang="th-TH" sz="253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ให้กดคีย์ </a:t>
              </a:r>
              <a:r>
                <a:rPr lang="th-TH" sz="2533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Ctrl + Shift + 2</a:t>
              </a:r>
              <a:r>
                <a:rPr lang="th-TH" sz="253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l">
                <a:lnSpc>
                  <a:spcPts val="4180"/>
                </a:lnSpc>
              </a:pPr>
              <a:r>
                <a:rPr lang="th-TH" sz="253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เรายังสามารถเปิดหรือปิดการแสดงส่วนต่าง ๆ ในหน้าต่างรูปแบบอื่น ๆ โดยคลิกตัวเลือกที่อยู่ใน </a:t>
              </a:r>
              <a:r>
                <a:rPr lang="th-TH" sz="2533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Show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344692" y="587022"/>
            <a:ext cx="8389770" cy="5990844"/>
            <a:chOff x="0" y="0"/>
            <a:chExt cx="11186360" cy="7987792"/>
          </a:xfrm>
        </p:grpSpPr>
        <p:sp>
          <p:nvSpPr>
            <p:cNvPr id="37" name="Freeform 37"/>
            <p:cNvSpPr/>
            <p:nvPr/>
          </p:nvSpPr>
          <p:spPr>
            <a:xfrm>
              <a:off x="370269" y="769757"/>
              <a:ext cx="10816091" cy="7056716"/>
            </a:xfrm>
            <a:custGeom>
              <a:avLst/>
              <a:gdLst/>
              <a:ahLst/>
              <a:cxnLst/>
              <a:rect l="l" t="t" r="r" b="b"/>
              <a:pathLst>
                <a:path w="10816091" h="7056716">
                  <a:moveTo>
                    <a:pt x="0" y="0"/>
                  </a:moveTo>
                  <a:lnTo>
                    <a:pt x="10816091" y="0"/>
                  </a:lnTo>
                  <a:lnTo>
                    <a:pt x="10816091" y="7056716"/>
                  </a:lnTo>
                  <a:lnTo>
                    <a:pt x="0" y="7056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5080765" cy="1597465"/>
            </a:xfrm>
            <a:custGeom>
              <a:avLst/>
              <a:gdLst/>
              <a:ahLst/>
              <a:cxnLst/>
              <a:rect l="l" t="t" r="r" b="b"/>
              <a:pathLst>
                <a:path w="5080765" h="1597465">
                  <a:moveTo>
                    <a:pt x="0" y="0"/>
                  </a:moveTo>
                  <a:lnTo>
                    <a:pt x="5080765" y="0"/>
                  </a:lnTo>
                  <a:lnTo>
                    <a:pt x="5080765" y="1597465"/>
                  </a:lnTo>
                  <a:lnTo>
                    <a:pt x="0" y="1597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4906928" y="0"/>
              <a:ext cx="4613685" cy="1597465"/>
            </a:xfrm>
            <a:custGeom>
              <a:avLst/>
              <a:gdLst/>
              <a:ahLst/>
              <a:cxnLst/>
              <a:rect l="l" t="t" r="r" b="b"/>
              <a:pathLst>
                <a:path w="4613685" h="1597465">
                  <a:moveTo>
                    <a:pt x="0" y="0"/>
                  </a:moveTo>
                  <a:lnTo>
                    <a:pt x="4613685" y="0"/>
                  </a:lnTo>
                  <a:lnTo>
                    <a:pt x="4613685" y="1597465"/>
                  </a:lnTo>
                  <a:lnTo>
                    <a:pt x="0" y="1597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25450" y="437737"/>
              <a:ext cx="1143947" cy="633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5"/>
                </a:lnSpc>
                <a:spcBef>
                  <a:spcPct val="0"/>
                </a:spcBef>
              </a:pPr>
              <a:r>
                <a:rPr lang="th-TH" sz="290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2.11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581385" y="475837"/>
              <a:ext cx="7493842" cy="558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9"/>
                </a:lnSpc>
              </a:pPr>
              <a:r>
                <a:rPr lang="th-TH" sz="2743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การค้นหาไฟล์หรือโฟลเดอร์ที่ต้องการ</a:t>
              </a:r>
            </a:p>
          </p:txBody>
        </p:sp>
        <p:sp>
          <p:nvSpPr>
            <p:cNvPr id="42" name="Freeform 42"/>
            <p:cNvSpPr/>
            <p:nvPr/>
          </p:nvSpPr>
          <p:spPr>
            <a:xfrm>
              <a:off x="7449547" y="4878179"/>
              <a:ext cx="3370853" cy="3109612"/>
            </a:xfrm>
            <a:custGeom>
              <a:avLst/>
              <a:gdLst/>
              <a:ahLst/>
              <a:cxnLst/>
              <a:rect l="l" t="t" r="r" b="b"/>
              <a:pathLst>
                <a:path w="3370853" h="3109612">
                  <a:moveTo>
                    <a:pt x="0" y="0"/>
                  </a:moveTo>
                  <a:lnTo>
                    <a:pt x="3370853" y="0"/>
                  </a:lnTo>
                  <a:lnTo>
                    <a:pt x="3370853" y="3109613"/>
                  </a:lnTo>
                  <a:lnTo>
                    <a:pt x="0" y="3109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03007" y="1874320"/>
              <a:ext cx="10257953" cy="455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เปิดหน้าต่างโฟลเดอร์หรือไดรฟ์ที่ต้องการค้นหา แล้วพิมพ์ชื่อไฟล์หรือโฟลเดอร์ที่ต้องการค้นหาลงในช่อง Search ถ้าหน้าต่างโฟลเดอร์หรือไดรฟ์ที่เปิดอยู่ มีชื่อไฟล์หรือโฟลเดอร์ตรงกับคําที่ค้นหา </a:t>
              </a:r>
            </a:p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ไฟล์หรือโฟลเดอร์นั้นก็จะถูกแสดง</a:t>
              </a:r>
            </a:p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ให้เห็นในหน้าต่าง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EE2CAAD-00EA-0E01-3322-63E2C3F70550}"/>
              </a:ext>
            </a:extLst>
          </p:cNvPr>
          <p:cNvGrpSpPr/>
          <p:nvPr/>
        </p:nvGrpSpPr>
        <p:grpSpPr>
          <a:xfrm>
            <a:off x="914400" y="566060"/>
            <a:ext cx="5655097" cy="1222834"/>
            <a:chOff x="1524000" y="2399353"/>
            <a:chExt cx="5655097" cy="1222834"/>
          </a:xfrm>
        </p:grpSpPr>
        <p:sp>
          <p:nvSpPr>
            <p:cNvPr id="4" name="Freeform 4"/>
            <p:cNvSpPr/>
            <p:nvPr/>
          </p:nvSpPr>
          <p:spPr>
            <a:xfrm>
              <a:off x="1524000" y="2399353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3647394" y="2399353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6" y="0"/>
                  </a:lnTo>
                  <a:lnTo>
                    <a:pt x="470893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771650" y="2728027"/>
              <a:ext cx="875674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620750" y="2785177"/>
              <a:ext cx="4084850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การสร้างโฟลเดอร์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14400" y="2088547"/>
            <a:ext cx="6019800" cy="2289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th-TH" sz="2799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โฟลเดอร์ (Folder)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เปรียบเสมือนกล่องที่ใช้จัดเก็บไฟล์และโฟลเดอร์ที่เกี่ยวข้องกันไว้ด้วยกัน ช่วยให้เป็นระเบียบและง่ายต่อการค้นหา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308BFB4-CFE1-A6A8-2F0F-AE825562D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718460"/>
            <a:ext cx="10700660" cy="6630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F58AEF-2F39-1FB5-CDE5-3963359CE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29B93D-679D-D3E0-A088-B58339C485BF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68652A-1536-EB9A-B37A-B5E32EE23CA7}"/>
              </a:ext>
            </a:extLst>
          </p:cNvPr>
          <p:cNvGrpSpPr/>
          <p:nvPr/>
        </p:nvGrpSpPr>
        <p:grpSpPr>
          <a:xfrm>
            <a:off x="990600" y="413660"/>
            <a:ext cx="6477110" cy="1222834"/>
            <a:chOff x="990600" y="2552700"/>
            <a:chExt cx="6477110" cy="1222834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C7D07B19-67E4-171B-BBA9-60F9DB004682}"/>
                </a:ext>
              </a:extLst>
            </p:cNvPr>
            <p:cNvSpPr/>
            <p:nvPr/>
          </p:nvSpPr>
          <p:spPr>
            <a:xfrm>
              <a:off x="990600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1BF0EBE1-CE92-6C68-C166-7659A729CCA2}"/>
                </a:ext>
              </a:extLst>
            </p:cNvPr>
            <p:cNvSpPr/>
            <p:nvPr/>
          </p:nvSpPr>
          <p:spPr>
            <a:xfrm>
              <a:off x="3936007" y="2552700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50AB4BD3-0CB3-AE18-6805-1B46B2F77D2E}"/>
                </a:ext>
              </a:extLst>
            </p:cNvPr>
            <p:cNvSpPr txBox="1"/>
            <p:nvPr/>
          </p:nvSpPr>
          <p:spPr>
            <a:xfrm>
              <a:off x="1238250" y="2881374"/>
              <a:ext cx="875674" cy="49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2.13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35483A8-E943-EFA2-4C06-F601870E53B7}"/>
                </a:ext>
              </a:extLst>
            </p:cNvPr>
            <p:cNvSpPr txBox="1"/>
            <p:nvPr/>
          </p:nvSpPr>
          <p:spPr>
            <a:xfrm>
              <a:off x="2201125" y="2966660"/>
              <a:ext cx="4971760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การเปลี่ยนชื่อไฟล์และโฟลเดอร์</a:t>
              </a:r>
            </a:p>
          </p:txBody>
        </p:sp>
      </p:grpSp>
      <p:sp>
        <p:nvSpPr>
          <p:cNvPr id="37" name="TextBox 37">
            <a:extLst>
              <a:ext uri="{FF2B5EF4-FFF2-40B4-BE49-F238E27FC236}">
                <a16:creationId xmlns:a16="http://schemas.microsoft.com/office/drawing/2014/main" id="{404BDFF3-1135-BAA7-900D-A4941F551F23}"/>
              </a:ext>
            </a:extLst>
          </p:cNvPr>
          <p:cNvSpPr txBox="1"/>
          <p:nvPr/>
        </p:nvSpPr>
        <p:spPr>
          <a:xfrm>
            <a:off x="1006590" y="1841452"/>
            <a:ext cx="7146810" cy="158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90"/>
              </a:lnSpc>
            </a:pP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คลิกไฟล์หรือโฟลเดอร์ที่ต้องการเปลี่ยนชื่อ บนแถบเครื่องมือ คลิกปุ่ม </a:t>
            </a:r>
            <a:r>
              <a:rPr lang="th-TH" sz="2600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Rename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หรือ คลิกขวาบนไฟล์ที่เลือกแล้วคลิกที่ไอคอน </a:t>
            </a:r>
            <a:r>
              <a:rPr lang="th-TH" sz="2600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Rename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หรือ กดคีย์ </a:t>
            </a:r>
            <a:r>
              <a:rPr lang="th-TH" sz="2600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F2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34EDD3E-6E20-94D8-7FD1-66FBEBB09FFC}"/>
              </a:ext>
            </a:extLst>
          </p:cNvPr>
          <p:cNvGrpSpPr/>
          <p:nvPr/>
        </p:nvGrpSpPr>
        <p:grpSpPr>
          <a:xfrm>
            <a:off x="9525000" y="413660"/>
            <a:ext cx="6477110" cy="1222834"/>
            <a:chOff x="9304255" y="2552700"/>
            <a:chExt cx="6477110" cy="1222834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6CB5FE00-9ABF-82B3-A539-F98B7D3027AD}"/>
                </a:ext>
              </a:extLst>
            </p:cNvPr>
            <p:cNvSpPr/>
            <p:nvPr/>
          </p:nvSpPr>
          <p:spPr>
            <a:xfrm>
              <a:off x="9304255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EDB2B259-24C4-2E29-411D-C8D6B601269C}"/>
                </a:ext>
              </a:extLst>
            </p:cNvPr>
            <p:cNvSpPr/>
            <p:nvPr/>
          </p:nvSpPr>
          <p:spPr>
            <a:xfrm>
              <a:off x="12249663" y="2552700"/>
              <a:ext cx="3531702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47335E99-4FAB-81C7-62C9-CE6B6E73640F}"/>
                </a:ext>
              </a:extLst>
            </p:cNvPr>
            <p:cNvSpPr txBox="1"/>
            <p:nvPr/>
          </p:nvSpPr>
          <p:spPr>
            <a:xfrm>
              <a:off x="9551905" y="2881374"/>
              <a:ext cx="875674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2.14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3D0C7152-6F0B-1EC2-ACBB-997459C9951D}"/>
                </a:ext>
              </a:extLst>
            </p:cNvPr>
            <p:cNvSpPr txBox="1"/>
            <p:nvPr/>
          </p:nvSpPr>
          <p:spPr>
            <a:xfrm>
              <a:off x="10210800" y="2938524"/>
              <a:ext cx="4971759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การเลือกไฟล์และโฟลเดอร์</a:t>
              </a:r>
            </a:p>
          </p:txBody>
        </p:sp>
      </p:grpSp>
      <p:sp>
        <p:nvSpPr>
          <p:cNvPr id="43" name="TextBox 43">
            <a:extLst>
              <a:ext uri="{FF2B5EF4-FFF2-40B4-BE49-F238E27FC236}">
                <a16:creationId xmlns:a16="http://schemas.microsoft.com/office/drawing/2014/main" id="{96D7EA3D-901B-974E-B319-C6BF7AE3E611}"/>
              </a:ext>
            </a:extLst>
          </p:cNvPr>
          <p:cNvSpPr txBox="1"/>
          <p:nvPr/>
        </p:nvSpPr>
        <p:spPr>
          <a:xfrm>
            <a:off x="9502663" y="1835047"/>
            <a:ext cx="7329682" cy="110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ใช้เมนู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Select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บนแถบเครื่องมือ หรือ</a:t>
            </a:r>
            <a:r>
              <a:rPr lang="th-TH" sz="2600" noProof="1">
                <a:solidFill>
                  <a:srgbClr val="000000"/>
                </a:solidFill>
                <a:latin typeface="Sarabun" panose="00000500000000000000" pitchFamily="2" charset="-34"/>
                <a:ea typeface="Sarabun Bold"/>
                <a:cs typeface="Sarabun" panose="00000500000000000000" pitchFamily="2" charset="-34"/>
                <a:sym typeface="Sarabun Bold"/>
              </a:rPr>
              <a:t>ใช้ปุ่มคีย์ </a:t>
            </a:r>
            <a:r>
              <a:rPr lang="th-TH" sz="2600" b="1" noProof="1">
                <a:solidFill>
                  <a:srgbClr val="000000"/>
                </a:solidFill>
                <a:latin typeface="Sarabun" panose="00000500000000000000" pitchFamily="2" charset="-34"/>
                <a:ea typeface="Sarabun Bold"/>
                <a:cs typeface="Sarabun" panose="00000500000000000000" pitchFamily="2" charset="-34"/>
                <a:sym typeface="Sarabun Bold"/>
              </a:rPr>
              <a:t>Ctrl</a:t>
            </a:r>
            <a:r>
              <a:rPr lang="th-TH" sz="2600" noProof="1">
                <a:solidFill>
                  <a:srgbClr val="000000"/>
                </a:solidFill>
                <a:latin typeface="Sarabun" panose="00000500000000000000" pitchFamily="2" charset="-34"/>
                <a:ea typeface="Sarabun Bold"/>
                <a:cs typeface="Sarabun" panose="00000500000000000000" pitchFamily="2" charset="-34"/>
                <a:sym typeface="Sarabun Bold"/>
              </a:rPr>
              <a:t> หรือ </a:t>
            </a:r>
            <a:r>
              <a:rPr lang="th-TH" sz="2600" b="1" noProof="1">
                <a:solidFill>
                  <a:srgbClr val="000000"/>
                </a:solidFill>
                <a:latin typeface="Sarabun" panose="00000500000000000000" pitchFamily="2" charset="-34"/>
                <a:ea typeface="Sarabun Bold"/>
                <a:cs typeface="Sarabun" panose="00000500000000000000" pitchFamily="2" charset="-34"/>
                <a:sym typeface="Sarabun Bold"/>
              </a:rPr>
              <a:t>Shift</a:t>
            </a:r>
            <a:r>
              <a:rPr lang="th-TH" sz="2600" noProof="1">
                <a:solidFill>
                  <a:srgbClr val="000000"/>
                </a:solidFill>
                <a:latin typeface="Sarabun" panose="00000500000000000000" pitchFamily="2" charset="-34"/>
                <a:ea typeface="Sarabun Bold"/>
                <a:cs typeface="Sarabun" panose="00000500000000000000" pitchFamily="2" charset="-34"/>
                <a:sym typeface="Sarabun Bold"/>
              </a:rPr>
              <a:t> ร่วมกับการคลิกเมาส์ เพื่อเลือกไฟล์และโฟลเดอร์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3CE982D-6EBA-C05F-0700-8D2EAA4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614060"/>
            <a:ext cx="7723554" cy="4495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DE4564C-4B59-E423-44A1-E6054AAF7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3614060"/>
            <a:ext cx="880648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990600" y="413660"/>
            <a:ext cx="5655097" cy="1222834"/>
            <a:chOff x="0" y="0"/>
            <a:chExt cx="7540129" cy="16304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2831192" y="0"/>
              <a:ext cx="4708937" cy="1630445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6" y="0"/>
                  </a:lnTo>
                  <a:lnTo>
                    <a:pt x="470893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30200" y="438232"/>
              <a:ext cx="1167565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2.15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21563" y="231097"/>
              <a:ext cx="5144908" cy="11540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การคัดลอกหรือย้าย</a:t>
              </a:r>
            </a:p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ไฟล์และโฟลเดอร์</a:t>
              </a:r>
            </a:p>
          </p:txBody>
        </p:sp>
      </p:grpSp>
      <p:sp>
        <p:nvSpPr>
          <p:cNvPr id="46" name="TextBox 8">
            <a:extLst>
              <a:ext uri="{FF2B5EF4-FFF2-40B4-BE49-F238E27FC236}">
                <a16:creationId xmlns:a16="http://schemas.microsoft.com/office/drawing/2014/main" id="{9379DA88-00D6-D90D-A79F-655A65DE9BF9}"/>
              </a:ext>
            </a:extLst>
          </p:cNvPr>
          <p:cNvSpPr txBox="1"/>
          <p:nvPr/>
        </p:nvSpPr>
        <p:spPr>
          <a:xfrm>
            <a:off x="991136" y="2547260"/>
            <a:ext cx="6552664" cy="963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th-TH" sz="24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คลิกเลือกไฟล์หรือโฟลเดอร์ จากนั้นบนแถบเครื่องมือ คลิกปุ่ม Copy หรือกดปุ่ม Ctrl + C บนคีย์บอร์ด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5CD8220D-D233-C50B-C362-01C2EBBA6866}"/>
              </a:ext>
            </a:extLst>
          </p:cNvPr>
          <p:cNvSpPr txBox="1"/>
          <p:nvPr/>
        </p:nvSpPr>
        <p:spPr>
          <a:xfrm>
            <a:off x="10134600" y="1861460"/>
            <a:ext cx="5715000" cy="519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619"/>
              </a:lnSpc>
              <a:buSzPct val="100000"/>
              <a:buBlip>
                <a:blip r:embed="rId4"/>
              </a:buBlip>
            </a:pPr>
            <a:r>
              <a:rPr lang="th-TH" sz="2799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การย้าย (Move) ไฟล์และโฟลเดอร์</a:t>
            </a: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505C10C1-68CA-27AE-3912-B532C8B958A8}"/>
              </a:ext>
            </a:extLst>
          </p:cNvPr>
          <p:cNvSpPr txBox="1"/>
          <p:nvPr/>
        </p:nvSpPr>
        <p:spPr>
          <a:xfrm>
            <a:off x="978626" y="1861460"/>
            <a:ext cx="7174774" cy="519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619"/>
              </a:lnSpc>
              <a:buSzPct val="100000"/>
              <a:buBlip>
                <a:blip r:embed="rId4"/>
              </a:buBlip>
            </a:pPr>
            <a:r>
              <a:rPr lang="th-TH" sz="2799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การคัดลอก (Copy) ไฟล์และโฟลเดอร์</a:t>
            </a:r>
          </a:p>
        </p:txBody>
      </p:sp>
      <p:sp>
        <p:nvSpPr>
          <p:cNvPr id="53" name="TextBox 8">
            <a:extLst>
              <a:ext uri="{FF2B5EF4-FFF2-40B4-BE49-F238E27FC236}">
                <a16:creationId xmlns:a16="http://schemas.microsoft.com/office/drawing/2014/main" id="{829844B9-529A-E49E-7907-BBC1F603B51A}"/>
              </a:ext>
            </a:extLst>
          </p:cNvPr>
          <p:cNvSpPr txBox="1"/>
          <p:nvPr/>
        </p:nvSpPr>
        <p:spPr>
          <a:xfrm>
            <a:off x="10134600" y="2547260"/>
            <a:ext cx="6552664" cy="963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th-TH" sz="24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คลิกเลือกไฟล์หรือโฟลเดอร์ จากนั้นบนแถบเครื่องมือ คลิกปุ่ม Cut หรือกดปุ่ม Ctrl + X บนคีย์บอร์ด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35EF914-3BA4-189E-9709-74070ED7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36" y="3690260"/>
            <a:ext cx="7440364" cy="4419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AF856CE-3B60-33B8-D382-ACFFD6679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6881" y="3690260"/>
            <a:ext cx="7320519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1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20C65-C40F-E6D5-0950-459C193DC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27377A-DF40-9862-BFD4-8FFFC197F697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0610D8-EE41-585A-CC5F-A2B70853B6CE}"/>
              </a:ext>
            </a:extLst>
          </p:cNvPr>
          <p:cNvGrpSpPr/>
          <p:nvPr/>
        </p:nvGrpSpPr>
        <p:grpSpPr>
          <a:xfrm>
            <a:off x="990600" y="413660"/>
            <a:ext cx="6477110" cy="1222834"/>
            <a:chOff x="990600" y="2552700"/>
            <a:chExt cx="6477110" cy="1222834"/>
          </a:xfrm>
        </p:grpSpPr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BF97AC03-EE6F-8794-FCB2-09C67BA8CF8E}"/>
                </a:ext>
              </a:extLst>
            </p:cNvPr>
            <p:cNvSpPr/>
            <p:nvPr/>
          </p:nvSpPr>
          <p:spPr>
            <a:xfrm>
              <a:off x="990600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75FEA47E-E3B5-B8EC-C3F3-B2F9CB797444}"/>
                </a:ext>
              </a:extLst>
            </p:cNvPr>
            <p:cNvSpPr/>
            <p:nvPr/>
          </p:nvSpPr>
          <p:spPr>
            <a:xfrm>
              <a:off x="3936007" y="2552700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9B5B0E54-C9BF-66A4-BA65-E76FE1973D26}"/>
                </a:ext>
              </a:extLst>
            </p:cNvPr>
            <p:cNvSpPr txBox="1"/>
            <p:nvPr/>
          </p:nvSpPr>
          <p:spPr>
            <a:xfrm>
              <a:off x="1238250" y="2881374"/>
              <a:ext cx="875674" cy="49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2.16</a:t>
              </a:r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1D7D00B6-0D80-7EB2-EEA4-F31D4C38D61D}"/>
                </a:ext>
              </a:extLst>
            </p:cNvPr>
            <p:cNvSpPr txBox="1"/>
            <p:nvPr/>
          </p:nvSpPr>
          <p:spPr>
            <a:xfrm>
              <a:off x="2201125" y="2966660"/>
              <a:ext cx="4971760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การลบไฟล์และโฟลเดอร์</a:t>
              </a:r>
            </a:p>
          </p:txBody>
        </p:sp>
      </p:grpSp>
      <p:sp>
        <p:nvSpPr>
          <p:cNvPr id="51" name="TextBox 37">
            <a:extLst>
              <a:ext uri="{FF2B5EF4-FFF2-40B4-BE49-F238E27FC236}">
                <a16:creationId xmlns:a16="http://schemas.microsoft.com/office/drawing/2014/main" id="{C3E4A4A8-1EC1-1136-C03F-BDA89E6A0739}"/>
              </a:ext>
            </a:extLst>
          </p:cNvPr>
          <p:cNvSpPr txBox="1"/>
          <p:nvPr/>
        </p:nvSpPr>
        <p:spPr>
          <a:xfrm>
            <a:off x="1006590" y="1841452"/>
            <a:ext cx="7146810" cy="158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คลิกไฟล์หรือโฟลเดอร์ที่ต้องการลบ บนแถบเครื่องมือ คลิกปุ่ม </a:t>
            </a:r>
            <a:r>
              <a:rPr lang="th-TH" sz="2600" b="1" noProof="1">
                <a:solidFill>
                  <a:srgbClr val="000000"/>
                </a:solidFill>
                <a:latin typeface="Sarabun Bold"/>
                <a:ea typeface="Sarabun"/>
                <a:cs typeface="Sarabun Bold"/>
                <a:sym typeface="Sarabun Bold"/>
              </a:rPr>
              <a:t>Delete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หรือ คลิกขวาบนไฟล์ที่เลือก แล้วคลิกที่ไอคอน </a:t>
            </a:r>
            <a:r>
              <a:rPr lang="th-TH" sz="2600" b="1" noProof="1">
                <a:solidFill>
                  <a:srgbClr val="000000"/>
                </a:solidFill>
                <a:latin typeface="Sarabun Bold"/>
                <a:ea typeface="Sarabun"/>
                <a:cs typeface="Sarabun Bold"/>
                <a:sym typeface="Sarabun Bold"/>
              </a:rPr>
              <a:t>Delete 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บนคีย์บอร์ด</a:t>
            </a:r>
            <a:endParaRPr lang="th-TH" sz="2600" noProof="1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D5042B-CE92-FF27-4988-F4E2A4ABD6A8}"/>
              </a:ext>
            </a:extLst>
          </p:cNvPr>
          <p:cNvGrpSpPr/>
          <p:nvPr/>
        </p:nvGrpSpPr>
        <p:grpSpPr>
          <a:xfrm>
            <a:off x="8868228" y="413660"/>
            <a:ext cx="6477110" cy="1222834"/>
            <a:chOff x="9304255" y="2552700"/>
            <a:chExt cx="6477110" cy="1222834"/>
          </a:xfrm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518BBB83-6CDC-D089-67E7-E87C2B7B981D}"/>
                </a:ext>
              </a:extLst>
            </p:cNvPr>
            <p:cNvSpPr/>
            <p:nvPr/>
          </p:nvSpPr>
          <p:spPr>
            <a:xfrm>
              <a:off x="9304255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7DC1B33D-B200-451A-CF29-C29C21B55280}"/>
                </a:ext>
              </a:extLst>
            </p:cNvPr>
            <p:cNvSpPr/>
            <p:nvPr/>
          </p:nvSpPr>
          <p:spPr>
            <a:xfrm>
              <a:off x="12249663" y="2552700"/>
              <a:ext cx="3531702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5" name="TextBox 41">
              <a:extLst>
                <a:ext uri="{FF2B5EF4-FFF2-40B4-BE49-F238E27FC236}">
                  <a16:creationId xmlns:a16="http://schemas.microsoft.com/office/drawing/2014/main" id="{7ADEB34B-D85F-09F2-1501-47FA5C0AFF4B}"/>
                </a:ext>
              </a:extLst>
            </p:cNvPr>
            <p:cNvSpPr txBox="1"/>
            <p:nvPr/>
          </p:nvSpPr>
          <p:spPr>
            <a:xfrm>
              <a:off x="9551905" y="2881374"/>
              <a:ext cx="875674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2.17</a:t>
              </a:r>
            </a:p>
          </p:txBody>
        </p:sp>
        <p:sp>
          <p:nvSpPr>
            <p:cNvPr id="56" name="TextBox 42">
              <a:extLst>
                <a:ext uri="{FF2B5EF4-FFF2-40B4-BE49-F238E27FC236}">
                  <a16:creationId xmlns:a16="http://schemas.microsoft.com/office/drawing/2014/main" id="{EA5700F5-A5B7-1EEB-61CD-FDF863D9FBC0}"/>
                </a:ext>
              </a:extLst>
            </p:cNvPr>
            <p:cNvSpPr txBox="1"/>
            <p:nvPr/>
          </p:nvSpPr>
          <p:spPr>
            <a:xfrm>
              <a:off x="10210800" y="2781300"/>
              <a:ext cx="4971759" cy="862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การเรียกไฟล์และโฟลเดอร์</a:t>
              </a:r>
            </a:p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ที่ลบไปคืนกลับมา</a:t>
              </a:r>
            </a:p>
          </p:txBody>
        </p:sp>
      </p:grpSp>
      <p:sp>
        <p:nvSpPr>
          <p:cNvPr id="57" name="TextBox 43">
            <a:extLst>
              <a:ext uri="{FF2B5EF4-FFF2-40B4-BE49-F238E27FC236}">
                <a16:creationId xmlns:a16="http://schemas.microsoft.com/office/drawing/2014/main" id="{B26838A0-C84C-11AD-7F20-38E49C039776}"/>
              </a:ext>
            </a:extLst>
          </p:cNvPr>
          <p:cNvSpPr txBox="1"/>
          <p:nvPr/>
        </p:nvSpPr>
        <p:spPr>
          <a:xfrm>
            <a:off x="8792028" y="1835047"/>
            <a:ext cx="9296400" cy="158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00"/>
              </a:lnSpc>
            </a:pP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ดับเบิลคลิกไอคอนรูปถังขยะ (Recycle Bin) คลิกเลือกไฟล์หรือโฟลเดอร์ที่ต้องการเรียกคืน (Restore) บนแถบเครื่องมือ คลิกปุ่ม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...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แล้วคลิกที่เมนู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Restore all items 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หรือ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Restore the selected items</a:t>
            </a:r>
            <a:endParaRPr lang="th-TH" sz="2600" b="1" noProof="1">
              <a:solidFill>
                <a:srgbClr val="000000"/>
              </a:solidFill>
              <a:latin typeface="Sarabun" panose="00000500000000000000" pitchFamily="2" charset="-34"/>
              <a:ea typeface="Sarabun Bold"/>
              <a:cs typeface="Sarabun" panose="00000500000000000000" pitchFamily="2" charset="-34"/>
              <a:sym typeface="Sarabun Bold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F834A34-5C77-EBA6-1EE8-13114D83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612622"/>
            <a:ext cx="7010400" cy="449723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5E4203F-F8AD-7116-466A-DDEF76EA0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3614060"/>
            <a:ext cx="749843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9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5FCF9-1E04-3604-9127-D410BFCF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3B78B3-EB43-E3B5-4C90-E056EFB986DE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41E82A-CB88-99C0-EFBC-EFAFF097E4DC}"/>
              </a:ext>
            </a:extLst>
          </p:cNvPr>
          <p:cNvGrpSpPr/>
          <p:nvPr/>
        </p:nvGrpSpPr>
        <p:grpSpPr>
          <a:xfrm>
            <a:off x="990600" y="413660"/>
            <a:ext cx="6477110" cy="1222834"/>
            <a:chOff x="990600" y="2552700"/>
            <a:chExt cx="6477110" cy="1222834"/>
          </a:xfrm>
        </p:grpSpPr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75982745-5124-F257-0158-1F7D9CFAED7F}"/>
                </a:ext>
              </a:extLst>
            </p:cNvPr>
            <p:cNvSpPr/>
            <p:nvPr/>
          </p:nvSpPr>
          <p:spPr>
            <a:xfrm>
              <a:off x="990600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5F6C078E-BE42-3459-119A-6D5344856350}"/>
                </a:ext>
              </a:extLst>
            </p:cNvPr>
            <p:cNvSpPr/>
            <p:nvPr/>
          </p:nvSpPr>
          <p:spPr>
            <a:xfrm>
              <a:off x="3936007" y="2552700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4E727EC8-2C62-66CA-80A7-362D7640FB1F}"/>
                </a:ext>
              </a:extLst>
            </p:cNvPr>
            <p:cNvSpPr txBox="1"/>
            <p:nvPr/>
          </p:nvSpPr>
          <p:spPr>
            <a:xfrm>
              <a:off x="1238250" y="2881374"/>
              <a:ext cx="875674" cy="49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2.18</a:t>
              </a:r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57BA3CD0-D810-BF55-D2A5-174E2894AA4A}"/>
                </a:ext>
              </a:extLst>
            </p:cNvPr>
            <p:cNvSpPr txBox="1"/>
            <p:nvPr/>
          </p:nvSpPr>
          <p:spPr>
            <a:xfrm>
              <a:off x="2201125" y="2966660"/>
              <a:ext cx="4971760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1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การทำความสะอาดถังขยะ</a:t>
              </a:r>
            </a:p>
          </p:txBody>
        </p:sp>
      </p:grpSp>
      <p:sp>
        <p:nvSpPr>
          <p:cNvPr id="51" name="TextBox 37">
            <a:extLst>
              <a:ext uri="{FF2B5EF4-FFF2-40B4-BE49-F238E27FC236}">
                <a16:creationId xmlns:a16="http://schemas.microsoft.com/office/drawing/2014/main" id="{32383DAB-9FB0-A28D-ED2F-4D00C2F51414}"/>
              </a:ext>
            </a:extLst>
          </p:cNvPr>
          <p:cNvSpPr txBox="1"/>
          <p:nvPr/>
        </p:nvSpPr>
        <p:spPr>
          <a:xfrm>
            <a:off x="1006590" y="1841452"/>
            <a:ext cx="6156210" cy="158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ดับเบิลคลิกที่ไอคอนรูปถังขยะ (Recycle Bin) เปิดหน้าต่าง Recycle Bin บนแถบเครื่องมือ คลิกปุ่ม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Empty Recycle Bin</a:t>
            </a:r>
            <a:endParaRPr lang="th-TH" sz="2600" b="1" noProof="1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81BADB-BFC8-4996-FD75-7090A9EACFDC}"/>
              </a:ext>
            </a:extLst>
          </p:cNvPr>
          <p:cNvGrpSpPr/>
          <p:nvPr/>
        </p:nvGrpSpPr>
        <p:grpSpPr>
          <a:xfrm>
            <a:off x="8868228" y="413660"/>
            <a:ext cx="7362372" cy="1222834"/>
            <a:chOff x="9304255" y="2552700"/>
            <a:chExt cx="7362372" cy="1222834"/>
          </a:xfrm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FA5646F8-60AD-5CAD-D16D-CA049C765B4F}"/>
                </a:ext>
              </a:extLst>
            </p:cNvPr>
            <p:cNvSpPr/>
            <p:nvPr/>
          </p:nvSpPr>
          <p:spPr>
            <a:xfrm>
              <a:off x="9304255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A59EE909-95EC-876B-EC56-57EE73CE294B}"/>
                </a:ext>
              </a:extLst>
            </p:cNvPr>
            <p:cNvSpPr/>
            <p:nvPr/>
          </p:nvSpPr>
          <p:spPr>
            <a:xfrm>
              <a:off x="12859263" y="2552700"/>
              <a:ext cx="3807364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5" name="TextBox 41">
              <a:extLst>
                <a:ext uri="{FF2B5EF4-FFF2-40B4-BE49-F238E27FC236}">
                  <a16:creationId xmlns:a16="http://schemas.microsoft.com/office/drawing/2014/main" id="{6781E3FA-207A-FB1A-4B01-31EB4242F564}"/>
                </a:ext>
              </a:extLst>
            </p:cNvPr>
            <p:cNvSpPr txBox="1"/>
            <p:nvPr/>
          </p:nvSpPr>
          <p:spPr>
            <a:xfrm>
              <a:off x="9551905" y="2881374"/>
              <a:ext cx="875674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2.19</a:t>
              </a:r>
            </a:p>
          </p:txBody>
        </p:sp>
        <p:sp>
          <p:nvSpPr>
            <p:cNvPr id="56" name="TextBox 42">
              <a:extLst>
                <a:ext uri="{FF2B5EF4-FFF2-40B4-BE49-F238E27FC236}">
                  <a16:creationId xmlns:a16="http://schemas.microsoft.com/office/drawing/2014/main" id="{B45FF185-D9BC-8F20-B7D8-8F2ADF563750}"/>
                </a:ext>
              </a:extLst>
            </p:cNvPr>
            <p:cNvSpPr txBox="1"/>
            <p:nvPr/>
          </p:nvSpPr>
          <p:spPr>
            <a:xfrm>
              <a:off x="10210800" y="2781300"/>
              <a:ext cx="6074827" cy="8399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th-TH" sz="28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การปักหมุดให้กับโฟลเดอร์ เพื่อ</a:t>
              </a:r>
            </a:p>
            <a:p>
              <a:pPr algn="ctr">
                <a:lnSpc>
                  <a:spcPts val="3400"/>
                </a:lnSpc>
              </a:pPr>
              <a:r>
                <a:rPr lang="th-TH" sz="28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การเข้าถึงที่รวดเร็ว (Quick Access)</a:t>
              </a:r>
            </a:p>
          </p:txBody>
        </p:sp>
      </p:grpSp>
      <p:sp>
        <p:nvSpPr>
          <p:cNvPr id="57" name="TextBox 43">
            <a:extLst>
              <a:ext uri="{FF2B5EF4-FFF2-40B4-BE49-F238E27FC236}">
                <a16:creationId xmlns:a16="http://schemas.microsoft.com/office/drawing/2014/main" id="{CD1D6C17-DBC2-C915-25C4-2AD79A6FB739}"/>
              </a:ext>
            </a:extLst>
          </p:cNvPr>
          <p:cNvSpPr txBox="1"/>
          <p:nvPr/>
        </p:nvSpPr>
        <p:spPr>
          <a:xfrm>
            <a:off x="8792028" y="1835047"/>
            <a:ext cx="9296400" cy="158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00"/>
              </a:lnSpc>
            </a:pP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เป็นฟีเจอร์ที่ช่วยให้เราเข้าถึงโฟลเดอร์ที่เรามักเรียกใช้บ่อย ๆ ได้อย่างรวดเร็ว เพียงแค่ปักหมุดโฟลเดอร์ที่ต้องการเอาไว้ มันจะไปปรากฏอยู่ในส่วนของพื้นที่ Navigation Pane เพื่อให้เข้าถึงโฟลเดอร์นั้นได้ง่าย ๆ</a:t>
            </a:r>
            <a:endParaRPr lang="th-TH" sz="2600" b="1" noProof="1">
              <a:solidFill>
                <a:srgbClr val="000000"/>
              </a:solidFill>
              <a:latin typeface="Sarabun" panose="00000500000000000000" pitchFamily="2" charset="-34"/>
              <a:ea typeface="Sarabun Bold"/>
              <a:cs typeface="Sarabun" panose="00000500000000000000" pitchFamily="2" charset="-34"/>
              <a:sym typeface="Sarabun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C7572-15C5-4E6A-0F3A-420768D24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14060"/>
            <a:ext cx="7485779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55A9B-C555-27AD-29A0-3D9B4CD45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3614060"/>
            <a:ext cx="5791200" cy="451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A2A76D5-042E-744E-EBA9-1F8691AE3E45}"/>
              </a:ext>
            </a:extLst>
          </p:cNvPr>
          <p:cNvGrpSpPr/>
          <p:nvPr/>
        </p:nvGrpSpPr>
        <p:grpSpPr>
          <a:xfrm>
            <a:off x="1155922" y="1104900"/>
            <a:ext cx="5674849" cy="5858147"/>
            <a:chOff x="1155922" y="2882292"/>
            <a:chExt cx="5674849" cy="5858147"/>
          </a:xfrm>
        </p:grpSpPr>
        <p:sp>
          <p:nvSpPr>
            <p:cNvPr id="10" name="Freeform 10"/>
            <p:cNvSpPr/>
            <p:nvPr/>
          </p:nvSpPr>
          <p:spPr>
            <a:xfrm>
              <a:off x="1155922" y="2882292"/>
              <a:ext cx="5272383" cy="4457560"/>
            </a:xfrm>
            <a:custGeom>
              <a:avLst/>
              <a:gdLst/>
              <a:ahLst/>
              <a:cxnLst/>
              <a:rect l="l" t="t" r="r" b="b"/>
              <a:pathLst>
                <a:path w="5272383" h="4457560">
                  <a:moveTo>
                    <a:pt x="0" y="0"/>
                  </a:moveTo>
                  <a:lnTo>
                    <a:pt x="5272383" y="0"/>
                  </a:lnTo>
                  <a:lnTo>
                    <a:pt x="5272383" y="4457560"/>
                  </a:lnTo>
                  <a:lnTo>
                    <a:pt x="0" y="4457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424688" y="6321160"/>
              <a:ext cx="2406083" cy="2419279"/>
            </a:xfrm>
            <a:custGeom>
              <a:avLst/>
              <a:gdLst/>
              <a:ahLst/>
              <a:cxnLst/>
              <a:rect l="l" t="t" r="r" b="b"/>
              <a:pathLst>
                <a:path w="2406083" h="2419279">
                  <a:moveTo>
                    <a:pt x="0" y="0"/>
                  </a:moveTo>
                  <a:lnTo>
                    <a:pt x="2406083" y="0"/>
                  </a:lnTo>
                  <a:lnTo>
                    <a:pt x="2406083" y="2419280"/>
                  </a:lnTo>
                  <a:lnTo>
                    <a:pt x="0" y="2419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34" name="Freeform 34"/>
          <p:cNvSpPr/>
          <p:nvPr/>
        </p:nvSpPr>
        <p:spPr>
          <a:xfrm>
            <a:off x="7379906" y="952500"/>
            <a:ext cx="10177150" cy="6691476"/>
          </a:xfrm>
          <a:custGeom>
            <a:avLst/>
            <a:gdLst/>
            <a:ahLst/>
            <a:cxnLst/>
            <a:rect l="l" t="t" r="r" b="b"/>
            <a:pathLst>
              <a:path w="13569534" h="8921968">
                <a:moveTo>
                  <a:pt x="0" y="0"/>
                </a:moveTo>
                <a:lnTo>
                  <a:pt x="13569534" y="0"/>
                </a:lnTo>
                <a:lnTo>
                  <a:pt x="13569534" y="8921968"/>
                </a:lnTo>
                <a:lnTo>
                  <a:pt x="0" y="8921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FFFFC7-05C2-B1E9-10A5-49FF9E47FA95}"/>
              </a:ext>
            </a:extLst>
          </p:cNvPr>
          <p:cNvGrpSpPr/>
          <p:nvPr/>
        </p:nvGrpSpPr>
        <p:grpSpPr>
          <a:xfrm>
            <a:off x="7836393" y="1386303"/>
            <a:ext cx="9308607" cy="5646744"/>
            <a:chOff x="7836393" y="3011295"/>
            <a:chExt cx="9308607" cy="5646744"/>
          </a:xfrm>
        </p:grpSpPr>
        <p:sp>
          <p:nvSpPr>
            <p:cNvPr id="35" name="TextBox 35"/>
            <p:cNvSpPr txBox="1"/>
            <p:nvPr/>
          </p:nvSpPr>
          <p:spPr>
            <a:xfrm>
              <a:off x="7836393" y="4221696"/>
              <a:ext cx="9308607" cy="4436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noProof="1">
                  <a:solidFill>
                    <a:srgbClr val="E46A96"/>
                  </a:solidFill>
                  <a:latin typeface="Sarabun" panose="00000500000000000000" pitchFamily="2" charset="-34"/>
                  <a:ea typeface="Sarabun Bold"/>
                  <a:cs typeface="Sarabun" panose="00000500000000000000" pitchFamily="2" charset="-34"/>
                  <a:sym typeface="Sarabun Bold"/>
                </a:rPr>
                <a:t>ระบบปฏิบัติการ</a:t>
              </a:r>
              <a:r>
                <a:rPr lang="th-TH" sz="2400" noProof="1">
                  <a:solidFill>
                    <a:srgbClr val="000000"/>
                  </a:solidFill>
                  <a:latin typeface="Sarabun" panose="00000500000000000000" pitchFamily="2" charset="-34"/>
                  <a:ea typeface="Sarabun"/>
                  <a:cs typeface="Sarabun" panose="00000500000000000000" pitchFamily="2" charset="-34"/>
                  <a:sym typeface="Sarabun"/>
                </a:rPr>
                <a:t> คือ ซอฟต์แวร์ที่ทำหน้าที่ควบคุมการทำงานของฮาร์ดแวร์และซอฟต์แวร์อื่น ๆ บนคอมพิวเตอร์</a:t>
              </a:r>
            </a:p>
            <a:p>
              <a:pPr>
                <a:lnSpc>
                  <a:spcPct val="150000"/>
                </a:lnSpc>
              </a:pPr>
              <a:r>
                <a:rPr lang="th-TH" sz="2400" b="1" noProof="1">
                  <a:solidFill>
                    <a:srgbClr val="E46A96"/>
                  </a:solidFill>
                  <a:latin typeface="Sarabun" panose="00000500000000000000" pitchFamily="2" charset="-34"/>
                  <a:ea typeface="Sarabun Bold"/>
                  <a:cs typeface="Sarabun" panose="00000500000000000000" pitchFamily="2" charset="-34"/>
                  <a:sym typeface="Sarabun Bold"/>
                </a:rPr>
                <a:t>การจัดการข้อมูล</a:t>
              </a:r>
              <a:r>
                <a:rPr lang="th-TH" sz="2400" noProof="1">
                  <a:solidFill>
                    <a:srgbClr val="000000"/>
                  </a:solidFill>
                  <a:latin typeface="Sarabun" panose="00000500000000000000" pitchFamily="2" charset="-34"/>
                  <a:ea typeface="Sarabun"/>
                  <a:cs typeface="Sarabun" panose="00000500000000000000" pitchFamily="2" charset="-34"/>
                  <a:sym typeface="Sarabun"/>
                </a:rPr>
                <a:t> คือ กระบวนการจัดการข้อมูลตั้งแต่การเก็บรวบรวม การจัดเก็บ การประมวลผล การวิเคราะห์ และการนำเสนอข้อมูล</a:t>
              </a: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th-TH" sz="2400" noProof="1">
                  <a:solidFill>
                    <a:srgbClr val="000000"/>
                  </a:solidFill>
                  <a:latin typeface="Sarabun" panose="00000500000000000000" pitchFamily="2" charset="-34"/>
                  <a:ea typeface="Sarabun"/>
                  <a:cs typeface="Sarabun" panose="00000500000000000000" pitchFamily="2" charset="-34"/>
                  <a:sym typeface="Sarabun"/>
                </a:rPr>
                <a:t>ทั้ง 2 สิ่งมีความเกี่ยวข้องกัน โดยระบบปฏิบัติการจะทำหน้าที่จัดสรรทรัพยากรของระบบให้กับโปรแกรมประยุกต์ ส่วนการจัดการข้อมูลของระบบปฏิบัติการจะช่วยให้โปรแกรมประยุกต์ต่าง ๆ สามารถเข้าถึงและใช้งานข้อมูลได้อย่างถูกต้องและปลอดภัย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8170615" y="3011295"/>
              <a:ext cx="3464623" cy="994032"/>
              <a:chOff x="0" y="0"/>
              <a:chExt cx="584239" cy="16762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8423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84239" h="167623">
                    <a:moveTo>
                      <a:pt x="83812" y="0"/>
                    </a:moveTo>
                    <a:lnTo>
                      <a:pt x="500427" y="0"/>
                    </a:lnTo>
                    <a:cubicBezTo>
                      <a:pt x="546715" y="0"/>
                      <a:pt x="584239" y="37524"/>
                      <a:pt x="584239" y="83812"/>
                    </a:cubicBezTo>
                    <a:lnTo>
                      <a:pt x="584239" y="83812"/>
                    </a:lnTo>
                    <a:cubicBezTo>
                      <a:pt x="584239" y="106040"/>
                      <a:pt x="575409" y="127358"/>
                      <a:pt x="559691" y="143076"/>
                    </a:cubicBezTo>
                    <a:cubicBezTo>
                      <a:pt x="543973" y="158793"/>
                      <a:pt x="522655" y="167623"/>
                      <a:pt x="50042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584239" cy="196198"/>
              </a:xfrm>
              <a:prstGeom prst="rect">
                <a:avLst/>
              </a:prstGeom>
            </p:spPr>
            <p:txBody>
              <a:bodyPr lIns="79342" tIns="79342" rIns="79342" bIns="79342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8308571" y="3104392"/>
              <a:ext cx="3210941" cy="69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th-TH" sz="41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สาระสำคัญ</a:t>
              </a:r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81945BD1-FDFE-4595-44E0-10EC12609FB4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F9C4DE06-D3D0-7561-3125-8CAB564480F2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C7DB7693-CA3E-EAFD-5655-C7B0EBE87E40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150582-AC7F-0B63-B2E3-B99791F8C218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B1973AB-A04B-2135-0375-8F7B0EF4DC01}"/>
              </a:ext>
            </a:extLst>
          </p:cNvPr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C12081B-9057-C93F-F11E-F9C26D4CA495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4BDAB376-81AB-37EE-3C46-7695552F68D9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19" name="Freeform 9">
            <a:extLst>
              <a:ext uri="{FF2B5EF4-FFF2-40B4-BE49-F238E27FC236}">
                <a16:creationId xmlns:a16="http://schemas.microsoft.com/office/drawing/2014/main" id="{CB61BC37-3671-2777-0723-28D7E4A753FA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11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153D0-83BB-9F5E-43FB-80EEF5E83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B0FBB5-D314-9B12-C8D9-9E5A7135BCBC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6D93F2-AD7D-EFCB-6E1B-D5B8AAE2BC65}"/>
              </a:ext>
            </a:extLst>
          </p:cNvPr>
          <p:cNvGrpSpPr/>
          <p:nvPr/>
        </p:nvGrpSpPr>
        <p:grpSpPr>
          <a:xfrm>
            <a:off x="990600" y="413660"/>
            <a:ext cx="6477110" cy="1222834"/>
            <a:chOff x="990600" y="2552700"/>
            <a:chExt cx="6477110" cy="1222834"/>
          </a:xfrm>
        </p:grpSpPr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BA601876-AF4F-F221-D98E-56FAE009EA79}"/>
                </a:ext>
              </a:extLst>
            </p:cNvPr>
            <p:cNvSpPr/>
            <p:nvPr/>
          </p:nvSpPr>
          <p:spPr>
            <a:xfrm>
              <a:off x="990600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7D8DD9A-5E85-3219-5817-5057C97A1736}"/>
                </a:ext>
              </a:extLst>
            </p:cNvPr>
            <p:cNvSpPr/>
            <p:nvPr/>
          </p:nvSpPr>
          <p:spPr>
            <a:xfrm>
              <a:off x="3936007" y="2552700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8E5D2B69-0DAC-9D2C-5033-908F4F795EBD}"/>
                </a:ext>
              </a:extLst>
            </p:cNvPr>
            <p:cNvSpPr txBox="1"/>
            <p:nvPr/>
          </p:nvSpPr>
          <p:spPr>
            <a:xfrm>
              <a:off x="1238250" y="2881374"/>
              <a:ext cx="875674" cy="49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2.20</a:t>
              </a:r>
            </a:p>
          </p:txBody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2B274D06-65DD-3272-FF1E-DAD99A04257F}"/>
                </a:ext>
              </a:extLst>
            </p:cNvPr>
            <p:cNvSpPr txBox="1"/>
            <p:nvPr/>
          </p:nvSpPr>
          <p:spPr>
            <a:xfrm>
              <a:off x="1905000" y="2781300"/>
              <a:ext cx="4971760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การจับภาพหน้าจอ</a:t>
              </a:r>
            </a:p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ด้วย Snipping Tools</a:t>
              </a:r>
            </a:p>
          </p:txBody>
        </p:sp>
      </p:grpSp>
      <p:sp>
        <p:nvSpPr>
          <p:cNvPr id="51" name="TextBox 37">
            <a:extLst>
              <a:ext uri="{FF2B5EF4-FFF2-40B4-BE49-F238E27FC236}">
                <a16:creationId xmlns:a16="http://schemas.microsoft.com/office/drawing/2014/main" id="{829BBFDF-0371-D176-0113-40C5C88E9D05}"/>
              </a:ext>
            </a:extLst>
          </p:cNvPr>
          <p:cNvSpPr txBox="1"/>
          <p:nvPr/>
        </p:nvSpPr>
        <p:spPr>
          <a:xfrm>
            <a:off x="1006590" y="1841452"/>
            <a:ext cx="7146810" cy="158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Snipping Tools 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เป็นเครื่องมือสำหรับจับภาพหน้าจอ (Screenshot) ที่มีให้มาอยู่แล้วใน Windows เวลาเรียกใช้ให้คลิกปุ่ม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Windows + Shift + S 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บนคีย์บอร์ด</a:t>
            </a:r>
            <a:endParaRPr lang="th-TH" sz="2600" b="1" noProof="1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B7EB9A6-D5EE-21FE-A368-6C4D303FD303}"/>
              </a:ext>
            </a:extLst>
          </p:cNvPr>
          <p:cNvGrpSpPr/>
          <p:nvPr/>
        </p:nvGrpSpPr>
        <p:grpSpPr>
          <a:xfrm>
            <a:off x="8868228" y="413660"/>
            <a:ext cx="6826336" cy="1222834"/>
            <a:chOff x="9304255" y="2552700"/>
            <a:chExt cx="6826336" cy="1222834"/>
          </a:xfrm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776C615F-8883-7A26-F67B-B906D5A38F2B}"/>
                </a:ext>
              </a:extLst>
            </p:cNvPr>
            <p:cNvSpPr/>
            <p:nvPr/>
          </p:nvSpPr>
          <p:spPr>
            <a:xfrm>
              <a:off x="9304255" y="25527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072D0D3A-3E02-3818-74E3-E95BEA6BA371}"/>
                </a:ext>
              </a:extLst>
            </p:cNvPr>
            <p:cNvSpPr/>
            <p:nvPr/>
          </p:nvSpPr>
          <p:spPr>
            <a:xfrm>
              <a:off x="12475627" y="2552700"/>
              <a:ext cx="3654964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5" name="TextBox 41">
              <a:extLst>
                <a:ext uri="{FF2B5EF4-FFF2-40B4-BE49-F238E27FC236}">
                  <a16:creationId xmlns:a16="http://schemas.microsoft.com/office/drawing/2014/main" id="{2D2831AC-30E5-2D1B-5C97-887C679658E7}"/>
                </a:ext>
              </a:extLst>
            </p:cNvPr>
            <p:cNvSpPr txBox="1"/>
            <p:nvPr/>
          </p:nvSpPr>
          <p:spPr>
            <a:xfrm>
              <a:off x="9551905" y="2881374"/>
              <a:ext cx="875674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2.21</a:t>
              </a:r>
            </a:p>
          </p:txBody>
        </p:sp>
        <p:sp>
          <p:nvSpPr>
            <p:cNvPr id="56" name="TextBox 42">
              <a:extLst>
                <a:ext uri="{FF2B5EF4-FFF2-40B4-BE49-F238E27FC236}">
                  <a16:creationId xmlns:a16="http://schemas.microsoft.com/office/drawing/2014/main" id="{AB2A7497-41E4-AF18-4D4F-040BAAC79E83}"/>
                </a:ext>
              </a:extLst>
            </p:cNvPr>
            <p:cNvSpPr txBox="1"/>
            <p:nvPr/>
          </p:nvSpPr>
          <p:spPr>
            <a:xfrm>
              <a:off x="9884827" y="2962728"/>
              <a:ext cx="6074827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การติดตั้งและถอนโปรแกรม</a:t>
              </a:r>
            </a:p>
          </p:txBody>
        </p:sp>
      </p:grpSp>
      <p:sp>
        <p:nvSpPr>
          <p:cNvPr id="57" name="TextBox 43">
            <a:extLst>
              <a:ext uri="{FF2B5EF4-FFF2-40B4-BE49-F238E27FC236}">
                <a16:creationId xmlns:a16="http://schemas.microsoft.com/office/drawing/2014/main" id="{58160A33-4056-8A9B-91CD-F38FE52876D2}"/>
              </a:ext>
            </a:extLst>
          </p:cNvPr>
          <p:cNvSpPr txBox="1"/>
          <p:nvPr/>
        </p:nvSpPr>
        <p:spPr>
          <a:xfrm>
            <a:off x="8792028" y="1835047"/>
            <a:ext cx="9296400" cy="1587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00"/>
              </a:lnSpc>
            </a:pP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การติดตั้งโปรแกรม ให้ดับเบิลคลิกที่ไฟล์ .exe ที่ดาวน์โหลดมา ส่วนการถอดถอน ให้คลิกขวาที่เลือกเมนู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Installed apps </a:t>
            </a:r>
            <a:r>
              <a:rPr lang="th-TH" sz="26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จากนั้นเลือกโปรแกรมแกรมที่ต้องการแล้วคลิกปุ่ม </a:t>
            </a:r>
            <a:r>
              <a:rPr lang="th-TH" sz="2600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Uninstall</a:t>
            </a:r>
            <a:endParaRPr lang="th-TH" sz="2600" b="1" noProof="1">
              <a:solidFill>
                <a:srgbClr val="000000"/>
              </a:solidFill>
              <a:latin typeface="Sarabun" panose="00000500000000000000" pitchFamily="2" charset="-34"/>
              <a:ea typeface="Sarabun Bold"/>
              <a:cs typeface="Sarabun" panose="00000500000000000000" pitchFamily="2" charset="-34"/>
              <a:sym typeface="Sarabun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F88AB-F120-E631-9966-D1DDBBA1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614059"/>
            <a:ext cx="7182619" cy="4517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3797E-682D-54A2-040E-D1ADA6048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3614060"/>
            <a:ext cx="8904124" cy="45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557E27-EAAA-4F0A-46D2-03777982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58C4D5-0B73-1B27-7A4C-28D5EF9E8397}"/>
              </a:ext>
            </a:extLst>
          </p:cNvPr>
          <p:cNvSpPr/>
          <p:nvPr/>
        </p:nvSpPr>
        <p:spPr>
          <a:xfrm flipV="1">
            <a:off x="15240" y="18987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EE97ED-2277-72D6-960F-BD0F8C3059AF}"/>
              </a:ext>
            </a:extLst>
          </p:cNvPr>
          <p:cNvGrpSpPr/>
          <p:nvPr/>
        </p:nvGrpSpPr>
        <p:grpSpPr>
          <a:xfrm>
            <a:off x="914400" y="624953"/>
            <a:ext cx="6553200" cy="1222834"/>
            <a:chOff x="1524000" y="2399353"/>
            <a:chExt cx="6553200" cy="122283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EE50B49-9A3C-EE34-83AA-4A621F0B0E4D}"/>
                </a:ext>
              </a:extLst>
            </p:cNvPr>
            <p:cNvSpPr/>
            <p:nvPr/>
          </p:nvSpPr>
          <p:spPr>
            <a:xfrm>
              <a:off x="1524000" y="2399353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0C6C93F-CD21-7F43-3B80-0E1CA96C5406}"/>
                </a:ext>
              </a:extLst>
            </p:cNvPr>
            <p:cNvSpPr/>
            <p:nvPr/>
          </p:nvSpPr>
          <p:spPr>
            <a:xfrm>
              <a:off x="4545497" y="2399353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6" y="0"/>
                  </a:lnTo>
                  <a:lnTo>
                    <a:pt x="470893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A0B1C32E-1FAE-8184-8FD0-5067BB68EE3D}"/>
                </a:ext>
              </a:extLst>
            </p:cNvPr>
            <p:cNvSpPr txBox="1"/>
            <p:nvPr/>
          </p:nvSpPr>
          <p:spPr>
            <a:xfrm>
              <a:off x="1771650" y="2728027"/>
              <a:ext cx="875674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2.22</a:t>
              </a: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645F67E4-EA63-0735-9DE4-9323FA4957D4}"/>
                </a:ext>
              </a:extLst>
            </p:cNvPr>
            <p:cNvSpPr txBox="1"/>
            <p:nvPr/>
          </p:nvSpPr>
          <p:spPr>
            <a:xfrm>
              <a:off x="2696950" y="2627953"/>
              <a:ext cx="4846850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การปิดการใช้งาน Windows 11 (Shutdown/Restart/Sleep)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5E9361-1731-7D26-B6E4-9978E91EAD10}"/>
              </a:ext>
            </a:extLst>
          </p:cNvPr>
          <p:cNvGrpSpPr/>
          <p:nvPr/>
        </p:nvGrpSpPr>
        <p:grpSpPr>
          <a:xfrm>
            <a:off x="914400" y="2120846"/>
            <a:ext cx="6934200" cy="5822941"/>
            <a:chOff x="914400" y="3998987"/>
            <a:chExt cx="6934200" cy="5822941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E02B596B-C627-0DC3-7E6D-482988E8936C}"/>
                </a:ext>
              </a:extLst>
            </p:cNvPr>
            <p:cNvSpPr txBox="1"/>
            <p:nvPr/>
          </p:nvSpPr>
          <p:spPr>
            <a:xfrm>
              <a:off x="914400" y="3998987"/>
              <a:ext cx="6934200" cy="5822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19"/>
                </a:lnSpc>
              </a:pP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คลิกปุ่ม </a:t>
              </a:r>
              <a:r>
                <a:rPr lang="th-TH" sz="2600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Start</a:t>
              </a: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(    ) ในเมนู Start คลิกปุ่ม </a:t>
              </a:r>
              <a:r>
                <a:rPr lang="th-TH" sz="2600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Power</a:t>
              </a: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(    ) หรือคลิกขวาที่ปุ่ม </a:t>
              </a:r>
              <a:r>
                <a:rPr lang="th-TH" sz="2600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Start</a:t>
              </a: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(    ) เลือกเมนู </a:t>
              </a:r>
              <a:r>
                <a:rPr lang="th-TH" sz="2600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Shut down or sign out </a:t>
              </a: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จะมีตัวเลือกหลัก ๆ ดังนี้</a:t>
              </a:r>
            </a:p>
            <a:p>
              <a:pPr marL="457200" indent="-457200">
                <a:lnSpc>
                  <a:spcPts val="4619"/>
                </a:lnSpc>
                <a:buBlip>
                  <a:blip r:embed="rId4"/>
                </a:buBlip>
              </a:pPr>
              <a:r>
                <a:rPr lang="th-TH" sz="2600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Sleep : </a:t>
              </a: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เป็นโหมดประหยัดพลังงาน สถานะต่าง ๆ จะถูกบันทึกไว้ เหมาะกับผู้ใช้ที่ต้องการพักเครื่องเป็นเวลาสั้น ๆ</a:t>
              </a:r>
            </a:p>
            <a:p>
              <a:pPr marL="457200" indent="-457200">
                <a:lnSpc>
                  <a:spcPts val="4619"/>
                </a:lnSpc>
                <a:buBlip>
                  <a:blip r:embed="rId4"/>
                </a:buBlip>
              </a:pPr>
              <a:r>
                <a:rPr lang="th-TH" sz="2600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Shut down : </a:t>
              </a: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เป็นการสั่งปิดเครื่องคอมพิวเตอร์ กรณีไม่ต้องการใช้งานเครื่องต่ออีกเป็นเวลานาน ๆ</a:t>
              </a:r>
            </a:p>
            <a:p>
              <a:pPr marL="457200" indent="-457200">
                <a:lnSpc>
                  <a:spcPts val="4619"/>
                </a:lnSpc>
                <a:buBlip>
                  <a:blip r:embed="rId4"/>
                </a:buBlip>
              </a:pPr>
              <a:r>
                <a:rPr lang="th-TH" sz="2600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Restart : </a:t>
              </a:r>
              <a:r>
                <a:rPr lang="th-TH" sz="26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เป็นการสั่งให้คอมพิวเตอร์ปิดการทำงานทั้งหมดลง แล้วเปิดเครื่องใหม่โดยอัตโนมัติ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217243-8137-6430-3B1A-716965BAC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1872" y="4175760"/>
              <a:ext cx="304800" cy="3048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B6FFFC3-984F-29B1-678B-B87A3BC8A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1864" y="4160520"/>
              <a:ext cx="304811" cy="3238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878C62-84B9-59F4-4FFF-F387DA94B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5295" y="4762500"/>
              <a:ext cx="304800" cy="3048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9B52B3BB-E4DC-56FF-DE96-D04A40D8D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2076387"/>
            <a:ext cx="9982200" cy="58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333055"/>
            <a:ext cx="8115300" cy="1400588"/>
            <a:chOff x="0" y="0"/>
            <a:chExt cx="10820400" cy="1867451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820400" cy="1867451"/>
            </a:xfrm>
            <a:custGeom>
              <a:avLst/>
              <a:gdLst/>
              <a:ahLst/>
              <a:cxnLst/>
              <a:rect l="l" t="t" r="r" b="b"/>
              <a:pathLst>
                <a:path w="11814065" h="1867451">
                  <a:moveTo>
                    <a:pt x="11814065" y="0"/>
                  </a:moveTo>
                  <a:lnTo>
                    <a:pt x="0" y="0"/>
                  </a:lnTo>
                  <a:lnTo>
                    <a:pt x="0" y="1867451"/>
                  </a:lnTo>
                  <a:lnTo>
                    <a:pt x="11814065" y="1867451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655" b="-165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32095" y="324176"/>
              <a:ext cx="1281507" cy="1280917"/>
            </a:xfrm>
            <a:custGeom>
              <a:avLst/>
              <a:gdLst/>
              <a:ahLst/>
              <a:cxnLst/>
              <a:rect l="l" t="t" r="r" b="b"/>
              <a:pathLst>
                <a:path w="1281507" h="1280917">
                  <a:moveTo>
                    <a:pt x="0" y="0"/>
                  </a:moveTo>
                  <a:lnTo>
                    <a:pt x="1281507" y="0"/>
                  </a:lnTo>
                  <a:lnTo>
                    <a:pt x="1281507" y="1280917"/>
                  </a:lnTo>
                  <a:lnTo>
                    <a:pt x="0" y="1280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34671" y="514985"/>
              <a:ext cx="8574529" cy="698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การจัดการข้อมูลในยุคดิจิทัล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rot="-5400000">
            <a:off x="11306948" y="1395508"/>
            <a:ext cx="8385099" cy="5577005"/>
          </a:xfrm>
          <a:custGeom>
            <a:avLst/>
            <a:gdLst/>
            <a:ahLst/>
            <a:cxnLst/>
            <a:rect l="l" t="t" r="r" b="b"/>
            <a:pathLst>
              <a:path w="8385099" h="5577005">
                <a:moveTo>
                  <a:pt x="0" y="0"/>
                </a:moveTo>
                <a:lnTo>
                  <a:pt x="8385099" y="0"/>
                </a:lnTo>
                <a:lnTo>
                  <a:pt x="8385099" y="5577005"/>
                </a:lnTo>
                <a:lnTo>
                  <a:pt x="0" y="557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9" name="Group 29"/>
          <p:cNvGrpSpPr/>
          <p:nvPr/>
        </p:nvGrpSpPr>
        <p:grpSpPr>
          <a:xfrm>
            <a:off x="1000192" y="2095500"/>
            <a:ext cx="11937106" cy="7010180"/>
            <a:chOff x="0" y="0"/>
            <a:chExt cx="15916141" cy="10782003"/>
          </a:xfrm>
        </p:grpSpPr>
        <p:sp>
          <p:nvSpPr>
            <p:cNvPr id="30" name="Freeform 30"/>
            <p:cNvSpPr/>
            <p:nvPr/>
          </p:nvSpPr>
          <p:spPr>
            <a:xfrm flipH="1">
              <a:off x="0" y="754834"/>
              <a:ext cx="15916141" cy="10027169"/>
            </a:xfrm>
            <a:custGeom>
              <a:avLst/>
              <a:gdLst/>
              <a:ahLst/>
              <a:cxnLst/>
              <a:rect l="l" t="t" r="r" b="b"/>
              <a:pathLst>
                <a:path w="15916141" h="10027169">
                  <a:moveTo>
                    <a:pt x="15916141" y="0"/>
                  </a:moveTo>
                  <a:lnTo>
                    <a:pt x="0" y="0"/>
                  </a:lnTo>
                  <a:lnTo>
                    <a:pt x="0" y="10027169"/>
                  </a:lnTo>
                  <a:lnTo>
                    <a:pt x="15916141" y="10027169"/>
                  </a:lnTo>
                  <a:lnTo>
                    <a:pt x="15916141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14411" y="2256804"/>
              <a:ext cx="13512800" cy="43407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200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การจัดการข้อมูลในยุคดิจิทัล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หมายถึง กระบวนการทั้งหมดที่เกี่ยวข้องกับการจัดเก็บ วิเคราะห์ ค้นหา แชร์ และปกป้องข้อมูล โดยใช้เครื่องมือดิจิทัลและเทคโนโลยีที่ทันสมัย เป้าหมายหลักคือ เพื่อให้สามารถเข้าถึงข้อมูลที่ถูกต้อง นำไปใช้ประโยชน์ และสร้างมูลค่าได้อย่างมีประสิทธิภาพ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1010476" y="0"/>
              <a:ext cx="6648220" cy="1883069"/>
            </a:xfrm>
            <a:custGeom>
              <a:avLst/>
              <a:gdLst/>
              <a:ahLst/>
              <a:cxnLst/>
              <a:rect l="l" t="t" r="r" b="b"/>
              <a:pathLst>
                <a:path w="6648220" h="1883069">
                  <a:moveTo>
                    <a:pt x="0" y="0"/>
                  </a:moveTo>
                  <a:lnTo>
                    <a:pt x="6648221" y="0"/>
                  </a:lnTo>
                  <a:lnTo>
                    <a:pt x="6648221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9" r="-747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502163" y="0"/>
              <a:ext cx="5716247" cy="1883069"/>
            </a:xfrm>
            <a:custGeom>
              <a:avLst/>
              <a:gdLst/>
              <a:ahLst/>
              <a:cxnLst/>
              <a:rect l="l" t="t" r="r" b="b"/>
              <a:pathLst>
                <a:path w="5716247" h="1883069">
                  <a:moveTo>
                    <a:pt x="0" y="0"/>
                  </a:moveTo>
                  <a:lnTo>
                    <a:pt x="5716247" y="0"/>
                  </a:lnTo>
                  <a:lnTo>
                    <a:pt x="5716247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5548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5506343" y="0"/>
              <a:ext cx="4645696" cy="1883069"/>
            </a:xfrm>
            <a:custGeom>
              <a:avLst/>
              <a:gdLst/>
              <a:ahLst/>
              <a:cxnLst/>
              <a:rect l="l" t="t" r="r" b="b"/>
              <a:pathLst>
                <a:path w="4645696" h="1883069">
                  <a:moveTo>
                    <a:pt x="0" y="0"/>
                  </a:moveTo>
                  <a:lnTo>
                    <a:pt x="4645696" y="0"/>
                  </a:lnTo>
                  <a:lnTo>
                    <a:pt x="4645696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5603" r="-1832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507745" y="520072"/>
              <a:ext cx="14203869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3.1 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ความหมายของการจัดการข้อมูลในยุคดิจิทัล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877200-F5D0-DB28-7001-AFF092F38193}"/>
              </a:ext>
            </a:extLst>
          </p:cNvPr>
          <p:cNvGrpSpPr/>
          <p:nvPr/>
        </p:nvGrpSpPr>
        <p:grpSpPr>
          <a:xfrm>
            <a:off x="1219200" y="566060"/>
            <a:ext cx="15259478" cy="8564610"/>
            <a:chOff x="1219200" y="2522490"/>
            <a:chExt cx="15259478" cy="856461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A4E2F7-45BE-CF9F-6F5D-DEA9F9C69B85}"/>
                </a:ext>
              </a:extLst>
            </p:cNvPr>
            <p:cNvGrpSpPr/>
            <p:nvPr/>
          </p:nvGrpSpPr>
          <p:grpSpPr>
            <a:xfrm>
              <a:off x="1695450" y="2676800"/>
              <a:ext cx="14783228" cy="8410300"/>
              <a:chOff x="1695450" y="2676800"/>
              <a:chExt cx="14783228" cy="84103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695450" y="2692295"/>
                <a:ext cx="12767764" cy="8394805"/>
              </a:xfrm>
              <a:custGeom>
                <a:avLst/>
                <a:gdLst/>
                <a:ahLst/>
                <a:cxnLst/>
                <a:rect l="l" t="t" r="r" b="b"/>
                <a:pathLst>
                  <a:path w="17023685" h="11193073">
                    <a:moveTo>
                      <a:pt x="0" y="0"/>
                    </a:moveTo>
                    <a:lnTo>
                      <a:pt x="17023685" y="0"/>
                    </a:lnTo>
                    <a:lnTo>
                      <a:pt x="17023685" y="11193073"/>
                    </a:lnTo>
                    <a:lnTo>
                      <a:pt x="0" y="11193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6310661" y="2676800"/>
                <a:ext cx="10168017" cy="8394805"/>
              </a:xfrm>
              <a:custGeom>
                <a:avLst/>
                <a:gdLst/>
                <a:ahLst/>
                <a:cxnLst/>
                <a:rect l="l" t="t" r="r" b="b"/>
                <a:pathLst>
                  <a:path w="13557356" h="11193073">
                    <a:moveTo>
                      <a:pt x="0" y="0"/>
                    </a:moveTo>
                    <a:lnTo>
                      <a:pt x="13557356" y="0"/>
                    </a:lnTo>
                    <a:lnTo>
                      <a:pt x="13557356" y="11193073"/>
                    </a:lnTo>
                    <a:lnTo>
                      <a:pt x="0" y="11193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5567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2406199" y="4220542"/>
                <a:ext cx="13585123" cy="567866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5032"/>
                  </a:lnSpc>
                </a:pPr>
                <a:r>
                  <a:rPr lang="th-TH" sz="3205" b="1" noProof="1">
                    <a:solidFill>
                      <a:srgbClr val="E46A96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จัดเก็บข้อมูล: </a:t>
                </a:r>
                <a:r>
                  <a:rPr lang="th-TH" sz="32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เก็บข้อมูลสำคัญในรูปแบบดิจิทัลอย่างปลอดภัยในที่ต่าง ๆ เช่น คลาวด์ ฐานข้อมูล หรืออุปกรณ์เก็บข้อมูล</a:t>
                </a:r>
              </a:p>
              <a:p>
                <a:pPr algn="l">
                  <a:lnSpc>
                    <a:spcPts val="5032"/>
                  </a:lnSpc>
                </a:pPr>
                <a:r>
                  <a:rPr lang="th-TH" sz="3205" b="1" noProof="1">
                    <a:solidFill>
                      <a:srgbClr val="E46A96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จัดระเบียบข้อมูล:</a:t>
                </a:r>
                <a:r>
                  <a:rPr lang="th-TH" sz="32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จัดหมวดหมู่ข้อมูลให้เป็นระบบ เพื่อให้ค้นหาและเข้าถึงได้ง่าย</a:t>
                </a:r>
              </a:p>
              <a:p>
                <a:pPr algn="l">
                  <a:lnSpc>
                    <a:spcPts val="5032"/>
                  </a:lnSpc>
                </a:pPr>
                <a:r>
                  <a:rPr lang="th-TH" sz="3205" b="1" noProof="1">
                    <a:solidFill>
                      <a:srgbClr val="E46A96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วิเคราะห์ข้อมูล: </a:t>
                </a:r>
                <a:r>
                  <a:rPr lang="th-TH" sz="32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ใช้เครื่องมือวิเคราะห์ข้อมูล เพื่อค้นหาข้อมูลที่ซ่อนอยู่และนำไปใช้ประโยชน์</a:t>
                </a:r>
              </a:p>
              <a:p>
                <a:pPr algn="l">
                  <a:lnSpc>
                    <a:spcPts val="5032"/>
                  </a:lnSpc>
                </a:pPr>
                <a:r>
                  <a:rPr lang="th-TH" sz="3205" b="1" noProof="1">
                    <a:solidFill>
                      <a:srgbClr val="E46A96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แบ่งปันข้อมูล: </a:t>
                </a:r>
                <a:r>
                  <a:rPr lang="th-TH" sz="32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แบ่งปันข้อมูลให้กับผู้อื่นอย่างปลอดภัยและเหมาะสม</a:t>
                </a:r>
              </a:p>
              <a:p>
                <a:pPr algn="l">
                  <a:lnSpc>
                    <a:spcPts val="5032"/>
                  </a:lnSpc>
                </a:pPr>
                <a:r>
                  <a:rPr lang="th-TH" sz="3205" b="1" noProof="1">
                    <a:solidFill>
                      <a:srgbClr val="E46A96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ปกป้องข้อมูล: </a:t>
                </a:r>
                <a:r>
                  <a:rPr lang="th-TH" sz="32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รักษาความปลอดภัยของข้อมูล ป้องกันการสูญหาย การถูกขโมย หรือการเข้าถึงโดยไม่ได้รับอนุญาต</a:t>
                </a:r>
              </a:p>
              <a:p>
                <a:pPr algn="l">
                  <a:lnSpc>
                    <a:spcPts val="5032"/>
                  </a:lnSpc>
                </a:pPr>
                <a:endPara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650388B-E94C-C174-8588-3E195633509C}"/>
                </a:ext>
              </a:extLst>
            </p:cNvPr>
            <p:cNvGrpSpPr/>
            <p:nvPr/>
          </p:nvGrpSpPr>
          <p:grpSpPr>
            <a:xfrm>
              <a:off x="1219200" y="2522490"/>
              <a:ext cx="11525199" cy="1412302"/>
              <a:chOff x="1219200" y="2522490"/>
              <a:chExt cx="11525199" cy="141230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19200" y="2522490"/>
                <a:ext cx="4986165" cy="1412302"/>
              </a:xfrm>
              <a:custGeom>
                <a:avLst/>
                <a:gdLst/>
                <a:ahLst/>
                <a:cxnLst/>
                <a:rect l="l" t="t" r="r" b="b"/>
                <a:pathLst>
                  <a:path w="6648220" h="1883069">
                    <a:moveTo>
                      <a:pt x="0" y="0"/>
                    </a:moveTo>
                    <a:lnTo>
                      <a:pt x="6648220" y="0"/>
                    </a:lnTo>
                    <a:lnTo>
                      <a:pt x="6648220" y="1883069"/>
                    </a:lnTo>
                    <a:lnTo>
                      <a:pt x="0" y="1883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89" r="-7471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8457214" y="2522490"/>
                <a:ext cx="4287185" cy="1412302"/>
              </a:xfrm>
              <a:custGeom>
                <a:avLst/>
                <a:gdLst/>
                <a:ahLst/>
                <a:cxnLst/>
                <a:rect l="l" t="t" r="r" b="b"/>
                <a:pathLst>
                  <a:path w="5716247" h="1883069">
                    <a:moveTo>
                      <a:pt x="0" y="0"/>
                    </a:moveTo>
                    <a:lnTo>
                      <a:pt x="5716247" y="0"/>
                    </a:lnTo>
                    <a:lnTo>
                      <a:pt x="5716247" y="1883069"/>
                    </a:lnTo>
                    <a:lnTo>
                      <a:pt x="0" y="1883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5548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5162600" y="2522490"/>
                <a:ext cx="3484272" cy="1412302"/>
              </a:xfrm>
              <a:custGeom>
                <a:avLst/>
                <a:gdLst/>
                <a:ahLst/>
                <a:cxnLst/>
                <a:rect l="l" t="t" r="r" b="b"/>
                <a:pathLst>
                  <a:path w="4645696" h="1883069">
                    <a:moveTo>
                      <a:pt x="0" y="0"/>
                    </a:moveTo>
                    <a:lnTo>
                      <a:pt x="4645696" y="0"/>
                    </a:lnTo>
                    <a:lnTo>
                      <a:pt x="4645696" y="1883069"/>
                    </a:lnTo>
                    <a:lnTo>
                      <a:pt x="0" y="1883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5603" r="-18321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592152" y="2912544"/>
                <a:ext cx="10652902" cy="56313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792"/>
                  </a:lnSpc>
                  <a:spcBef>
                    <a:spcPct val="0"/>
                  </a:spcBef>
                </a:pPr>
                <a:r>
                  <a:rPr lang="th-TH" sz="3422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3.2    </a:t>
                </a:r>
                <a:r>
                  <a:rPr lang="th-TH" sz="342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องค์ประกอบที่สําคัญของการจัดการข้อมูลในยุคดิจิทัล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123950" y="326300"/>
            <a:ext cx="16360673" cy="7415607"/>
            <a:chOff x="0" y="0"/>
            <a:chExt cx="21814230" cy="9887477"/>
          </a:xfrm>
        </p:grpSpPr>
        <p:sp>
          <p:nvSpPr>
            <p:cNvPr id="25" name="Freeform 25"/>
            <p:cNvSpPr/>
            <p:nvPr/>
          </p:nvSpPr>
          <p:spPr>
            <a:xfrm>
              <a:off x="710914" y="427166"/>
              <a:ext cx="14388306" cy="9460311"/>
            </a:xfrm>
            <a:custGeom>
              <a:avLst/>
              <a:gdLst/>
              <a:ahLst/>
              <a:cxnLst/>
              <a:rect l="l" t="t" r="r" b="b"/>
              <a:pathLst>
                <a:path w="14388306" h="9460311">
                  <a:moveTo>
                    <a:pt x="0" y="0"/>
                  </a:moveTo>
                  <a:lnTo>
                    <a:pt x="14388306" y="0"/>
                  </a:lnTo>
                  <a:lnTo>
                    <a:pt x="14388306" y="9460311"/>
                  </a:lnTo>
                  <a:lnTo>
                    <a:pt x="0" y="946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228643" y="427166"/>
              <a:ext cx="11458588" cy="9460311"/>
            </a:xfrm>
            <a:custGeom>
              <a:avLst/>
              <a:gdLst/>
              <a:ahLst/>
              <a:cxnLst/>
              <a:rect l="l" t="t" r="r" b="b"/>
              <a:pathLst>
                <a:path w="11458588" h="9460311">
                  <a:moveTo>
                    <a:pt x="0" y="0"/>
                  </a:moveTo>
                  <a:lnTo>
                    <a:pt x="11458587" y="0"/>
                  </a:lnTo>
                  <a:lnTo>
                    <a:pt x="11458587" y="9460311"/>
                  </a:lnTo>
                  <a:lnTo>
                    <a:pt x="0" y="946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09652" y="2227023"/>
              <a:ext cx="20304579" cy="7571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เพิ่มประสิทธิภาพการทำงาน: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ช่วยให้ค้นหาข้อมูลได้เร็วขึ้น แม่นยำขึ้น ลดเวลาที่เสียไป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ทำให้ทำงานได้อย่างมีประสิทธิภาพ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เพิ่มประสิทธิภาพการบริการลูกค้า: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เข้าใจลูกค้า และนำเสนอสินค้าและบริการที่ตรงใจลูกค้า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สนับสนุนการตัดสินใจ: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ตัดสินใจได้อย่างถูกต้อง แม่นยำ ไม่ต้องพึ่งพาแค่ความรู้สึก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สร้างความได้เปรียบทางธุรกิจ: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ค้นพบโอกาสทางธุรกิจใหม่ ๆ ได้ก่อนคู่แข่ง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สร้างความโปร่งใส: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ติดตาม ตรวจสอบการใช้ข้อมูลได้ ทำให้องค์กรน่าเชื่อถือ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ป้องกันความเสี่ยง: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ป้องกันข้อมูลสูญหาย ช่วยลดความเสี่ยงทางธุรกิจ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พัฒนาองค์กร: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ระบุจุดแข็ง จุดอ่อนขององค์กร นำไปสู่การพัฒนาองค์กร</a:t>
              </a:r>
            </a:p>
            <a:p>
              <a:pPr algn="l">
                <a:lnSpc>
                  <a:spcPts val="5032"/>
                </a:lnSpc>
              </a:pPr>
              <a:endParaRPr lang="th-TH" sz="32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6648220" cy="1883069"/>
            </a:xfrm>
            <a:custGeom>
              <a:avLst/>
              <a:gdLst/>
              <a:ahLst/>
              <a:cxnLst/>
              <a:rect l="l" t="t" r="r" b="b"/>
              <a:pathLst>
                <a:path w="6648220" h="1883069">
                  <a:moveTo>
                    <a:pt x="0" y="0"/>
                  </a:moveTo>
                  <a:lnTo>
                    <a:pt x="6648220" y="0"/>
                  </a:lnTo>
                  <a:lnTo>
                    <a:pt x="6648220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9" r="-747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7368842" y="0"/>
              <a:ext cx="5716247" cy="1883069"/>
            </a:xfrm>
            <a:custGeom>
              <a:avLst/>
              <a:gdLst/>
              <a:ahLst/>
              <a:cxnLst/>
              <a:rect l="l" t="t" r="r" b="b"/>
              <a:pathLst>
                <a:path w="5716247" h="1883069">
                  <a:moveTo>
                    <a:pt x="0" y="0"/>
                  </a:moveTo>
                  <a:lnTo>
                    <a:pt x="5716248" y="0"/>
                  </a:lnTo>
                  <a:lnTo>
                    <a:pt x="5716248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548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5257867" y="0"/>
              <a:ext cx="2892831" cy="1883069"/>
            </a:xfrm>
            <a:custGeom>
              <a:avLst/>
              <a:gdLst/>
              <a:ahLst/>
              <a:cxnLst/>
              <a:rect l="l" t="t" r="r" b="b"/>
              <a:pathLst>
                <a:path w="2892831" h="1883069">
                  <a:moveTo>
                    <a:pt x="0" y="0"/>
                  </a:moveTo>
                  <a:lnTo>
                    <a:pt x="2892831" y="0"/>
                  </a:lnTo>
                  <a:lnTo>
                    <a:pt x="2892831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7176" r="-90016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97269" y="520072"/>
              <a:ext cx="14203869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3.3 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ความสําคัญของการจัดการข้อมูลในยุคดิจิทัล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944507" y="587202"/>
            <a:ext cx="16314793" cy="6760658"/>
            <a:chOff x="0" y="0"/>
            <a:chExt cx="21753058" cy="9014211"/>
          </a:xfrm>
        </p:grpSpPr>
        <p:sp>
          <p:nvSpPr>
            <p:cNvPr id="25" name="Freeform 25"/>
            <p:cNvSpPr/>
            <p:nvPr/>
          </p:nvSpPr>
          <p:spPr>
            <a:xfrm>
              <a:off x="0" y="471940"/>
              <a:ext cx="12992047" cy="8542271"/>
            </a:xfrm>
            <a:custGeom>
              <a:avLst/>
              <a:gdLst/>
              <a:ahLst/>
              <a:cxnLst/>
              <a:rect l="l" t="t" r="r" b="b"/>
              <a:pathLst>
                <a:path w="12992047" h="8542271">
                  <a:moveTo>
                    <a:pt x="0" y="0"/>
                  </a:moveTo>
                  <a:lnTo>
                    <a:pt x="12992047" y="0"/>
                  </a:lnTo>
                  <a:lnTo>
                    <a:pt x="12992047" y="8542271"/>
                  </a:lnTo>
                  <a:lnTo>
                    <a:pt x="0" y="8542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1406426" y="471940"/>
              <a:ext cx="10346632" cy="8542271"/>
            </a:xfrm>
            <a:custGeom>
              <a:avLst/>
              <a:gdLst/>
              <a:ahLst/>
              <a:cxnLst/>
              <a:rect l="l" t="t" r="r" b="b"/>
              <a:pathLst>
                <a:path w="10346632" h="8542271">
                  <a:moveTo>
                    <a:pt x="0" y="0"/>
                  </a:moveTo>
                  <a:lnTo>
                    <a:pt x="10346632" y="0"/>
                  </a:lnTo>
                  <a:lnTo>
                    <a:pt x="10346632" y="8542271"/>
                  </a:lnTo>
                  <a:lnTo>
                    <a:pt x="0" y="8542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98737" y="2142215"/>
              <a:ext cx="20573321" cy="5869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การจัดเก็บข้อมูล: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มีทั้งการจัดเก็บในรูปแบบ Cloud Storage ที่เข้าถึงได้ทุกที่ทุกเวลา และ NAS (Network-Attached Storage) ที่เหมาะสำหรับองค์กร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การจัดการฐานข้อมูล: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มีระบบจัดการฐานข้อมูลหลากหลายประเภท ช่วยบริหารจัดการข้อมูลอย่างเป็นระบบ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คลาวด์คอมพิวติ้ง: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เป็นระบบที่ให้คอมพิวเตอร์หลายเครื่องใช้ทรัพยากรร่วมกันผ่านอินเทอร์เน็ต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การวิเคราะห์ข้อมูล: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มีเครื่องมือทั้งสำหรับวิเคราะห์เชิงธุรกิจ และเครื่องมือสำหรับ Machine Learning และ AI ช่วยในการคาดการณ์และสร้างระบบอัจฉริยะ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493258" y="0"/>
              <a:ext cx="6648220" cy="1883069"/>
            </a:xfrm>
            <a:custGeom>
              <a:avLst/>
              <a:gdLst/>
              <a:ahLst/>
              <a:cxnLst/>
              <a:rect l="l" t="t" r="r" b="b"/>
              <a:pathLst>
                <a:path w="6648220" h="1883069">
                  <a:moveTo>
                    <a:pt x="0" y="0"/>
                  </a:moveTo>
                  <a:lnTo>
                    <a:pt x="6648220" y="0"/>
                  </a:lnTo>
                  <a:lnTo>
                    <a:pt x="6648220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9" r="-747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1418100" y="0"/>
              <a:ext cx="5716247" cy="1883069"/>
            </a:xfrm>
            <a:custGeom>
              <a:avLst/>
              <a:gdLst/>
              <a:ahLst/>
              <a:cxnLst/>
              <a:rect l="l" t="t" r="r" b="b"/>
              <a:pathLst>
                <a:path w="5716247" h="1883069">
                  <a:moveTo>
                    <a:pt x="0" y="0"/>
                  </a:moveTo>
                  <a:lnTo>
                    <a:pt x="5716247" y="0"/>
                  </a:lnTo>
                  <a:lnTo>
                    <a:pt x="5716247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548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7148125" y="0"/>
              <a:ext cx="4643025" cy="1883069"/>
            </a:xfrm>
            <a:custGeom>
              <a:avLst/>
              <a:gdLst/>
              <a:ahLst/>
              <a:cxnLst/>
              <a:rect l="l" t="t" r="r" b="b"/>
              <a:pathLst>
                <a:path w="4643025" h="1883069">
                  <a:moveTo>
                    <a:pt x="0" y="0"/>
                  </a:moveTo>
                  <a:lnTo>
                    <a:pt x="4643025" y="0"/>
                  </a:lnTo>
                  <a:lnTo>
                    <a:pt x="4643025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623" r="-1838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5302316" y="12700"/>
              <a:ext cx="4643025" cy="1883069"/>
            </a:xfrm>
            <a:custGeom>
              <a:avLst/>
              <a:gdLst/>
              <a:ahLst/>
              <a:cxnLst/>
              <a:rect l="l" t="t" r="r" b="b"/>
              <a:pathLst>
                <a:path w="4643025" h="1883069">
                  <a:moveTo>
                    <a:pt x="0" y="0"/>
                  </a:moveTo>
                  <a:lnTo>
                    <a:pt x="4643026" y="0"/>
                  </a:lnTo>
                  <a:lnTo>
                    <a:pt x="4643026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623" r="-1838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90527" y="520072"/>
              <a:ext cx="16082127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3.4 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เครื่องมือและเทคโนโลยีที่ใช้ในการจัดการข้อมูลในยุคดิจิทัล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11868" y="682639"/>
            <a:ext cx="16247432" cy="6607325"/>
            <a:chOff x="0" y="0"/>
            <a:chExt cx="21663243" cy="880976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398884" cy="8809767"/>
            </a:xfrm>
            <a:custGeom>
              <a:avLst/>
              <a:gdLst/>
              <a:ahLst/>
              <a:cxnLst/>
              <a:rect l="l" t="t" r="r" b="b"/>
              <a:pathLst>
                <a:path w="13398884" h="8809767">
                  <a:moveTo>
                    <a:pt x="0" y="0"/>
                  </a:moveTo>
                  <a:lnTo>
                    <a:pt x="13398884" y="0"/>
                  </a:lnTo>
                  <a:lnTo>
                    <a:pt x="13398884" y="8809767"/>
                  </a:lnTo>
                  <a:lnTo>
                    <a:pt x="0" y="880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715905" y="0"/>
              <a:ext cx="11947338" cy="8809767"/>
            </a:xfrm>
            <a:custGeom>
              <a:avLst/>
              <a:gdLst/>
              <a:ahLst/>
              <a:cxnLst/>
              <a:rect l="l" t="t" r="r" b="b"/>
              <a:pathLst>
                <a:path w="11947338" h="8809767">
                  <a:moveTo>
                    <a:pt x="0" y="0"/>
                  </a:moveTo>
                  <a:lnTo>
                    <a:pt x="11947338" y="0"/>
                  </a:lnTo>
                  <a:lnTo>
                    <a:pt x="11947338" y="8809767"/>
                  </a:lnTo>
                  <a:lnTo>
                    <a:pt x="0" y="880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14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90965" y="516108"/>
              <a:ext cx="20103756" cy="7571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นอกเหนือจากที่กล่าวมา ยังมีเครื่องมือและเทคโนโลยีที่เกี่ยวข้องกับการจัดการ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ข้อมูลในยุคดิจิทัล อีกมากมาย เช่น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Blockchain: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เป็นเทคโนโลยีที่ใช้บันทึกข้อมูลแบบกระจายศูนย์ เปรียบเสมือนสมุดบัญชีดิจิทัลที่ทุกคนสามารถเข้าถึงและตรวจสอบได้ มีความปลอดภัยสูงเพราะข้อมูลถูกเข้ารหัสและ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ยากที่จะปลอมแปลง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Internet of Things (IoT):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เทคโนโลยีที่เชื่อมต่ออุปกรณ์ต่างๆ เข้ากับอินเทอรเน็ต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ทำให้อุปกรณ์เหล่านี้สามารถรวบรวมข้อมูล วิเคราะห์ และสื่อสารกันได้เอง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Big Data: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เป็นเทคโนโลยีที่ใช้วิเคราะห์ข้อมูลจำนวนมหาศาลที่ซับซ้อน และเปลี่ยนแปลง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อย่างรวดเร็ว ข้อมูลเหล่านี้มักได้มาจากแหล่งต่าง ๆ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357954" y="192823"/>
            <a:ext cx="15572091" cy="1421827"/>
            <a:chOff x="0" y="0"/>
            <a:chExt cx="20762788" cy="18957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648220" cy="1883069"/>
            </a:xfrm>
            <a:custGeom>
              <a:avLst/>
              <a:gdLst/>
              <a:ahLst/>
              <a:cxnLst/>
              <a:rect l="l" t="t" r="r" b="b"/>
              <a:pathLst>
                <a:path w="6648220" h="1883069">
                  <a:moveTo>
                    <a:pt x="0" y="0"/>
                  </a:moveTo>
                  <a:lnTo>
                    <a:pt x="6648220" y="0"/>
                  </a:lnTo>
                  <a:lnTo>
                    <a:pt x="6648220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9" r="-7471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342592" y="0"/>
              <a:ext cx="5716247" cy="1883069"/>
            </a:xfrm>
            <a:custGeom>
              <a:avLst/>
              <a:gdLst/>
              <a:ahLst/>
              <a:cxnLst/>
              <a:rect l="l" t="t" r="r" b="b"/>
              <a:pathLst>
                <a:path w="5716247" h="1883069">
                  <a:moveTo>
                    <a:pt x="0" y="0"/>
                  </a:moveTo>
                  <a:lnTo>
                    <a:pt x="5716247" y="0"/>
                  </a:lnTo>
                  <a:lnTo>
                    <a:pt x="5716247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48" t="-180" b="-18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8944084" y="0"/>
              <a:ext cx="4643025" cy="1883069"/>
            </a:xfrm>
            <a:custGeom>
              <a:avLst/>
              <a:gdLst/>
              <a:ahLst/>
              <a:cxnLst/>
              <a:rect l="l" t="t" r="r" b="b"/>
              <a:pathLst>
                <a:path w="4643025" h="1883069">
                  <a:moveTo>
                    <a:pt x="0" y="0"/>
                  </a:moveTo>
                  <a:lnTo>
                    <a:pt x="4643025" y="0"/>
                  </a:lnTo>
                  <a:lnTo>
                    <a:pt x="4643025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623" r="-1838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4809058" y="12700"/>
              <a:ext cx="4643025" cy="1883069"/>
            </a:xfrm>
            <a:custGeom>
              <a:avLst/>
              <a:gdLst/>
              <a:ahLst/>
              <a:cxnLst/>
              <a:rect l="l" t="t" r="r" b="b"/>
              <a:pathLst>
                <a:path w="4643025" h="1883069">
                  <a:moveTo>
                    <a:pt x="0" y="0"/>
                  </a:moveTo>
                  <a:lnTo>
                    <a:pt x="4643026" y="0"/>
                  </a:lnTo>
                  <a:lnTo>
                    <a:pt x="4643026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623" r="-18389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97269" y="520072"/>
              <a:ext cx="20265519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en-US" sz="3422" b="1" spc="-85" dirty="0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3.5    </a:t>
              </a:r>
              <a:r>
                <a:rPr lang="en-US" sz="3422" b="1" spc="-85" dirty="0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การนําเอาการจัดการข้อมูลในยุคดิจิทัลมาประยุกต์ใช้ในการประกอบอาชีพ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04950" y="1704206"/>
            <a:ext cx="15425096" cy="2943752"/>
            <a:chOff x="0" y="0"/>
            <a:chExt cx="20566794" cy="3925002"/>
          </a:xfrm>
        </p:grpSpPr>
        <p:sp>
          <p:nvSpPr>
            <p:cNvPr id="31" name="Freeform 31"/>
            <p:cNvSpPr/>
            <p:nvPr/>
          </p:nvSpPr>
          <p:spPr>
            <a:xfrm flipH="1">
              <a:off x="0" y="103177"/>
              <a:ext cx="6066388" cy="3821825"/>
            </a:xfrm>
            <a:custGeom>
              <a:avLst/>
              <a:gdLst/>
              <a:ahLst/>
              <a:cxnLst/>
              <a:rect l="l" t="t" r="r" b="b"/>
              <a:pathLst>
                <a:path w="6066388" h="3821825">
                  <a:moveTo>
                    <a:pt x="6066388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6066388" y="3821825"/>
                  </a:lnTo>
                  <a:lnTo>
                    <a:pt x="6066388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2" name="Freeform 32"/>
            <p:cNvSpPr/>
            <p:nvPr/>
          </p:nvSpPr>
          <p:spPr>
            <a:xfrm flipH="1">
              <a:off x="5615145" y="103177"/>
              <a:ext cx="5357082" cy="3821825"/>
            </a:xfrm>
            <a:custGeom>
              <a:avLst/>
              <a:gdLst/>
              <a:ahLst/>
              <a:cxnLst/>
              <a:rect l="l" t="t" r="r" b="b"/>
              <a:pathLst>
                <a:path w="5357082" h="3821825">
                  <a:moveTo>
                    <a:pt x="5357083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5357083" y="3821825"/>
                  </a:lnTo>
                  <a:lnTo>
                    <a:pt x="5357083" y="0"/>
                  </a:lnTo>
                  <a:close/>
                </a:path>
              </a:pathLst>
            </a:custGeom>
            <a:blipFill>
              <a:blip r:embed="rId4"/>
              <a:stretch>
                <a:fillRect r="-1324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Freeform 33"/>
            <p:cNvSpPr/>
            <p:nvPr/>
          </p:nvSpPr>
          <p:spPr>
            <a:xfrm flipH="1">
              <a:off x="10237692" y="103177"/>
              <a:ext cx="5357082" cy="3821825"/>
            </a:xfrm>
            <a:custGeom>
              <a:avLst/>
              <a:gdLst/>
              <a:ahLst/>
              <a:cxnLst/>
              <a:rect l="l" t="t" r="r" b="b"/>
              <a:pathLst>
                <a:path w="5357082" h="3821825">
                  <a:moveTo>
                    <a:pt x="5357082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5357082" y="3821825"/>
                  </a:lnTo>
                  <a:lnTo>
                    <a:pt x="5357082" y="0"/>
                  </a:lnTo>
                  <a:close/>
                </a:path>
              </a:pathLst>
            </a:custGeom>
            <a:blipFill>
              <a:blip r:embed="rId4"/>
              <a:stretch>
                <a:fillRect r="-1324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Freeform 34"/>
            <p:cNvSpPr/>
            <p:nvPr/>
          </p:nvSpPr>
          <p:spPr>
            <a:xfrm flipH="1">
              <a:off x="15026375" y="103177"/>
              <a:ext cx="5357082" cy="3821825"/>
            </a:xfrm>
            <a:custGeom>
              <a:avLst/>
              <a:gdLst/>
              <a:ahLst/>
              <a:cxnLst/>
              <a:rect l="l" t="t" r="r" b="b"/>
              <a:pathLst>
                <a:path w="5357082" h="3821825">
                  <a:moveTo>
                    <a:pt x="5357082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5357082" y="3821825"/>
                  </a:lnTo>
                  <a:lnTo>
                    <a:pt x="5357082" y="0"/>
                  </a:lnTo>
                  <a:close/>
                </a:path>
              </a:pathLst>
            </a:custGeom>
            <a:blipFill>
              <a:blip r:embed="rId4"/>
              <a:stretch>
                <a:fillRect r="-1324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75755" y="1032449"/>
              <a:ext cx="20191039" cy="223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 EHR: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 ช่วยให้แพทย์เข้าถึงประวัติผู้ป่วยได้อย่างรวดเร็ว ทำให้วิเคราะห์และวางแผนการรักษาได้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ปัญญาประดิษฐ์ (AI): 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ช่วยในการวิเคราะห์ภาพถ่ายทางการแพทย์ เพื่อตรวจพบโรคได้รวดเร็วขึ้น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เทเลเมดิซิน: 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ช่วยให้ผู้ป่วยเข้าถึงบริการได้จากระยะไกล ไม่ว่าจะเป็นการตรวจวินิจฉัยหรือการรักษา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713170" y="0"/>
              <a:ext cx="2552948" cy="914974"/>
              <a:chOff x="0" y="0"/>
              <a:chExt cx="467701" cy="16762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6770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467701" h="167623">
                    <a:moveTo>
                      <a:pt x="83812" y="0"/>
                    </a:moveTo>
                    <a:lnTo>
                      <a:pt x="383889" y="0"/>
                    </a:lnTo>
                    <a:cubicBezTo>
                      <a:pt x="430177" y="0"/>
                      <a:pt x="467701" y="37524"/>
                      <a:pt x="467701" y="83812"/>
                    </a:cubicBezTo>
                    <a:lnTo>
                      <a:pt x="467701" y="83812"/>
                    </a:lnTo>
                    <a:cubicBezTo>
                      <a:pt x="467701" y="106040"/>
                      <a:pt x="458870" y="127358"/>
                      <a:pt x="443153" y="143076"/>
                    </a:cubicBezTo>
                    <a:cubicBezTo>
                      <a:pt x="427435" y="158793"/>
                      <a:pt x="406117" y="167623"/>
                      <a:pt x="383889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467701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814824" y="87723"/>
              <a:ext cx="2366019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แพทย์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75658" y="4886083"/>
            <a:ext cx="15683680" cy="4137677"/>
            <a:chOff x="0" y="0"/>
            <a:chExt cx="20911574" cy="5516903"/>
          </a:xfrm>
        </p:grpSpPr>
        <p:sp>
          <p:nvSpPr>
            <p:cNvPr id="41" name="Freeform 41"/>
            <p:cNvSpPr/>
            <p:nvPr/>
          </p:nvSpPr>
          <p:spPr>
            <a:xfrm flipH="1">
              <a:off x="0" y="215900"/>
              <a:ext cx="8414291" cy="5301003"/>
            </a:xfrm>
            <a:custGeom>
              <a:avLst/>
              <a:gdLst/>
              <a:ahLst/>
              <a:cxnLst/>
              <a:rect l="l" t="t" r="r" b="b"/>
              <a:pathLst>
                <a:path w="8414291" h="5301003">
                  <a:moveTo>
                    <a:pt x="8414291" y="0"/>
                  </a:moveTo>
                  <a:lnTo>
                    <a:pt x="0" y="0"/>
                  </a:lnTo>
                  <a:lnTo>
                    <a:pt x="0" y="5301003"/>
                  </a:lnTo>
                  <a:lnTo>
                    <a:pt x="8414291" y="5301003"/>
                  </a:lnTo>
                  <a:lnTo>
                    <a:pt x="8414291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Freeform 42"/>
            <p:cNvSpPr/>
            <p:nvPr/>
          </p:nvSpPr>
          <p:spPr>
            <a:xfrm flipH="1">
              <a:off x="7035750" y="215900"/>
              <a:ext cx="7396951" cy="5301003"/>
            </a:xfrm>
            <a:custGeom>
              <a:avLst/>
              <a:gdLst/>
              <a:ahLst/>
              <a:cxnLst/>
              <a:rect l="l" t="t" r="r" b="b"/>
              <a:pathLst>
                <a:path w="7396951" h="5301003">
                  <a:moveTo>
                    <a:pt x="7396952" y="0"/>
                  </a:moveTo>
                  <a:lnTo>
                    <a:pt x="0" y="0"/>
                  </a:lnTo>
                  <a:lnTo>
                    <a:pt x="0" y="5301003"/>
                  </a:lnTo>
                  <a:lnTo>
                    <a:pt x="7396952" y="5301003"/>
                  </a:lnTo>
                  <a:lnTo>
                    <a:pt x="7396952" y="0"/>
                  </a:lnTo>
                  <a:close/>
                </a:path>
              </a:pathLst>
            </a:custGeom>
            <a:blipFill>
              <a:blip r:embed="rId5"/>
              <a:stretch>
                <a:fillRect r="-1375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Freeform 43"/>
            <p:cNvSpPr/>
            <p:nvPr/>
          </p:nvSpPr>
          <p:spPr>
            <a:xfrm flipH="1">
              <a:off x="13514622" y="215900"/>
              <a:ext cx="7396951" cy="5301003"/>
            </a:xfrm>
            <a:custGeom>
              <a:avLst/>
              <a:gdLst/>
              <a:ahLst/>
              <a:cxnLst/>
              <a:rect l="l" t="t" r="r" b="b"/>
              <a:pathLst>
                <a:path w="7396951" h="5301003">
                  <a:moveTo>
                    <a:pt x="7396952" y="0"/>
                  </a:moveTo>
                  <a:lnTo>
                    <a:pt x="0" y="0"/>
                  </a:lnTo>
                  <a:lnTo>
                    <a:pt x="0" y="5301003"/>
                  </a:lnTo>
                  <a:lnTo>
                    <a:pt x="7396952" y="5301003"/>
                  </a:lnTo>
                  <a:lnTo>
                    <a:pt x="7396952" y="0"/>
                  </a:lnTo>
                  <a:close/>
                </a:path>
              </a:pathLst>
            </a:custGeom>
            <a:blipFill>
              <a:blip r:embed="rId5"/>
              <a:stretch>
                <a:fillRect r="-1375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20272" y="1080670"/>
              <a:ext cx="20555338" cy="300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เข้าใจลูกค้า: 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วิเคราะห์ข้อมูลลูกค้าเพื่อรู้จักพฤติกรรมและความต้องการของลูกค้าแต่ละคน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สร้างแคมเปญที่ตรงใจ: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 ใช้ข้อมูลวิเคราะห์เพื่อสร้างแคมเปญทางการตลาดที่ตรงกับความสนใจของลูกค้า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ติดตามผลลัพธ์: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 วิเคราะห์โซเชียลมีเดียเพื่อวัดผลลัพธ์ของแคมเปญ และใช้ A/B testing เพื่อเปรียบเทียบผลลัพธ์ของแคมเปญที่แตกต่างกัน และปรับปรุงกลยุทธ์ให้ดียิ่งขึ้น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975402" y="0"/>
              <a:ext cx="3295066" cy="914974"/>
              <a:chOff x="0" y="0"/>
              <a:chExt cx="603657" cy="16762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0365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603657" h="167623">
                    <a:moveTo>
                      <a:pt x="83812" y="0"/>
                    </a:moveTo>
                    <a:lnTo>
                      <a:pt x="519845" y="0"/>
                    </a:lnTo>
                    <a:cubicBezTo>
                      <a:pt x="542073" y="0"/>
                      <a:pt x="563391" y="8830"/>
                      <a:pt x="579109" y="24548"/>
                    </a:cubicBezTo>
                    <a:cubicBezTo>
                      <a:pt x="594827" y="40266"/>
                      <a:pt x="603657" y="61583"/>
                      <a:pt x="603657" y="83812"/>
                    </a:cubicBezTo>
                    <a:lnTo>
                      <a:pt x="603657" y="83812"/>
                    </a:lnTo>
                    <a:cubicBezTo>
                      <a:pt x="603657" y="130100"/>
                      <a:pt x="566133" y="167623"/>
                      <a:pt x="519845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41D1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603657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106606" y="87723"/>
              <a:ext cx="3053799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นักการตลาด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771709" y="1038618"/>
            <a:ext cx="16754291" cy="4945992"/>
            <a:chOff x="0" y="0"/>
            <a:chExt cx="22339055" cy="6594657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467709" cy="6594657"/>
            </a:xfrm>
            <a:custGeom>
              <a:avLst/>
              <a:gdLst/>
              <a:ahLst/>
              <a:cxnLst/>
              <a:rect l="l" t="t" r="r" b="b"/>
              <a:pathLst>
                <a:path w="10467709" h="6594657">
                  <a:moveTo>
                    <a:pt x="10467709" y="0"/>
                  </a:moveTo>
                  <a:lnTo>
                    <a:pt x="0" y="0"/>
                  </a:lnTo>
                  <a:lnTo>
                    <a:pt x="0" y="6594657"/>
                  </a:lnTo>
                  <a:lnTo>
                    <a:pt x="10467709" y="6594657"/>
                  </a:lnTo>
                  <a:lnTo>
                    <a:pt x="10467709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 flipH="1">
              <a:off x="5976274" y="0"/>
              <a:ext cx="9357829" cy="6594657"/>
            </a:xfrm>
            <a:custGeom>
              <a:avLst/>
              <a:gdLst/>
              <a:ahLst/>
              <a:cxnLst/>
              <a:rect l="l" t="t" r="r" b="b"/>
              <a:pathLst>
                <a:path w="9357829" h="6594657">
                  <a:moveTo>
                    <a:pt x="9357830" y="0"/>
                  </a:moveTo>
                  <a:lnTo>
                    <a:pt x="0" y="0"/>
                  </a:lnTo>
                  <a:lnTo>
                    <a:pt x="0" y="6594657"/>
                  </a:lnTo>
                  <a:lnTo>
                    <a:pt x="9357830" y="6594657"/>
                  </a:lnTo>
                  <a:lnTo>
                    <a:pt x="9357830" y="0"/>
                  </a:lnTo>
                  <a:close/>
                </a:path>
              </a:pathLst>
            </a:custGeom>
            <a:blipFill>
              <a:blip r:embed="rId3"/>
              <a:stretch>
                <a:fillRect r="-1186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 flipH="1">
              <a:off x="12981226" y="0"/>
              <a:ext cx="9357829" cy="6594657"/>
            </a:xfrm>
            <a:custGeom>
              <a:avLst/>
              <a:gdLst/>
              <a:ahLst/>
              <a:cxnLst/>
              <a:rect l="l" t="t" r="r" b="b"/>
              <a:pathLst>
                <a:path w="9357829" h="6594657">
                  <a:moveTo>
                    <a:pt x="9357829" y="0"/>
                  </a:moveTo>
                  <a:lnTo>
                    <a:pt x="0" y="0"/>
                  </a:lnTo>
                  <a:lnTo>
                    <a:pt x="0" y="6594657"/>
                  </a:lnTo>
                  <a:lnTo>
                    <a:pt x="9357829" y="6594657"/>
                  </a:lnTo>
                  <a:lnTo>
                    <a:pt x="9357829" y="0"/>
                  </a:lnTo>
                  <a:close/>
                </a:path>
              </a:pathLst>
            </a:custGeom>
            <a:blipFill>
              <a:blip r:embed="rId3"/>
              <a:stretch>
                <a:fillRect r="-1186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1070316" y="400379"/>
              <a:ext cx="3167818" cy="998831"/>
              <a:chOff x="0" y="0"/>
              <a:chExt cx="580345" cy="18298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80345" cy="182986"/>
              </a:xfrm>
              <a:custGeom>
                <a:avLst/>
                <a:gdLst/>
                <a:ahLst/>
                <a:cxnLst/>
                <a:rect l="l" t="t" r="r" b="b"/>
                <a:pathLst>
                  <a:path w="580345" h="182986">
                    <a:moveTo>
                      <a:pt x="91493" y="0"/>
                    </a:moveTo>
                    <a:lnTo>
                      <a:pt x="488852" y="0"/>
                    </a:lnTo>
                    <a:cubicBezTo>
                      <a:pt x="539382" y="0"/>
                      <a:pt x="580345" y="40963"/>
                      <a:pt x="580345" y="91493"/>
                    </a:cubicBezTo>
                    <a:lnTo>
                      <a:pt x="580345" y="91493"/>
                    </a:lnTo>
                    <a:cubicBezTo>
                      <a:pt x="580345" y="142023"/>
                      <a:pt x="539382" y="182986"/>
                      <a:pt x="488852" y="182986"/>
                    </a:cubicBezTo>
                    <a:lnTo>
                      <a:pt x="91493" y="182986"/>
                    </a:lnTo>
                    <a:cubicBezTo>
                      <a:pt x="40963" y="182986"/>
                      <a:pt x="0" y="142023"/>
                      <a:pt x="0" y="91493"/>
                    </a:cubicBezTo>
                    <a:lnTo>
                      <a:pt x="0" y="91493"/>
                    </a:lnTo>
                    <a:cubicBezTo>
                      <a:pt x="0" y="40963"/>
                      <a:pt x="40963" y="0"/>
                      <a:pt x="91493" y="0"/>
                    </a:cubicBezTo>
                    <a:close/>
                  </a:path>
                </a:pathLst>
              </a:custGeom>
              <a:solidFill>
                <a:srgbClr val="FF005C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80345" cy="211561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196453" y="488102"/>
              <a:ext cx="2935868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th-TH" sz="28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ครู อาจารย์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41716" y="1469415"/>
              <a:ext cx="20996088" cy="455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การเรียนรู้แบบออนไลน์:</a:t>
              </a: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 ใช้แพลตฟอร์มออนไลน์ในการจัดการเรียนการสอน ทำให้นักเรียนเข้าถึงเนื้อหา     บทเรียนได้สะดวก และสามารถติดตามผลการเรียนของตนเองได้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สื่อการสอนที่หลากหลาย:</a:t>
              </a: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 พัฒนาบทเรียนและสื่อการสอนในรูปแบบดิจิทัล เพื่อให้การเรียนรู้มีความน่าสนใจและเข้าใจง่ายมากขึ้น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การสื่อสารที่สะดวก: </a:t>
              </a: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ใช้เว็บไซต์และโซเชียลมีเดียในการสื่อสารกับนักเรียนและผู้ปกครอง ทำให้การแจ้งข่าวสารและกิจกรรมต่าง ๆ เป็นไปอย่างรวดเร็วและมีประสิทธิภาพ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348492" y="568095"/>
            <a:ext cx="15287593" cy="2943752"/>
            <a:chOff x="0" y="0"/>
            <a:chExt cx="20383457" cy="3925002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103177"/>
              <a:ext cx="6066388" cy="3821825"/>
            </a:xfrm>
            <a:custGeom>
              <a:avLst/>
              <a:gdLst/>
              <a:ahLst/>
              <a:cxnLst/>
              <a:rect l="l" t="t" r="r" b="b"/>
              <a:pathLst>
                <a:path w="6066388" h="3821825">
                  <a:moveTo>
                    <a:pt x="6066388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6066388" y="3821825"/>
                  </a:lnTo>
                  <a:lnTo>
                    <a:pt x="6066388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Freeform 26"/>
            <p:cNvSpPr/>
            <p:nvPr/>
          </p:nvSpPr>
          <p:spPr>
            <a:xfrm flipH="1">
              <a:off x="5615145" y="103177"/>
              <a:ext cx="5357082" cy="3821825"/>
            </a:xfrm>
            <a:custGeom>
              <a:avLst/>
              <a:gdLst/>
              <a:ahLst/>
              <a:cxnLst/>
              <a:rect l="l" t="t" r="r" b="b"/>
              <a:pathLst>
                <a:path w="5357082" h="3821825">
                  <a:moveTo>
                    <a:pt x="5357083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5357083" y="3821825"/>
                  </a:lnTo>
                  <a:lnTo>
                    <a:pt x="5357083" y="0"/>
                  </a:lnTo>
                  <a:close/>
                </a:path>
              </a:pathLst>
            </a:custGeom>
            <a:blipFill>
              <a:blip r:embed="rId3"/>
              <a:stretch>
                <a:fillRect r="-1324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Freeform 27"/>
            <p:cNvSpPr/>
            <p:nvPr/>
          </p:nvSpPr>
          <p:spPr>
            <a:xfrm flipH="1">
              <a:off x="10237692" y="103177"/>
              <a:ext cx="5357082" cy="3821825"/>
            </a:xfrm>
            <a:custGeom>
              <a:avLst/>
              <a:gdLst/>
              <a:ahLst/>
              <a:cxnLst/>
              <a:rect l="l" t="t" r="r" b="b"/>
              <a:pathLst>
                <a:path w="5357082" h="3821825">
                  <a:moveTo>
                    <a:pt x="5357082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5357082" y="3821825"/>
                  </a:lnTo>
                  <a:lnTo>
                    <a:pt x="5357082" y="0"/>
                  </a:lnTo>
                  <a:close/>
                </a:path>
              </a:pathLst>
            </a:custGeom>
            <a:blipFill>
              <a:blip r:embed="rId3"/>
              <a:stretch>
                <a:fillRect r="-1324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Freeform 28"/>
            <p:cNvSpPr/>
            <p:nvPr/>
          </p:nvSpPr>
          <p:spPr>
            <a:xfrm flipH="1">
              <a:off x="15026375" y="103177"/>
              <a:ext cx="5357082" cy="3821825"/>
            </a:xfrm>
            <a:custGeom>
              <a:avLst/>
              <a:gdLst/>
              <a:ahLst/>
              <a:cxnLst/>
              <a:rect l="l" t="t" r="r" b="b"/>
              <a:pathLst>
                <a:path w="5357082" h="3821825">
                  <a:moveTo>
                    <a:pt x="5357082" y="0"/>
                  </a:moveTo>
                  <a:lnTo>
                    <a:pt x="0" y="0"/>
                  </a:lnTo>
                  <a:lnTo>
                    <a:pt x="0" y="3821825"/>
                  </a:lnTo>
                  <a:lnTo>
                    <a:pt x="5357082" y="3821825"/>
                  </a:lnTo>
                  <a:lnTo>
                    <a:pt x="5357082" y="0"/>
                  </a:lnTo>
                  <a:close/>
                </a:path>
              </a:pathLst>
            </a:custGeom>
            <a:blipFill>
              <a:blip r:embed="rId3"/>
              <a:stretch>
                <a:fillRect r="-1324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14824" y="1032449"/>
              <a:ext cx="19154342" cy="2234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    ระบบ Smart Farm 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คือ การนำเทคโนโลยีมาใช้ในการเกษตร เพื่อเพิ่มผลผลิตและลดต้นทุน โดยมีการติดตั้งเซ็นเซอร์เพื่อวัดสภาพดินและอากาศ และควบคุมระบบให้น้ำ ปุ๋ย และยาป้องกันโรคพืชโดยอัตโนมัติ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713170" y="0"/>
              <a:ext cx="2809074" cy="914974"/>
              <a:chOff x="0" y="0"/>
              <a:chExt cx="514623" cy="1676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14623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14623" h="167623">
                    <a:moveTo>
                      <a:pt x="83812" y="0"/>
                    </a:moveTo>
                    <a:lnTo>
                      <a:pt x="430811" y="0"/>
                    </a:lnTo>
                    <a:cubicBezTo>
                      <a:pt x="453040" y="0"/>
                      <a:pt x="474357" y="8830"/>
                      <a:pt x="490075" y="24548"/>
                    </a:cubicBezTo>
                    <a:cubicBezTo>
                      <a:pt x="505793" y="40266"/>
                      <a:pt x="514623" y="61583"/>
                      <a:pt x="514623" y="83812"/>
                    </a:cubicBezTo>
                    <a:lnTo>
                      <a:pt x="514623" y="83812"/>
                    </a:lnTo>
                    <a:cubicBezTo>
                      <a:pt x="514623" y="130100"/>
                      <a:pt x="477099" y="167623"/>
                      <a:pt x="430811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514623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814824" y="87723"/>
              <a:ext cx="2366019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เกษตรกร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28700" y="3749971"/>
            <a:ext cx="15683680" cy="4137677"/>
            <a:chOff x="0" y="0"/>
            <a:chExt cx="20911574" cy="5516903"/>
          </a:xfrm>
        </p:grpSpPr>
        <p:sp>
          <p:nvSpPr>
            <p:cNvPr id="35" name="Freeform 35"/>
            <p:cNvSpPr/>
            <p:nvPr/>
          </p:nvSpPr>
          <p:spPr>
            <a:xfrm flipH="1">
              <a:off x="0" y="215900"/>
              <a:ext cx="8414291" cy="5301003"/>
            </a:xfrm>
            <a:custGeom>
              <a:avLst/>
              <a:gdLst/>
              <a:ahLst/>
              <a:cxnLst/>
              <a:rect l="l" t="t" r="r" b="b"/>
              <a:pathLst>
                <a:path w="8414291" h="5301003">
                  <a:moveTo>
                    <a:pt x="8414291" y="0"/>
                  </a:moveTo>
                  <a:lnTo>
                    <a:pt x="0" y="0"/>
                  </a:lnTo>
                  <a:lnTo>
                    <a:pt x="0" y="5301003"/>
                  </a:lnTo>
                  <a:lnTo>
                    <a:pt x="8414291" y="5301003"/>
                  </a:lnTo>
                  <a:lnTo>
                    <a:pt x="8414291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6" name="Freeform 36"/>
            <p:cNvSpPr/>
            <p:nvPr/>
          </p:nvSpPr>
          <p:spPr>
            <a:xfrm flipH="1">
              <a:off x="7035750" y="215900"/>
              <a:ext cx="7396951" cy="5301003"/>
            </a:xfrm>
            <a:custGeom>
              <a:avLst/>
              <a:gdLst/>
              <a:ahLst/>
              <a:cxnLst/>
              <a:rect l="l" t="t" r="r" b="b"/>
              <a:pathLst>
                <a:path w="7396951" h="5301003">
                  <a:moveTo>
                    <a:pt x="7396952" y="0"/>
                  </a:moveTo>
                  <a:lnTo>
                    <a:pt x="0" y="0"/>
                  </a:lnTo>
                  <a:lnTo>
                    <a:pt x="0" y="5301003"/>
                  </a:lnTo>
                  <a:lnTo>
                    <a:pt x="7396952" y="5301003"/>
                  </a:lnTo>
                  <a:lnTo>
                    <a:pt x="7396952" y="0"/>
                  </a:lnTo>
                  <a:close/>
                </a:path>
              </a:pathLst>
            </a:custGeom>
            <a:blipFill>
              <a:blip r:embed="rId4"/>
              <a:stretch>
                <a:fillRect r="-1375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Freeform 37"/>
            <p:cNvSpPr/>
            <p:nvPr/>
          </p:nvSpPr>
          <p:spPr>
            <a:xfrm flipH="1">
              <a:off x="13514622" y="215900"/>
              <a:ext cx="7396951" cy="5301003"/>
            </a:xfrm>
            <a:custGeom>
              <a:avLst/>
              <a:gdLst/>
              <a:ahLst/>
              <a:cxnLst/>
              <a:rect l="l" t="t" r="r" b="b"/>
              <a:pathLst>
                <a:path w="7396951" h="5301003">
                  <a:moveTo>
                    <a:pt x="7396952" y="0"/>
                  </a:moveTo>
                  <a:lnTo>
                    <a:pt x="0" y="0"/>
                  </a:lnTo>
                  <a:lnTo>
                    <a:pt x="0" y="5301003"/>
                  </a:lnTo>
                  <a:lnTo>
                    <a:pt x="7396952" y="5301003"/>
                  </a:lnTo>
                  <a:lnTo>
                    <a:pt x="7396952" y="0"/>
                  </a:lnTo>
                  <a:close/>
                </a:path>
              </a:pathLst>
            </a:custGeom>
            <a:blipFill>
              <a:blip r:embed="rId4"/>
              <a:stretch>
                <a:fillRect r="-1375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20272" y="1080670"/>
              <a:ext cx="19957711" cy="3783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ใช้แพลตฟอร์มอีคอมเมิร์ซ: 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เป็นการขายสินค้าผ่านช่องทางออนไลน์ ซึ่งช่วยให้เข้าถึงลูกค้าได้ทั่วโลก 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ใช้เครื่องมือวิเคราะห์ข้อมูล: 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ช่วยให้เข้าใจพฤติกรรมของลูกค้าได้อย่างลึกซึ้ง ทำให้สามารถพัฒนาสินค้าและบริการให้ตรงกับความต้องการของลูกค้าได้ดียิ่งขึ้น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339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ใช้โซเชียลมีเดีย: </a:t>
              </a:r>
              <a:r>
                <a:rPr lang="en-US" sz="2799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เป็นช่องทางในการโปรโมทสินค้าและสื่อสารกับลูกค้าโดยตรง ช่วยสร้างความสัมพันธ์ที่ดีกับลูกค้าและเพิ่มยอดขาย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975402" y="0"/>
              <a:ext cx="3721942" cy="914974"/>
              <a:chOff x="0" y="0"/>
              <a:chExt cx="681861" cy="16762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8186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681861" h="167623">
                    <a:moveTo>
                      <a:pt x="83812" y="0"/>
                    </a:moveTo>
                    <a:lnTo>
                      <a:pt x="598049" y="0"/>
                    </a:lnTo>
                    <a:cubicBezTo>
                      <a:pt x="620277" y="0"/>
                      <a:pt x="641595" y="8830"/>
                      <a:pt x="657313" y="24548"/>
                    </a:cubicBezTo>
                    <a:cubicBezTo>
                      <a:pt x="673031" y="40266"/>
                      <a:pt x="681861" y="61583"/>
                      <a:pt x="681861" y="83812"/>
                    </a:cubicBezTo>
                    <a:lnTo>
                      <a:pt x="681861" y="83812"/>
                    </a:lnTo>
                    <a:cubicBezTo>
                      <a:pt x="681861" y="106040"/>
                      <a:pt x="673031" y="127358"/>
                      <a:pt x="657313" y="143076"/>
                    </a:cubicBezTo>
                    <a:cubicBezTo>
                      <a:pt x="641595" y="158793"/>
                      <a:pt x="620277" y="167623"/>
                      <a:pt x="598049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41D1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681861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123603" y="87723"/>
              <a:ext cx="3449420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แม่ค้าออนไลน์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05462" y="3066222"/>
            <a:ext cx="8860549" cy="1415108"/>
            <a:chOff x="0" y="0"/>
            <a:chExt cx="11814065" cy="188681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1814065" cy="1886810"/>
            </a:xfrm>
            <a:custGeom>
              <a:avLst/>
              <a:gdLst/>
              <a:ahLst/>
              <a:cxnLst/>
              <a:rect l="l" t="t" r="r" b="b"/>
              <a:pathLst>
                <a:path w="11814065" h="1886810">
                  <a:moveTo>
                    <a:pt x="11814065" y="0"/>
                  </a:moveTo>
                  <a:lnTo>
                    <a:pt x="0" y="0"/>
                  </a:lnTo>
                  <a:lnTo>
                    <a:pt x="0" y="1886810"/>
                  </a:lnTo>
                  <a:lnTo>
                    <a:pt x="11814065" y="1886810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48711" y="185527"/>
              <a:ext cx="10088373" cy="144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en-US" sz="3201" dirty="0" err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</a:t>
              </a:r>
              <a:r>
                <a:rPr lang="en-US" sz="320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 ความสำคัญ</a:t>
              </a:r>
            </a:p>
            <a:p>
              <a:pPr algn="ctr">
                <a:lnSpc>
                  <a:spcPts val="4482"/>
                </a:lnSpc>
              </a:pPr>
              <a:r>
                <a:rPr lang="en-US" sz="320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และประเภทของระบบปฏิบัติการ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53164" y="318241"/>
              <a:ext cx="1281507" cy="1281507"/>
            </a:xfrm>
            <a:custGeom>
              <a:avLst/>
              <a:gdLst/>
              <a:ahLst/>
              <a:cxnLst/>
              <a:rect l="l" t="t" r="r" b="b"/>
              <a:pathLst>
                <a:path w="1281507" h="1281507">
                  <a:moveTo>
                    <a:pt x="0" y="0"/>
                  </a:moveTo>
                  <a:lnTo>
                    <a:pt x="1281507" y="0"/>
                  </a:lnTo>
                  <a:lnTo>
                    <a:pt x="1281507" y="1281507"/>
                  </a:lnTo>
                  <a:lnTo>
                    <a:pt x="0" y="12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11761" y="4738505"/>
            <a:ext cx="8860549" cy="1390279"/>
            <a:chOff x="0" y="0"/>
            <a:chExt cx="11814065" cy="1853705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11814065" cy="1853705"/>
            </a:xfrm>
            <a:custGeom>
              <a:avLst/>
              <a:gdLst/>
              <a:ahLst/>
              <a:cxnLst/>
              <a:rect l="l" t="t" r="r" b="b"/>
              <a:pathLst>
                <a:path w="11814065" h="1853705">
                  <a:moveTo>
                    <a:pt x="11814065" y="0"/>
                  </a:moveTo>
                  <a:lnTo>
                    <a:pt x="0" y="0"/>
                  </a:lnTo>
                  <a:lnTo>
                    <a:pt x="0" y="1853705"/>
                  </a:lnTo>
                  <a:lnTo>
                    <a:pt x="11814065" y="1853705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038" b="-203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323697" y="305110"/>
              <a:ext cx="1281507" cy="1281507"/>
            </a:xfrm>
            <a:custGeom>
              <a:avLst/>
              <a:gdLst/>
              <a:ahLst/>
              <a:cxnLst/>
              <a:rect l="l" t="t" r="r" b="b"/>
              <a:pathLst>
                <a:path w="1281507" h="1281507">
                  <a:moveTo>
                    <a:pt x="0" y="0"/>
                  </a:moveTo>
                  <a:lnTo>
                    <a:pt x="1281507" y="0"/>
                  </a:lnTo>
                  <a:lnTo>
                    <a:pt x="1281507" y="1281506"/>
                  </a:lnTo>
                  <a:lnTo>
                    <a:pt x="0" y="1281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40313" y="549265"/>
              <a:ext cx="10088373" cy="698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en-US" sz="320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การใช้งานระบบปฏิบัติการ Windows 11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05462" y="6385959"/>
            <a:ext cx="8860549" cy="1400588"/>
            <a:chOff x="0" y="0"/>
            <a:chExt cx="11814065" cy="1867451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11814065" cy="1867451"/>
            </a:xfrm>
            <a:custGeom>
              <a:avLst/>
              <a:gdLst/>
              <a:ahLst/>
              <a:cxnLst/>
              <a:rect l="l" t="t" r="r" b="b"/>
              <a:pathLst>
                <a:path w="11814065" h="1867451">
                  <a:moveTo>
                    <a:pt x="11814065" y="0"/>
                  </a:moveTo>
                  <a:lnTo>
                    <a:pt x="0" y="0"/>
                  </a:lnTo>
                  <a:lnTo>
                    <a:pt x="0" y="1867451"/>
                  </a:lnTo>
                  <a:lnTo>
                    <a:pt x="11814065" y="1867451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655" b="-165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2095" y="324176"/>
              <a:ext cx="1281507" cy="1280917"/>
            </a:xfrm>
            <a:custGeom>
              <a:avLst/>
              <a:gdLst/>
              <a:ahLst/>
              <a:cxnLst/>
              <a:rect l="l" t="t" r="r" b="b"/>
              <a:pathLst>
                <a:path w="1281507" h="1280917">
                  <a:moveTo>
                    <a:pt x="0" y="0"/>
                  </a:moveTo>
                  <a:lnTo>
                    <a:pt x="1281507" y="0"/>
                  </a:lnTo>
                  <a:lnTo>
                    <a:pt x="1281507" y="1280917"/>
                  </a:lnTo>
                  <a:lnTo>
                    <a:pt x="0" y="1280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34671" y="514986"/>
              <a:ext cx="10088373" cy="698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en-US" sz="320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การจัดการข้อมูลในยุคดิจิทัล</a:t>
              </a:r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34DA2D47-F233-71A8-E53D-588A65C37EFB}"/>
              </a:ext>
            </a:extLst>
          </p:cNvPr>
          <p:cNvGrpSpPr/>
          <p:nvPr/>
        </p:nvGrpSpPr>
        <p:grpSpPr>
          <a:xfrm>
            <a:off x="11442749" y="1928399"/>
            <a:ext cx="5674849" cy="5858148"/>
            <a:chOff x="11442749" y="3118956"/>
            <a:chExt cx="5674849" cy="5858148"/>
          </a:xfrm>
        </p:grpSpPr>
        <p:sp>
          <p:nvSpPr>
            <p:cNvPr id="15" name="Freeform 15"/>
            <p:cNvSpPr/>
            <p:nvPr/>
          </p:nvSpPr>
          <p:spPr>
            <a:xfrm>
              <a:off x="11442749" y="3118956"/>
              <a:ext cx="5272383" cy="4457560"/>
            </a:xfrm>
            <a:custGeom>
              <a:avLst/>
              <a:gdLst/>
              <a:ahLst/>
              <a:cxnLst/>
              <a:rect l="l" t="t" r="r" b="b"/>
              <a:pathLst>
                <a:path w="5272383" h="4457560">
                  <a:moveTo>
                    <a:pt x="0" y="0"/>
                  </a:moveTo>
                  <a:lnTo>
                    <a:pt x="5272384" y="0"/>
                  </a:lnTo>
                  <a:lnTo>
                    <a:pt x="5272384" y="4457560"/>
                  </a:lnTo>
                  <a:lnTo>
                    <a:pt x="0" y="4457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711515" y="6557825"/>
              <a:ext cx="2406083" cy="2419279"/>
            </a:xfrm>
            <a:custGeom>
              <a:avLst/>
              <a:gdLst/>
              <a:ahLst/>
              <a:cxnLst/>
              <a:rect l="l" t="t" r="r" b="b"/>
              <a:pathLst>
                <a:path w="2406083" h="2419279">
                  <a:moveTo>
                    <a:pt x="0" y="0"/>
                  </a:moveTo>
                  <a:lnTo>
                    <a:pt x="2406084" y="0"/>
                  </a:lnTo>
                  <a:lnTo>
                    <a:pt x="2406084" y="2419279"/>
                  </a:lnTo>
                  <a:lnTo>
                    <a:pt x="0" y="2419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1104900"/>
            <a:ext cx="6111322" cy="1646998"/>
            <a:chOff x="0" y="0"/>
            <a:chExt cx="8148429" cy="21959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4663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  <p:grpSp>
        <p:nvGrpSpPr>
          <p:cNvPr id="20" name="Group 2">
            <a:extLst>
              <a:ext uri="{FF2B5EF4-FFF2-40B4-BE49-F238E27FC236}">
                <a16:creationId xmlns:a16="http://schemas.microsoft.com/office/drawing/2014/main" id="{6B81BEF2-CD65-362E-1F46-34246C2EE003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CA987ECD-9E1F-1805-5EEF-81F261DF490C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7E67D227-8631-9FA0-AA53-E31C572F7B5D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A63AFA6B-EBD2-F472-D533-C9F26FEE4285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4" name="Group 6">
            <a:extLst>
              <a:ext uri="{FF2B5EF4-FFF2-40B4-BE49-F238E27FC236}">
                <a16:creationId xmlns:a16="http://schemas.microsoft.com/office/drawing/2014/main" id="{F49ADD17-4788-B421-2693-B8B2C32049EF}"/>
              </a:ext>
            </a:extLst>
          </p:cNvPr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6E03C80-9715-3D26-1CDB-9ACF8870A373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969B2251-8DD0-81FB-8824-FD0A90CCED68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27" name="Freeform 9">
            <a:extLst>
              <a:ext uri="{FF2B5EF4-FFF2-40B4-BE49-F238E27FC236}">
                <a16:creationId xmlns:a16="http://schemas.microsoft.com/office/drawing/2014/main" id="{BBCEDADB-51F7-BFB8-614C-CE05D4A831A6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1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070838" y="257175"/>
            <a:ext cx="16046760" cy="9522309"/>
            <a:chOff x="0" y="0"/>
            <a:chExt cx="21395681" cy="12696412"/>
          </a:xfrm>
        </p:grpSpPr>
        <p:sp>
          <p:nvSpPr>
            <p:cNvPr id="4" name="Freeform 4"/>
            <p:cNvSpPr/>
            <p:nvPr/>
          </p:nvSpPr>
          <p:spPr>
            <a:xfrm>
              <a:off x="1242646" y="0"/>
              <a:ext cx="20153035" cy="12696412"/>
            </a:xfrm>
            <a:custGeom>
              <a:avLst/>
              <a:gdLst/>
              <a:ahLst/>
              <a:cxnLst/>
              <a:rect l="l" t="t" r="r" b="b"/>
              <a:pathLst>
                <a:path w="20153035" h="12696412">
                  <a:moveTo>
                    <a:pt x="0" y="0"/>
                  </a:moveTo>
                  <a:lnTo>
                    <a:pt x="20153035" y="0"/>
                  </a:lnTo>
                  <a:lnTo>
                    <a:pt x="20153035" y="12696412"/>
                  </a:lnTo>
                  <a:lnTo>
                    <a:pt x="0" y="1269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295916" y="1567342"/>
              <a:ext cx="17638285" cy="830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38"/>
                </a:lnSpc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</a:t>
              </a:r>
              <a:r>
                <a:rPr lang="th-TH" sz="3005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ระบบปฏิบัติการ (Operating System: OS) </a:t>
              </a: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ซอฟต์แวร์ที่ควบคุมการทำงาน</a:t>
              </a:r>
            </a:p>
            <a:p>
              <a:pPr algn="l">
                <a:lnSpc>
                  <a:spcPts val="4538"/>
                </a:lnSpc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ของคอมพิวเตอร์ทั้งหมด ทำหน้าที่เป็นตัวกลางระหว่างฮาร์ดแวร์และซอฟต์แวร์อื่น ๆ โดยแบ่งออกเป็น 4 ประเภทตามการใช้งาน ระบบปฏิบัติการสำหรับการใช้งานทั่วไประบบปฏิบัติการสำหรับเครือข่าย ระบบปฏิบัติการบนมือถือ และระบบปฏิบัติการแบบฝัง </a:t>
              </a:r>
            </a:p>
            <a:p>
              <a:pPr algn="l">
                <a:lnSpc>
                  <a:spcPts val="4538"/>
                </a:lnSpc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</a:t>
              </a:r>
              <a:r>
                <a:rPr lang="th-TH" sz="3005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ส่วนประกอบหลักของหน้าจอเดสก์ท็อป Windows 11 </a:t>
              </a: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ได้แก่ วิดเจ็ต, ปุ่ม Start, แถบค้นหา, มุมมองงาน, ไอคอนแอปพลิเคชัน, และอื่น ๆ ที่ช่วยให้ผู้ใช้เข้าถึงและใช้งานฟังก์ชันต่าง ๆ ได้ง่ายขึ้น</a:t>
              </a:r>
            </a:p>
            <a:p>
              <a:pPr algn="l">
                <a:lnSpc>
                  <a:spcPts val="4538"/>
                </a:lnSpc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</a:t>
              </a:r>
              <a:r>
                <a:rPr lang="th-TH" sz="3005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คำสั่งควบคุมการทำงานของคอมพิวเตอร์</a:t>
              </a:r>
            </a:p>
            <a:p>
              <a:pPr marL="648927" lvl="1" indent="-324464" algn="l">
                <a:lnSpc>
                  <a:spcPts val="4538"/>
                </a:lnSpc>
                <a:buFont typeface="Arial"/>
                <a:buChar char="•"/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Sleep: ทำให้คอมพิวเตอร์เข้าสู่โหมดประหยัดพลังงาน</a:t>
              </a:r>
            </a:p>
            <a:p>
              <a:pPr marL="648927" lvl="1" indent="-324464" algn="l">
                <a:lnSpc>
                  <a:spcPts val="4538"/>
                </a:lnSpc>
                <a:buFont typeface="Arial"/>
                <a:buChar char="•"/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Shut down: ปิดเครื่องคอมพิวเตอร์</a:t>
              </a:r>
            </a:p>
            <a:p>
              <a:pPr marL="648927" lvl="1" indent="-324464" algn="l">
                <a:lnSpc>
                  <a:spcPts val="4538"/>
                </a:lnSpc>
                <a:buFont typeface="Arial"/>
                <a:buChar char="•"/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Restart: รีสตาร์ทเครื่องคอมพิวเตอร์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235480"/>
              <a:ext cx="2881015" cy="1404887"/>
              <a:chOff x="0" y="0"/>
              <a:chExt cx="343747" cy="1676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374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343747" h="167623">
                    <a:moveTo>
                      <a:pt x="83812" y="0"/>
                    </a:moveTo>
                    <a:lnTo>
                      <a:pt x="259935" y="0"/>
                    </a:lnTo>
                    <a:cubicBezTo>
                      <a:pt x="282164" y="0"/>
                      <a:pt x="303481" y="8830"/>
                      <a:pt x="319199" y="24548"/>
                    </a:cubicBezTo>
                    <a:cubicBezTo>
                      <a:pt x="334917" y="40266"/>
                      <a:pt x="343747" y="61583"/>
                      <a:pt x="343747" y="83812"/>
                    </a:cubicBezTo>
                    <a:lnTo>
                      <a:pt x="343747" y="83812"/>
                    </a:lnTo>
                    <a:cubicBezTo>
                      <a:pt x="343747" y="130100"/>
                      <a:pt x="306223" y="167623"/>
                      <a:pt x="259935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343747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14717" y="372199"/>
              <a:ext cx="2670066" cy="981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2"/>
                </a:lnSpc>
              </a:pPr>
              <a:r>
                <a:rPr lang="th-TH" sz="4451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สรุป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7620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5348077" y="1257892"/>
            <a:ext cx="11973345" cy="7543208"/>
            <a:chOff x="0" y="0"/>
            <a:chExt cx="15964460" cy="1005761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5964460" cy="10057610"/>
            </a:xfrm>
            <a:custGeom>
              <a:avLst/>
              <a:gdLst/>
              <a:ahLst/>
              <a:cxnLst/>
              <a:rect l="l" t="t" r="r" b="b"/>
              <a:pathLst>
                <a:path w="15964460" h="10057610">
                  <a:moveTo>
                    <a:pt x="15964460" y="0"/>
                  </a:moveTo>
                  <a:lnTo>
                    <a:pt x="0" y="0"/>
                  </a:lnTo>
                  <a:lnTo>
                    <a:pt x="0" y="10057610"/>
                  </a:lnTo>
                  <a:lnTo>
                    <a:pt x="15964460" y="10057610"/>
                  </a:lnTo>
                  <a:lnTo>
                    <a:pt x="1596446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57227" y="1478442"/>
              <a:ext cx="14278972" cy="8309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38"/>
                </a:lnSpc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</a:t>
              </a:r>
              <a:r>
                <a:rPr lang="th-TH" sz="3005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l">
                <a:lnSpc>
                  <a:spcPts val="4538"/>
                </a:lnSpc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</a:t>
              </a:r>
              <a:r>
                <a:rPr lang="th-TH" sz="3005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การจัดการข้อมูล </a:t>
              </a: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เป็นกระบวนการที่เกี่ยวข้องกับการเก็บรวบรวม, จัดเก็บ, ประมวลผล, วิเคราะห์ และนำเสนอข้อมูล</a:t>
              </a:r>
            </a:p>
            <a:p>
              <a:pPr algn="l">
                <a:lnSpc>
                  <a:spcPts val="4538"/>
                </a:lnSpc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เทคโนโลยีที่เกี่ยวข้อง</a:t>
              </a:r>
            </a:p>
            <a:p>
              <a:pPr marL="648927" lvl="1" indent="-324464" algn="l">
                <a:lnSpc>
                  <a:spcPts val="4538"/>
                </a:lnSpc>
                <a:buFont typeface="Arial"/>
                <a:buChar char="•"/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คลาวด์คอมพิวติ้ง: การใช้ทรัพยากรคอมพิวเตอร์ผ่านอินเทอร์เน็ต</a:t>
              </a:r>
            </a:p>
            <a:p>
              <a:pPr marL="648927" lvl="1" indent="-324464" algn="l">
                <a:lnSpc>
                  <a:spcPts val="4538"/>
                </a:lnSpc>
                <a:buFont typeface="Arial"/>
                <a:buChar char="•"/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บล็อกเชน: เทคโนโลยีการจัดเก็บข้อมูลแบบกระจายศูนย์ที่ปลอดภัยและโปร่งใส</a:t>
              </a:r>
            </a:p>
            <a:p>
              <a:pPr marL="648927" lvl="1" indent="-324464" algn="l">
                <a:lnSpc>
                  <a:spcPts val="4538"/>
                </a:lnSpc>
                <a:buFont typeface="Arial"/>
                <a:buChar char="•"/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Internet of Things (IoT): การเชื่อมต่ออุปกรณ์ต่างๆ เข้ากับอินเทอร์เน็ต</a:t>
              </a:r>
            </a:p>
            <a:p>
              <a:pPr marL="648927" lvl="1" indent="-324464" algn="l">
                <a:lnSpc>
                  <a:spcPts val="4538"/>
                </a:lnSpc>
                <a:buFont typeface="Arial"/>
                <a:buChar char="•"/>
              </a:pPr>
              <a:r>
                <a:rPr lang="th-TH" sz="30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Big Data: การจัดการและวิเคราะห์ข้อมูลขนาดใหญ่</a:t>
              </a:r>
            </a:p>
            <a:p>
              <a:pPr algn="l">
                <a:lnSpc>
                  <a:spcPts val="4538"/>
                </a:lnSpc>
              </a:pPr>
              <a:endPara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765227" y="546697"/>
              <a:ext cx="2881015" cy="1404887"/>
              <a:chOff x="0" y="0"/>
              <a:chExt cx="343747" cy="16762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374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343747" h="167623">
                    <a:moveTo>
                      <a:pt x="83812" y="0"/>
                    </a:moveTo>
                    <a:lnTo>
                      <a:pt x="259935" y="0"/>
                    </a:lnTo>
                    <a:cubicBezTo>
                      <a:pt x="282164" y="0"/>
                      <a:pt x="303481" y="8830"/>
                      <a:pt x="319199" y="24548"/>
                    </a:cubicBezTo>
                    <a:cubicBezTo>
                      <a:pt x="334917" y="40266"/>
                      <a:pt x="343747" y="61583"/>
                      <a:pt x="343747" y="83812"/>
                    </a:cubicBezTo>
                    <a:lnTo>
                      <a:pt x="343747" y="83812"/>
                    </a:lnTo>
                    <a:cubicBezTo>
                      <a:pt x="343747" y="130100"/>
                      <a:pt x="306223" y="167623"/>
                      <a:pt x="259935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343747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879944" y="683415"/>
              <a:ext cx="2670066" cy="981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2"/>
                </a:lnSpc>
              </a:pPr>
              <a:r>
                <a:rPr lang="th-TH" sz="4451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สรุป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085355"/>
            <a:ext cx="4503481" cy="4648945"/>
            <a:chOff x="0" y="0"/>
            <a:chExt cx="6004642" cy="61985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78787" cy="4716611"/>
            </a:xfrm>
            <a:custGeom>
              <a:avLst/>
              <a:gdLst/>
              <a:ahLst/>
              <a:cxnLst/>
              <a:rect l="l" t="t" r="r" b="b"/>
              <a:pathLst>
                <a:path w="5578787" h="4716611">
                  <a:moveTo>
                    <a:pt x="0" y="0"/>
                  </a:moveTo>
                  <a:lnTo>
                    <a:pt x="5578787" y="0"/>
                  </a:lnTo>
                  <a:lnTo>
                    <a:pt x="5578787" y="4716611"/>
                  </a:lnTo>
                  <a:lnTo>
                    <a:pt x="0" y="471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458730" y="3638718"/>
              <a:ext cx="2545912" cy="2559875"/>
            </a:xfrm>
            <a:custGeom>
              <a:avLst/>
              <a:gdLst/>
              <a:ahLst/>
              <a:cxnLst/>
              <a:rect l="l" t="t" r="r" b="b"/>
              <a:pathLst>
                <a:path w="2545912" h="2559875">
                  <a:moveTo>
                    <a:pt x="0" y="0"/>
                  </a:moveTo>
                  <a:lnTo>
                    <a:pt x="2545912" y="0"/>
                  </a:lnTo>
                  <a:lnTo>
                    <a:pt x="2545912" y="2559875"/>
                  </a:lnTo>
                  <a:lnTo>
                    <a:pt x="0" y="255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82602" y="571500"/>
            <a:ext cx="8860549" cy="1415108"/>
            <a:chOff x="0" y="0"/>
            <a:chExt cx="11814065" cy="188681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11814065" cy="1886810"/>
            </a:xfrm>
            <a:custGeom>
              <a:avLst/>
              <a:gdLst/>
              <a:ahLst/>
              <a:cxnLst/>
              <a:rect l="l" t="t" r="r" b="b"/>
              <a:pathLst>
                <a:path w="11814065" h="1886810">
                  <a:moveTo>
                    <a:pt x="11814065" y="0"/>
                  </a:moveTo>
                  <a:lnTo>
                    <a:pt x="0" y="0"/>
                  </a:lnTo>
                  <a:lnTo>
                    <a:pt x="0" y="1886810"/>
                  </a:lnTo>
                  <a:lnTo>
                    <a:pt x="11814065" y="1886810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48711" y="185527"/>
              <a:ext cx="9409420" cy="14637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 ความสำคัญ</a:t>
              </a:r>
            </a:p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และประเภทของระบบปฏิบัติการ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253164" y="318241"/>
              <a:ext cx="1281507" cy="1281507"/>
            </a:xfrm>
            <a:custGeom>
              <a:avLst/>
              <a:gdLst/>
              <a:ahLst/>
              <a:cxnLst/>
              <a:rect l="l" t="t" r="r" b="b"/>
              <a:pathLst>
                <a:path w="1281507" h="1281507">
                  <a:moveTo>
                    <a:pt x="0" y="0"/>
                  </a:moveTo>
                  <a:lnTo>
                    <a:pt x="1281507" y="0"/>
                  </a:lnTo>
                  <a:lnTo>
                    <a:pt x="1281507" y="1281507"/>
                  </a:lnTo>
                  <a:lnTo>
                    <a:pt x="0" y="12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816953" y="1645117"/>
            <a:ext cx="6156597" cy="5371631"/>
          </a:xfrm>
          <a:custGeom>
            <a:avLst/>
            <a:gdLst/>
            <a:ahLst/>
            <a:cxnLst/>
            <a:rect l="l" t="t" r="r" b="b"/>
            <a:pathLst>
              <a:path w="6156597" h="5371631">
                <a:moveTo>
                  <a:pt x="0" y="0"/>
                </a:moveTo>
                <a:lnTo>
                  <a:pt x="6156597" y="0"/>
                </a:lnTo>
                <a:lnTo>
                  <a:pt x="6156597" y="5371631"/>
                </a:lnTo>
                <a:lnTo>
                  <a:pt x="0" y="537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B84F082F-4C27-3828-C273-8196F7F44403}"/>
              </a:ext>
            </a:extLst>
          </p:cNvPr>
          <p:cNvGrpSpPr/>
          <p:nvPr/>
        </p:nvGrpSpPr>
        <p:grpSpPr>
          <a:xfrm>
            <a:off x="1438335" y="2201912"/>
            <a:ext cx="8804815" cy="5757247"/>
            <a:chOff x="1438335" y="3847366"/>
            <a:chExt cx="8804815" cy="5757247"/>
          </a:xfrm>
        </p:grpSpPr>
        <p:sp>
          <p:nvSpPr>
            <p:cNvPr id="3" name="Freeform 3"/>
            <p:cNvSpPr/>
            <p:nvPr/>
          </p:nvSpPr>
          <p:spPr>
            <a:xfrm>
              <a:off x="2280988" y="4409879"/>
              <a:ext cx="7962162" cy="5194734"/>
            </a:xfrm>
            <a:custGeom>
              <a:avLst/>
              <a:gdLst/>
              <a:ahLst/>
              <a:cxnLst/>
              <a:rect l="l" t="t" r="r" b="b"/>
              <a:pathLst>
                <a:path w="7962162" h="5194734">
                  <a:moveTo>
                    <a:pt x="0" y="0"/>
                  </a:moveTo>
                  <a:lnTo>
                    <a:pt x="7962162" y="0"/>
                  </a:lnTo>
                  <a:lnTo>
                    <a:pt x="7962162" y="5194735"/>
                  </a:lnTo>
                  <a:lnTo>
                    <a:pt x="0" y="519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438335" y="3847366"/>
              <a:ext cx="6619601" cy="1222834"/>
              <a:chOff x="0" y="0"/>
              <a:chExt cx="8826135" cy="163044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185660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5185660" h="1630445">
                    <a:moveTo>
                      <a:pt x="0" y="0"/>
                    </a:moveTo>
                    <a:lnTo>
                      <a:pt x="5185660" y="0"/>
                    </a:lnTo>
                    <a:lnTo>
                      <a:pt x="5185660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4117198" y="0"/>
                <a:ext cx="4708937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4708937" h="1630445">
                    <a:moveTo>
                      <a:pt x="0" y="0"/>
                    </a:moveTo>
                    <a:lnTo>
                      <a:pt x="4708937" y="0"/>
                    </a:lnTo>
                    <a:lnTo>
                      <a:pt x="4708937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489158" y="438232"/>
                <a:ext cx="7908537" cy="655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149"/>
                  </a:lnSpc>
                  <a:spcBef>
                    <a:spcPct val="0"/>
                  </a:spcBef>
                </a:pPr>
                <a:r>
                  <a:rPr lang="th-TH" sz="2963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1.1   </a:t>
                </a:r>
                <a:r>
                  <a:rPr lang="th-TH" sz="2963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ความหมายของระบบปฏิบัติการ</a:t>
                </a: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914705" y="5346425"/>
              <a:ext cx="6983081" cy="344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ระบบปฏิบัติการ (Operating System: OS)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เป็นซอฟต์แวร์พื้นฐานที่จำเป็น ทําหน้าที่ควบคุม การทํางานทั้งหมดของระบบ ตั้งแต่การจัดการฮาร์ดแวร์ ซอฟต์แวร์ การติดต่อสื่อสารกับผู้ใช้ จัดสรรทรัพยากรของระบบคอมพิวเตอร์ให้กับโปรแกรมประยุกต์ให้ทํางานอย่างมีประสิทธิภาพ</a:t>
              </a:r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4025D018-1EF7-5EAB-2676-BE24FE305473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7BCC5A73-AD50-6CFB-585B-AFAB4F2AB7AA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6665C5EE-1B1A-EA23-630D-A453F03AC3DB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67B1478-394B-C340-B5F8-08FF5EB58A09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2FA76598-F54E-8010-1DEE-E7393483E71D}"/>
              </a:ext>
            </a:extLst>
          </p:cNvPr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8C9F9BA-126C-8294-2D26-92A5A4904842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06340C0E-5332-55A6-724D-3CBD2414E2DC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21" name="Freeform 9">
            <a:extLst>
              <a:ext uri="{FF2B5EF4-FFF2-40B4-BE49-F238E27FC236}">
                <a16:creationId xmlns:a16="http://schemas.microsoft.com/office/drawing/2014/main" id="{CABC07CC-7ED0-2DA7-10F2-BD08C018E720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1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28700" y="1716317"/>
            <a:ext cx="6141543" cy="5343142"/>
          </a:xfrm>
          <a:custGeom>
            <a:avLst/>
            <a:gdLst/>
            <a:ahLst/>
            <a:cxnLst/>
            <a:rect l="l" t="t" r="r" b="b"/>
            <a:pathLst>
              <a:path w="6141543" h="5343142">
                <a:moveTo>
                  <a:pt x="0" y="0"/>
                </a:moveTo>
                <a:lnTo>
                  <a:pt x="6141543" y="0"/>
                </a:lnTo>
                <a:lnTo>
                  <a:pt x="6141543" y="5343142"/>
                </a:lnTo>
                <a:lnTo>
                  <a:pt x="0" y="534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40BB6D6-11D3-07F8-9858-87740E613F95}"/>
              </a:ext>
            </a:extLst>
          </p:cNvPr>
          <p:cNvGrpSpPr/>
          <p:nvPr/>
        </p:nvGrpSpPr>
        <p:grpSpPr>
          <a:xfrm>
            <a:off x="7006902" y="1104900"/>
            <a:ext cx="10244046" cy="6822902"/>
            <a:chOff x="7006902" y="2630160"/>
            <a:chExt cx="10244046" cy="6822902"/>
          </a:xfrm>
        </p:grpSpPr>
        <p:sp>
          <p:nvSpPr>
            <p:cNvPr id="3" name="Freeform 3"/>
            <p:cNvSpPr/>
            <p:nvPr/>
          </p:nvSpPr>
          <p:spPr>
            <a:xfrm>
              <a:off x="7481354" y="3079109"/>
              <a:ext cx="9769594" cy="6373953"/>
            </a:xfrm>
            <a:custGeom>
              <a:avLst/>
              <a:gdLst/>
              <a:ahLst/>
              <a:cxnLst/>
              <a:rect l="l" t="t" r="r" b="b"/>
              <a:pathLst>
                <a:path w="9769594" h="6373953">
                  <a:moveTo>
                    <a:pt x="0" y="0"/>
                  </a:moveTo>
                  <a:lnTo>
                    <a:pt x="9769595" y="0"/>
                  </a:lnTo>
                  <a:lnTo>
                    <a:pt x="9769595" y="6373953"/>
                  </a:lnTo>
                  <a:lnTo>
                    <a:pt x="0" y="6373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7006902" y="2630160"/>
              <a:ext cx="6619601" cy="1222834"/>
              <a:chOff x="0" y="0"/>
              <a:chExt cx="8826135" cy="163044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185660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5185660" h="1630445">
                    <a:moveTo>
                      <a:pt x="0" y="0"/>
                    </a:moveTo>
                    <a:lnTo>
                      <a:pt x="5185660" y="0"/>
                    </a:lnTo>
                    <a:lnTo>
                      <a:pt x="5185660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4117198" y="0"/>
                <a:ext cx="4708937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4708937" h="1630445">
                    <a:moveTo>
                      <a:pt x="0" y="0"/>
                    </a:moveTo>
                    <a:lnTo>
                      <a:pt x="4708937" y="0"/>
                    </a:lnTo>
                    <a:lnTo>
                      <a:pt x="4708937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489158" y="438232"/>
                <a:ext cx="7908537" cy="655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149"/>
                  </a:lnSpc>
                  <a:spcBef>
                    <a:spcPct val="0"/>
                  </a:spcBef>
                </a:pPr>
                <a:r>
                  <a:rPr lang="en-US" sz="2963" b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1.2   </a:t>
                </a:r>
                <a:r>
                  <a:rPr lang="en-US" sz="2963" b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ความสำคัญของระบบปฏิบัติการ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7779243" y="4381312"/>
              <a:ext cx="9104414" cy="4030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ควบคุมฮาร์ดแวร์ 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ให้ทำงานร่วมกันได้อย่างราบรื่น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จัดสรรทรัพยากร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ให้โปรแกรมต่าง ๆ ที่เปิดใช้งาน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รองรับซอฟต์แวร์ 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ให้ติดตั้งและใช้งานบนคอมพิวเตอร์ได้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จัดการไฟล์และข้อมูล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ให้ค้นหาได้อย่างสะดวก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ตอบสนองกับผู้ใช้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ผ่าน User Interface บนจอแสดงผล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ดูแลรักษาความปลอดภัย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จากไวรัส มัลแวร์และแฮกเกอร์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อัปเดตและบำรุงรักษา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เพิ่มประสิทธิภาพ แก้ไขข้อบกพร่อง</a:t>
              </a: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D67D65FE-7260-06E0-85E9-C2C03AD3001C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0CF1113D-411F-7526-9F91-AA41F4A8ABD9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FFAE0DF-DDB6-FA11-1577-484B312859D4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FCEE0E4-0B10-C05D-DE63-0F52B2263346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EB0C9554-1F00-6280-3879-0096D86ECE9C}"/>
              </a:ext>
            </a:extLst>
          </p:cNvPr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63DEC11-45A1-63D1-58F3-A91B4358923D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97A68FD2-6B93-094B-27B0-3B3DB443CA17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EFC9CF3F-C3E7-6E5F-4D1E-81D6CC244C9C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9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82602" y="961081"/>
            <a:ext cx="6619601" cy="1222834"/>
            <a:chOff x="0" y="0"/>
            <a:chExt cx="8826135" cy="16304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4117198" y="0"/>
              <a:ext cx="4708937" cy="1630445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89158" y="438232"/>
              <a:ext cx="7908537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1.3      </a:t>
              </a:r>
              <a:r>
                <a:rPr lang="th-TH" sz="2963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ประเภทของระบบปฏิบัติการ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23671" y="2390676"/>
            <a:ext cx="6578532" cy="2785993"/>
            <a:chOff x="0" y="0"/>
            <a:chExt cx="8771376" cy="3714657"/>
          </a:xfrm>
        </p:grpSpPr>
        <p:sp>
          <p:nvSpPr>
            <p:cNvPr id="29" name="Freeform 29"/>
            <p:cNvSpPr/>
            <p:nvPr/>
          </p:nvSpPr>
          <p:spPr>
            <a:xfrm>
              <a:off x="3676046" y="0"/>
              <a:ext cx="3723556" cy="2373767"/>
            </a:xfrm>
            <a:custGeom>
              <a:avLst/>
              <a:gdLst/>
              <a:ahLst/>
              <a:cxnLst/>
              <a:rect l="l" t="t" r="r" b="b"/>
              <a:pathLst>
                <a:path w="3723556" h="2373767">
                  <a:moveTo>
                    <a:pt x="0" y="0"/>
                  </a:moveTo>
                  <a:lnTo>
                    <a:pt x="3723556" y="0"/>
                  </a:lnTo>
                  <a:lnTo>
                    <a:pt x="3723556" y="2373767"/>
                  </a:lnTo>
                  <a:lnTo>
                    <a:pt x="0" y="2373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398066" y="310027"/>
              <a:ext cx="1973236" cy="1753713"/>
            </a:xfrm>
            <a:custGeom>
              <a:avLst/>
              <a:gdLst/>
              <a:ahLst/>
              <a:cxnLst/>
              <a:rect l="l" t="t" r="r" b="b"/>
              <a:pathLst>
                <a:path w="1973236" h="1753713">
                  <a:moveTo>
                    <a:pt x="0" y="0"/>
                  </a:moveTo>
                  <a:lnTo>
                    <a:pt x="1973236" y="0"/>
                  </a:lnTo>
                  <a:lnTo>
                    <a:pt x="1973236" y="1753713"/>
                  </a:lnTo>
                  <a:lnTo>
                    <a:pt x="0" y="17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0" y="2086907"/>
              <a:ext cx="8771376" cy="1627750"/>
              <a:chOff x="0" y="0"/>
              <a:chExt cx="1326577" cy="2461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26577" cy="246180"/>
              </a:xfrm>
              <a:custGeom>
                <a:avLst/>
                <a:gdLst/>
                <a:ahLst/>
                <a:cxnLst/>
                <a:rect l="l" t="t" r="r" b="b"/>
                <a:pathLst>
                  <a:path w="1326577" h="246180">
                    <a:moveTo>
                      <a:pt x="60019" y="0"/>
                    </a:moveTo>
                    <a:lnTo>
                      <a:pt x="1266558" y="0"/>
                    </a:lnTo>
                    <a:cubicBezTo>
                      <a:pt x="1299706" y="0"/>
                      <a:pt x="1326577" y="26871"/>
                      <a:pt x="1326577" y="60019"/>
                    </a:cubicBezTo>
                    <a:lnTo>
                      <a:pt x="1326577" y="186161"/>
                    </a:lnTo>
                    <a:cubicBezTo>
                      <a:pt x="1326577" y="219308"/>
                      <a:pt x="1299706" y="246180"/>
                      <a:pt x="1266558" y="246180"/>
                    </a:cubicBezTo>
                    <a:lnTo>
                      <a:pt x="60019" y="246180"/>
                    </a:lnTo>
                    <a:cubicBezTo>
                      <a:pt x="26871" y="246180"/>
                      <a:pt x="0" y="219308"/>
                      <a:pt x="0" y="186161"/>
                    </a:cubicBezTo>
                    <a:lnTo>
                      <a:pt x="0" y="60019"/>
                    </a:lnTo>
                    <a:cubicBezTo>
                      <a:pt x="0" y="26871"/>
                      <a:pt x="26871" y="0"/>
                      <a:pt x="6001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1326577" cy="274755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68873" y="2205245"/>
              <a:ext cx="8344910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ระบบปฏิบัติการสำหรับการใช้งานทั่วไป</a:t>
              </a:r>
            </a:p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(General-Purpose Operating System)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919916" y="5376694"/>
            <a:ext cx="5586043" cy="2838642"/>
            <a:chOff x="0" y="0"/>
            <a:chExt cx="7448058" cy="3784856"/>
          </a:xfrm>
        </p:grpSpPr>
        <p:sp>
          <p:nvSpPr>
            <p:cNvPr id="36" name="Freeform 36"/>
            <p:cNvSpPr/>
            <p:nvPr/>
          </p:nvSpPr>
          <p:spPr>
            <a:xfrm>
              <a:off x="619816" y="85668"/>
              <a:ext cx="3100141" cy="2945134"/>
            </a:xfrm>
            <a:custGeom>
              <a:avLst/>
              <a:gdLst/>
              <a:ahLst/>
              <a:cxnLst/>
              <a:rect l="l" t="t" r="r" b="b"/>
              <a:pathLst>
                <a:path w="3100141" h="2945134">
                  <a:moveTo>
                    <a:pt x="0" y="0"/>
                  </a:moveTo>
                  <a:lnTo>
                    <a:pt x="3100141" y="0"/>
                  </a:lnTo>
                  <a:lnTo>
                    <a:pt x="3100141" y="2945134"/>
                  </a:lnTo>
                  <a:lnTo>
                    <a:pt x="0" y="2945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4084365" y="0"/>
              <a:ext cx="2838368" cy="2964353"/>
            </a:xfrm>
            <a:custGeom>
              <a:avLst/>
              <a:gdLst/>
              <a:ahLst/>
              <a:cxnLst/>
              <a:rect l="l" t="t" r="r" b="b"/>
              <a:pathLst>
                <a:path w="2838368" h="2964353">
                  <a:moveTo>
                    <a:pt x="0" y="0"/>
                  </a:moveTo>
                  <a:lnTo>
                    <a:pt x="2838368" y="0"/>
                  </a:lnTo>
                  <a:lnTo>
                    <a:pt x="2838368" y="2964353"/>
                  </a:lnTo>
                  <a:lnTo>
                    <a:pt x="0" y="2964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0" y="2157106"/>
              <a:ext cx="7448058" cy="1627750"/>
              <a:chOff x="0" y="0"/>
              <a:chExt cx="1126440" cy="24618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126440" cy="246180"/>
              </a:xfrm>
              <a:custGeom>
                <a:avLst/>
                <a:gdLst/>
                <a:ahLst/>
                <a:cxnLst/>
                <a:rect l="l" t="t" r="r" b="b"/>
                <a:pathLst>
                  <a:path w="1126440" h="246180">
                    <a:moveTo>
                      <a:pt x="70683" y="0"/>
                    </a:moveTo>
                    <a:lnTo>
                      <a:pt x="1055757" y="0"/>
                    </a:lnTo>
                    <a:cubicBezTo>
                      <a:pt x="1094794" y="0"/>
                      <a:pt x="1126440" y="31646"/>
                      <a:pt x="1126440" y="70683"/>
                    </a:cubicBezTo>
                    <a:lnTo>
                      <a:pt x="1126440" y="175497"/>
                    </a:lnTo>
                    <a:cubicBezTo>
                      <a:pt x="1126440" y="194243"/>
                      <a:pt x="1118993" y="212222"/>
                      <a:pt x="1105737" y="225477"/>
                    </a:cubicBezTo>
                    <a:cubicBezTo>
                      <a:pt x="1092481" y="238733"/>
                      <a:pt x="1074503" y="246180"/>
                      <a:pt x="1055757" y="246180"/>
                    </a:cubicBezTo>
                    <a:lnTo>
                      <a:pt x="70683" y="246180"/>
                    </a:lnTo>
                    <a:cubicBezTo>
                      <a:pt x="31646" y="246180"/>
                      <a:pt x="0" y="214534"/>
                      <a:pt x="0" y="175497"/>
                    </a:cubicBezTo>
                    <a:lnTo>
                      <a:pt x="0" y="70683"/>
                    </a:lnTo>
                    <a:cubicBezTo>
                      <a:pt x="0" y="51937"/>
                      <a:pt x="7447" y="33958"/>
                      <a:pt x="20703" y="20703"/>
                    </a:cubicBezTo>
                    <a:cubicBezTo>
                      <a:pt x="33958" y="7447"/>
                      <a:pt x="51937" y="0"/>
                      <a:pt x="70683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1126440" cy="274755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28309" y="2275444"/>
              <a:ext cx="7085932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ระบบปฏิบัติการสําหรับเครือข่าย</a:t>
              </a:r>
            </a:p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(Network Operating System)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144000" y="1311269"/>
            <a:ext cx="5908978" cy="3184596"/>
            <a:chOff x="0" y="0"/>
            <a:chExt cx="7878638" cy="4246128"/>
          </a:xfrm>
        </p:grpSpPr>
        <p:sp>
          <p:nvSpPr>
            <p:cNvPr id="43" name="Freeform 43"/>
            <p:cNvSpPr/>
            <p:nvPr/>
          </p:nvSpPr>
          <p:spPr>
            <a:xfrm rot="-1575708">
              <a:off x="537807" y="537807"/>
              <a:ext cx="3170515" cy="3170515"/>
            </a:xfrm>
            <a:custGeom>
              <a:avLst/>
              <a:gdLst/>
              <a:ahLst/>
              <a:cxnLst/>
              <a:rect l="l" t="t" r="r" b="b"/>
              <a:pathLst>
                <a:path w="3170515" h="3170515">
                  <a:moveTo>
                    <a:pt x="0" y="0"/>
                  </a:moveTo>
                  <a:lnTo>
                    <a:pt x="3170514" y="0"/>
                  </a:lnTo>
                  <a:lnTo>
                    <a:pt x="3170514" y="3170514"/>
                  </a:lnTo>
                  <a:lnTo>
                    <a:pt x="0" y="3170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4947444" y="439054"/>
              <a:ext cx="2896796" cy="2896796"/>
            </a:xfrm>
            <a:custGeom>
              <a:avLst/>
              <a:gdLst/>
              <a:ahLst/>
              <a:cxnLst/>
              <a:rect l="l" t="t" r="r" b="b"/>
              <a:pathLst>
                <a:path w="2896796" h="2896796">
                  <a:moveTo>
                    <a:pt x="0" y="0"/>
                  </a:moveTo>
                  <a:lnTo>
                    <a:pt x="2896796" y="0"/>
                  </a:lnTo>
                  <a:lnTo>
                    <a:pt x="2896796" y="2896796"/>
                  </a:lnTo>
                  <a:lnTo>
                    <a:pt x="0" y="2896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349162" y="1010910"/>
              <a:ext cx="2606706" cy="2616518"/>
            </a:xfrm>
            <a:custGeom>
              <a:avLst/>
              <a:gdLst/>
              <a:ahLst/>
              <a:cxnLst/>
              <a:rect l="l" t="t" r="r" b="b"/>
              <a:pathLst>
                <a:path w="2606706" h="2616518">
                  <a:moveTo>
                    <a:pt x="0" y="0"/>
                  </a:moveTo>
                  <a:lnTo>
                    <a:pt x="2606706" y="0"/>
                  </a:lnTo>
                  <a:lnTo>
                    <a:pt x="2606706" y="2616518"/>
                  </a:lnTo>
                  <a:lnTo>
                    <a:pt x="0" y="2616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1426392" y="2521975"/>
              <a:ext cx="6452246" cy="1627750"/>
              <a:chOff x="0" y="0"/>
              <a:chExt cx="975834" cy="24618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975834" cy="246180"/>
              </a:xfrm>
              <a:custGeom>
                <a:avLst/>
                <a:gdLst/>
                <a:ahLst/>
                <a:cxnLst/>
                <a:rect l="l" t="t" r="r" b="b"/>
                <a:pathLst>
                  <a:path w="975834" h="246180">
                    <a:moveTo>
                      <a:pt x="81592" y="0"/>
                    </a:moveTo>
                    <a:lnTo>
                      <a:pt x="894242" y="0"/>
                    </a:lnTo>
                    <a:cubicBezTo>
                      <a:pt x="939304" y="0"/>
                      <a:pt x="975834" y="36530"/>
                      <a:pt x="975834" y="81592"/>
                    </a:cubicBezTo>
                    <a:lnTo>
                      <a:pt x="975834" y="164588"/>
                    </a:lnTo>
                    <a:cubicBezTo>
                      <a:pt x="975834" y="186228"/>
                      <a:pt x="967237" y="206981"/>
                      <a:pt x="951936" y="222282"/>
                    </a:cubicBezTo>
                    <a:cubicBezTo>
                      <a:pt x="936634" y="237584"/>
                      <a:pt x="915881" y="246180"/>
                      <a:pt x="894242" y="246180"/>
                    </a:cubicBezTo>
                    <a:lnTo>
                      <a:pt x="81592" y="246180"/>
                    </a:lnTo>
                    <a:cubicBezTo>
                      <a:pt x="36530" y="246180"/>
                      <a:pt x="0" y="209650"/>
                      <a:pt x="0" y="164588"/>
                    </a:cubicBezTo>
                    <a:lnTo>
                      <a:pt x="0" y="81592"/>
                    </a:lnTo>
                    <a:cubicBezTo>
                      <a:pt x="0" y="59952"/>
                      <a:pt x="8596" y="39199"/>
                      <a:pt x="23898" y="23898"/>
                    </a:cubicBezTo>
                    <a:cubicBezTo>
                      <a:pt x="39199" y="8596"/>
                      <a:pt x="59952" y="0"/>
                      <a:pt x="8159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975834" cy="274755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1624176" y="2640313"/>
              <a:ext cx="6138536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ระบบปฏิบัติการบนมือถือ</a:t>
              </a:r>
            </a:p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(Mobile Operating System)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303811" y="4041741"/>
            <a:ext cx="7955489" cy="4225959"/>
            <a:chOff x="0" y="0"/>
            <a:chExt cx="10607319" cy="5634612"/>
          </a:xfrm>
        </p:grpSpPr>
        <p:sp>
          <p:nvSpPr>
            <p:cNvPr id="51" name="Freeform 51"/>
            <p:cNvSpPr/>
            <p:nvPr/>
          </p:nvSpPr>
          <p:spPr>
            <a:xfrm>
              <a:off x="254938" y="2136282"/>
              <a:ext cx="2598182" cy="2046069"/>
            </a:xfrm>
            <a:custGeom>
              <a:avLst/>
              <a:gdLst/>
              <a:ahLst/>
              <a:cxnLst/>
              <a:rect l="l" t="t" r="r" b="b"/>
              <a:pathLst>
                <a:path w="2598182" h="2046069">
                  <a:moveTo>
                    <a:pt x="0" y="0"/>
                  </a:moveTo>
                  <a:lnTo>
                    <a:pt x="2598182" y="0"/>
                  </a:lnTo>
                  <a:lnTo>
                    <a:pt x="2598182" y="2046069"/>
                  </a:lnTo>
                  <a:lnTo>
                    <a:pt x="0" y="2046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8093870" y="0"/>
              <a:ext cx="2513449" cy="4352293"/>
            </a:xfrm>
            <a:custGeom>
              <a:avLst/>
              <a:gdLst/>
              <a:ahLst/>
              <a:cxnLst/>
              <a:rect l="l" t="t" r="r" b="b"/>
              <a:pathLst>
                <a:path w="2513449" h="4352293">
                  <a:moveTo>
                    <a:pt x="0" y="0"/>
                  </a:moveTo>
                  <a:lnTo>
                    <a:pt x="2513449" y="0"/>
                  </a:lnTo>
                  <a:lnTo>
                    <a:pt x="2513449" y="4352293"/>
                  </a:lnTo>
                  <a:lnTo>
                    <a:pt x="0" y="4352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3204274" y="939484"/>
              <a:ext cx="2347863" cy="3301038"/>
            </a:xfrm>
            <a:custGeom>
              <a:avLst/>
              <a:gdLst/>
              <a:ahLst/>
              <a:cxnLst/>
              <a:rect l="l" t="t" r="r" b="b"/>
              <a:pathLst>
                <a:path w="2347863" h="3301038">
                  <a:moveTo>
                    <a:pt x="0" y="0"/>
                  </a:moveTo>
                  <a:lnTo>
                    <a:pt x="2347863" y="0"/>
                  </a:lnTo>
                  <a:lnTo>
                    <a:pt x="2347863" y="3301038"/>
                  </a:lnTo>
                  <a:lnTo>
                    <a:pt x="0" y="330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5279087" y="1231584"/>
              <a:ext cx="3652068" cy="3652068"/>
            </a:xfrm>
            <a:custGeom>
              <a:avLst/>
              <a:gdLst/>
              <a:ahLst/>
              <a:cxnLst/>
              <a:rect l="l" t="t" r="r" b="b"/>
              <a:pathLst>
                <a:path w="3652068" h="3652068">
                  <a:moveTo>
                    <a:pt x="0" y="0"/>
                  </a:moveTo>
                  <a:lnTo>
                    <a:pt x="3652068" y="0"/>
                  </a:lnTo>
                  <a:lnTo>
                    <a:pt x="3652068" y="3652068"/>
                  </a:lnTo>
                  <a:lnTo>
                    <a:pt x="0" y="3652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287010" y="4006862"/>
              <a:ext cx="9582441" cy="1627750"/>
              <a:chOff x="0" y="0"/>
              <a:chExt cx="1449243" cy="24618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449243" cy="246180"/>
              </a:xfrm>
              <a:custGeom>
                <a:avLst/>
                <a:gdLst/>
                <a:ahLst/>
                <a:cxnLst/>
                <a:rect l="l" t="t" r="r" b="b"/>
                <a:pathLst>
                  <a:path w="1449243" h="246180">
                    <a:moveTo>
                      <a:pt x="54939" y="0"/>
                    </a:moveTo>
                    <a:lnTo>
                      <a:pt x="1394303" y="0"/>
                    </a:lnTo>
                    <a:cubicBezTo>
                      <a:pt x="1408874" y="0"/>
                      <a:pt x="1422848" y="5788"/>
                      <a:pt x="1433151" y="16091"/>
                    </a:cubicBezTo>
                    <a:cubicBezTo>
                      <a:pt x="1443454" y="26394"/>
                      <a:pt x="1449243" y="40368"/>
                      <a:pt x="1449243" y="54939"/>
                    </a:cubicBezTo>
                    <a:lnTo>
                      <a:pt x="1449243" y="191241"/>
                    </a:lnTo>
                    <a:cubicBezTo>
                      <a:pt x="1449243" y="221583"/>
                      <a:pt x="1424646" y="246180"/>
                      <a:pt x="1394303" y="246180"/>
                    </a:cubicBezTo>
                    <a:lnTo>
                      <a:pt x="54939" y="246180"/>
                    </a:lnTo>
                    <a:cubicBezTo>
                      <a:pt x="24597" y="246180"/>
                      <a:pt x="0" y="221583"/>
                      <a:pt x="0" y="191241"/>
                    </a:cubicBezTo>
                    <a:lnTo>
                      <a:pt x="0" y="54939"/>
                    </a:lnTo>
                    <a:cubicBezTo>
                      <a:pt x="0" y="24597"/>
                      <a:pt x="24597" y="0"/>
                      <a:pt x="5493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28575"/>
                <a:ext cx="1449243" cy="274755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580745" y="4125201"/>
              <a:ext cx="9116542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ระบบปฏิบัติการแบบฝังหรือแบบเฉพาะทาง</a:t>
              </a:r>
            </a:p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(Embedded Operating System)</a:t>
              </a:r>
            </a:p>
          </p:txBody>
        </p:sp>
        <p:grpSp>
          <p:nvGrpSpPr>
            <p:cNvPr id="59" name="Group 59"/>
            <p:cNvGrpSpPr/>
            <p:nvPr/>
          </p:nvGrpSpPr>
          <p:grpSpPr>
            <a:xfrm>
              <a:off x="0" y="1322497"/>
              <a:ext cx="3172202" cy="967350"/>
              <a:chOff x="0" y="0"/>
              <a:chExt cx="479762" cy="146301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479762" cy="146301"/>
              </a:xfrm>
              <a:custGeom>
                <a:avLst/>
                <a:gdLst/>
                <a:ahLst/>
                <a:cxnLst/>
                <a:rect l="l" t="t" r="r" b="b"/>
                <a:pathLst>
                  <a:path w="479762" h="146301">
                    <a:moveTo>
                      <a:pt x="73151" y="0"/>
                    </a:moveTo>
                    <a:lnTo>
                      <a:pt x="406611" y="0"/>
                    </a:lnTo>
                    <a:cubicBezTo>
                      <a:pt x="447011" y="0"/>
                      <a:pt x="479762" y="32751"/>
                      <a:pt x="479762" y="73151"/>
                    </a:cubicBezTo>
                    <a:lnTo>
                      <a:pt x="479762" y="73151"/>
                    </a:lnTo>
                    <a:cubicBezTo>
                      <a:pt x="479762" y="113551"/>
                      <a:pt x="447011" y="146301"/>
                      <a:pt x="406611" y="146301"/>
                    </a:cubicBezTo>
                    <a:lnTo>
                      <a:pt x="73151" y="146301"/>
                    </a:lnTo>
                    <a:cubicBezTo>
                      <a:pt x="32751" y="146301"/>
                      <a:pt x="0" y="113551"/>
                      <a:pt x="0" y="73151"/>
                    </a:cubicBezTo>
                    <a:lnTo>
                      <a:pt x="0" y="73151"/>
                    </a:lnTo>
                    <a:cubicBezTo>
                      <a:pt x="0" y="32751"/>
                      <a:pt x="32751" y="0"/>
                      <a:pt x="73151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28575"/>
                <a:ext cx="479762" cy="174876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97239" y="1440835"/>
              <a:ext cx="3017969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th-TH" sz="27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Raspberry Pi</a:t>
              </a:r>
            </a:p>
          </p:txBody>
        </p:sp>
      </p:grpSp>
      <p:grpSp>
        <p:nvGrpSpPr>
          <p:cNvPr id="7" name="Group 2">
            <a:extLst>
              <a:ext uri="{FF2B5EF4-FFF2-40B4-BE49-F238E27FC236}">
                <a16:creationId xmlns:a16="http://schemas.microsoft.com/office/drawing/2014/main" id="{159F8E93-94E5-C46B-0A9F-D7F5C302BE00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CDC2DD73-068D-A6DB-1C17-0419289592A2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B8444828-03B7-DEF1-0B29-A4AF4175C690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6DEE317-274B-3D61-01A7-38C0F0F192D7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92576568-5691-B6CB-735E-58FE2AAF6EDD}"/>
              </a:ext>
            </a:extLst>
          </p:cNvPr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ADC6E1-E384-CE61-2719-4B7E9EFDBCE4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2E9DEDB-9AB4-B6E1-E735-8E427DFFFB38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88FC6A5D-9415-C8F0-6346-325972B353C1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7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43000" y="571500"/>
            <a:ext cx="8860549" cy="1390279"/>
            <a:chOff x="0" y="0"/>
            <a:chExt cx="11814065" cy="1853705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1814065" cy="1853705"/>
            </a:xfrm>
            <a:custGeom>
              <a:avLst/>
              <a:gdLst/>
              <a:ahLst/>
              <a:cxnLst/>
              <a:rect l="l" t="t" r="r" b="b"/>
              <a:pathLst>
                <a:path w="11814065" h="1853705">
                  <a:moveTo>
                    <a:pt x="11814065" y="0"/>
                  </a:moveTo>
                  <a:lnTo>
                    <a:pt x="0" y="0"/>
                  </a:lnTo>
                  <a:lnTo>
                    <a:pt x="0" y="1853705"/>
                  </a:lnTo>
                  <a:lnTo>
                    <a:pt x="11814065" y="1853705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038" b="-203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23697" y="305110"/>
              <a:ext cx="1281507" cy="1281507"/>
            </a:xfrm>
            <a:custGeom>
              <a:avLst/>
              <a:gdLst/>
              <a:ahLst/>
              <a:cxnLst/>
              <a:rect l="l" t="t" r="r" b="b"/>
              <a:pathLst>
                <a:path w="1281507" h="1281507">
                  <a:moveTo>
                    <a:pt x="0" y="0"/>
                  </a:moveTo>
                  <a:lnTo>
                    <a:pt x="1281507" y="0"/>
                  </a:lnTo>
                  <a:lnTo>
                    <a:pt x="1281507" y="1281506"/>
                  </a:lnTo>
                  <a:lnTo>
                    <a:pt x="0" y="1281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40313" y="549265"/>
              <a:ext cx="10088373" cy="698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การใช้งานระบบปฏิบัติการ Windows 11</a:t>
              </a: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9E65AD83-5680-825E-5353-B775C2142C2F}"/>
              </a:ext>
            </a:extLst>
          </p:cNvPr>
          <p:cNvGrpSpPr/>
          <p:nvPr/>
        </p:nvGrpSpPr>
        <p:grpSpPr>
          <a:xfrm>
            <a:off x="1150386" y="2171700"/>
            <a:ext cx="10360098" cy="6266859"/>
            <a:chOff x="1150386" y="3914041"/>
            <a:chExt cx="10360098" cy="7032629"/>
          </a:xfrm>
        </p:grpSpPr>
        <p:sp>
          <p:nvSpPr>
            <p:cNvPr id="3" name="Freeform 3"/>
            <p:cNvSpPr/>
            <p:nvPr/>
          </p:nvSpPr>
          <p:spPr>
            <a:xfrm>
              <a:off x="1537060" y="4439733"/>
              <a:ext cx="9973424" cy="6506937"/>
            </a:xfrm>
            <a:custGeom>
              <a:avLst/>
              <a:gdLst/>
              <a:ahLst/>
              <a:cxnLst/>
              <a:rect l="l" t="t" r="r" b="b"/>
              <a:pathLst>
                <a:path w="9973424" h="6506937">
                  <a:moveTo>
                    <a:pt x="0" y="0"/>
                  </a:moveTo>
                  <a:lnTo>
                    <a:pt x="9973424" y="0"/>
                  </a:lnTo>
                  <a:lnTo>
                    <a:pt x="9973424" y="6506937"/>
                  </a:lnTo>
                  <a:lnTo>
                    <a:pt x="0" y="650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150386" y="3914041"/>
              <a:ext cx="6619601" cy="1222834"/>
              <a:chOff x="0" y="0"/>
              <a:chExt cx="8826135" cy="163044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185660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5185660" h="1630445">
                    <a:moveTo>
                      <a:pt x="0" y="0"/>
                    </a:moveTo>
                    <a:lnTo>
                      <a:pt x="5185660" y="0"/>
                    </a:lnTo>
                    <a:lnTo>
                      <a:pt x="5185660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4117198" y="0"/>
                <a:ext cx="4708937" cy="1630445"/>
              </a:xfrm>
              <a:custGeom>
                <a:avLst/>
                <a:gdLst/>
                <a:ahLst/>
                <a:cxnLst/>
                <a:rect l="l" t="t" r="r" b="b"/>
                <a:pathLst>
                  <a:path w="4708937" h="1630445">
                    <a:moveTo>
                      <a:pt x="0" y="0"/>
                    </a:moveTo>
                    <a:lnTo>
                      <a:pt x="4708937" y="0"/>
                    </a:lnTo>
                    <a:lnTo>
                      <a:pt x="4708937" y="1630445"/>
                    </a:lnTo>
                    <a:lnTo>
                      <a:pt x="0" y="1630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489158" y="438232"/>
                <a:ext cx="7908537" cy="65527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149"/>
                  </a:lnSpc>
                  <a:spcBef>
                    <a:spcPct val="0"/>
                  </a:spcBef>
                </a:pPr>
                <a:r>
                  <a:rPr lang="th-TH" sz="2963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2.1   </a:t>
                </a:r>
                <a:r>
                  <a:rPr lang="th-TH" sz="2963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  ฟีเจอร์ใหม่ใน Windows 11</a:t>
                </a: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764223" y="5422625"/>
              <a:ext cx="9480998" cy="4030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Snaps Layouts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จัดเรียงหน้าต่างแอปพลิเคชันบนหน้าจอ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Start Menu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ช่วยให้ใช้งานบนอุปกรณ์พกพาได้สะดวกยิ่งขึ้น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Widgets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แสดงข้อมูลข่าวสาร สภาพอากาศ ฯลฯ บนหน้าจอ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Microsoft Teams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แชทและประชุมทางวิดีโอได้อย่างง่ายดาย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Windows Hello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ล็อกอินเข้าใช้งานด้วยใบหน้าหรือลายนิ้วมือ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Copilot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ผู้ช่วย AI ที่ช่วยทํางานต่าง ๆ เช่น เขียนข้อความ แปลภาษา เขียนโค้ด และตอบคําถาม</a:t>
              </a:r>
            </a:p>
          </p:txBody>
        </p: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FE3DCE11-F47B-4F94-A80E-0B1C32D0548E}"/>
              </a:ext>
            </a:extLst>
          </p:cNvPr>
          <p:cNvGrpSpPr/>
          <p:nvPr/>
        </p:nvGrpSpPr>
        <p:grpSpPr>
          <a:xfrm>
            <a:off x="11646432" y="495300"/>
            <a:ext cx="5879568" cy="8794540"/>
            <a:chOff x="11510484" y="2314172"/>
            <a:chExt cx="5879568" cy="8794540"/>
          </a:xfrm>
        </p:grpSpPr>
        <p:sp>
          <p:nvSpPr>
            <p:cNvPr id="12" name="Freeform 12"/>
            <p:cNvSpPr/>
            <p:nvPr/>
          </p:nvSpPr>
          <p:spPr>
            <a:xfrm>
              <a:off x="12071764" y="2314172"/>
              <a:ext cx="2011088" cy="1938186"/>
            </a:xfrm>
            <a:custGeom>
              <a:avLst/>
              <a:gdLst/>
              <a:ahLst/>
              <a:cxnLst/>
              <a:rect l="l" t="t" r="r" b="b"/>
              <a:pathLst>
                <a:path w="2011088" h="1938186">
                  <a:moveTo>
                    <a:pt x="0" y="0"/>
                  </a:moveTo>
                  <a:lnTo>
                    <a:pt x="2011088" y="0"/>
                  </a:lnTo>
                  <a:lnTo>
                    <a:pt x="2011088" y="1938186"/>
                  </a:lnTo>
                  <a:lnTo>
                    <a:pt x="0" y="1938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5088291" y="2314172"/>
              <a:ext cx="2127901" cy="1938186"/>
            </a:xfrm>
            <a:custGeom>
              <a:avLst/>
              <a:gdLst/>
              <a:ahLst/>
              <a:cxnLst/>
              <a:rect l="l" t="t" r="r" b="b"/>
              <a:pathLst>
                <a:path w="2127901" h="1938186">
                  <a:moveTo>
                    <a:pt x="0" y="0"/>
                  </a:moveTo>
                  <a:lnTo>
                    <a:pt x="2127902" y="0"/>
                  </a:lnTo>
                  <a:lnTo>
                    <a:pt x="2127902" y="1938186"/>
                  </a:lnTo>
                  <a:lnTo>
                    <a:pt x="0" y="1938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251" t="-8434" r="-4646" b="-8926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510484" y="5434830"/>
              <a:ext cx="5879568" cy="5673882"/>
            </a:xfrm>
            <a:custGeom>
              <a:avLst/>
              <a:gdLst/>
              <a:ahLst/>
              <a:cxnLst/>
              <a:rect l="l" t="t" r="r" b="b"/>
              <a:pathLst>
                <a:path w="5879568" h="5673882">
                  <a:moveTo>
                    <a:pt x="0" y="0"/>
                  </a:moveTo>
                  <a:lnTo>
                    <a:pt x="5879569" y="0"/>
                  </a:lnTo>
                  <a:lnTo>
                    <a:pt x="5879569" y="5673882"/>
                  </a:lnTo>
                  <a:lnTo>
                    <a:pt x="0" y="567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3648" b="-798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11703069" y="4411363"/>
              <a:ext cx="3184862" cy="725512"/>
              <a:chOff x="0" y="0"/>
              <a:chExt cx="4246482" cy="967350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4246482" cy="967350"/>
                <a:chOff x="0" y="0"/>
                <a:chExt cx="642235" cy="146301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642235" cy="146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235" h="146301">
                      <a:moveTo>
                        <a:pt x="73151" y="0"/>
                      </a:moveTo>
                      <a:lnTo>
                        <a:pt x="569085" y="0"/>
                      </a:lnTo>
                      <a:cubicBezTo>
                        <a:pt x="609485" y="0"/>
                        <a:pt x="642235" y="32751"/>
                        <a:pt x="642235" y="73151"/>
                      </a:cubicBezTo>
                      <a:lnTo>
                        <a:pt x="642235" y="73151"/>
                      </a:lnTo>
                      <a:cubicBezTo>
                        <a:pt x="642235" y="113551"/>
                        <a:pt x="609485" y="146301"/>
                        <a:pt x="569085" y="146301"/>
                      </a:cubicBezTo>
                      <a:lnTo>
                        <a:pt x="73151" y="146301"/>
                      </a:lnTo>
                      <a:cubicBezTo>
                        <a:pt x="32751" y="146301"/>
                        <a:pt x="0" y="113551"/>
                        <a:pt x="0" y="73151"/>
                      </a:cubicBezTo>
                      <a:lnTo>
                        <a:pt x="0" y="73151"/>
                      </a:lnTo>
                      <a:cubicBezTo>
                        <a:pt x="0" y="32751"/>
                        <a:pt x="32751" y="0"/>
                        <a:pt x="73151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642235" cy="174876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130169" y="118338"/>
                <a:ext cx="4040018" cy="622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919"/>
                  </a:lnSpc>
                </a:pPr>
                <a:r>
                  <a:rPr lang="th-TH" sz="27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Microsoft Team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5238447" y="4439733"/>
              <a:ext cx="1700148" cy="725512"/>
              <a:chOff x="0" y="0"/>
              <a:chExt cx="2266863" cy="967350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2266863" cy="967350"/>
                <a:chOff x="0" y="0"/>
                <a:chExt cx="342839" cy="146301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342839" cy="146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839" h="146301">
                      <a:moveTo>
                        <a:pt x="73151" y="0"/>
                      </a:moveTo>
                      <a:lnTo>
                        <a:pt x="269688" y="0"/>
                      </a:lnTo>
                      <a:cubicBezTo>
                        <a:pt x="310088" y="0"/>
                        <a:pt x="342839" y="32751"/>
                        <a:pt x="342839" y="73151"/>
                      </a:cubicBezTo>
                      <a:lnTo>
                        <a:pt x="342839" y="73151"/>
                      </a:lnTo>
                      <a:cubicBezTo>
                        <a:pt x="342839" y="113551"/>
                        <a:pt x="310088" y="146301"/>
                        <a:pt x="269688" y="146301"/>
                      </a:cubicBezTo>
                      <a:lnTo>
                        <a:pt x="73151" y="146301"/>
                      </a:lnTo>
                      <a:cubicBezTo>
                        <a:pt x="32751" y="146301"/>
                        <a:pt x="0" y="113551"/>
                        <a:pt x="0" y="73151"/>
                      </a:cubicBezTo>
                      <a:lnTo>
                        <a:pt x="0" y="73151"/>
                      </a:lnTo>
                      <a:cubicBezTo>
                        <a:pt x="0" y="32751"/>
                        <a:pt x="32751" y="0"/>
                        <a:pt x="73151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342839" cy="174876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69487" y="118338"/>
                <a:ext cx="2156648" cy="622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919"/>
                  </a:lnSpc>
                </a:pPr>
                <a:r>
                  <a:rPr lang="th-TH" sz="27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Copilot</a:t>
                </a: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3295500" y="8895544"/>
              <a:ext cx="2793022" cy="725512"/>
              <a:chOff x="0" y="0"/>
              <a:chExt cx="3724029" cy="967350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3724029" cy="967350"/>
                <a:chOff x="0" y="0"/>
                <a:chExt cx="563220" cy="146301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563220" cy="146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20" h="146301">
                      <a:moveTo>
                        <a:pt x="73151" y="0"/>
                      </a:moveTo>
                      <a:lnTo>
                        <a:pt x="490069" y="0"/>
                      </a:lnTo>
                      <a:cubicBezTo>
                        <a:pt x="530469" y="0"/>
                        <a:pt x="563220" y="32751"/>
                        <a:pt x="563220" y="73151"/>
                      </a:cubicBezTo>
                      <a:lnTo>
                        <a:pt x="563220" y="73151"/>
                      </a:lnTo>
                      <a:cubicBezTo>
                        <a:pt x="563220" y="113551"/>
                        <a:pt x="530469" y="146301"/>
                        <a:pt x="490069" y="146301"/>
                      </a:cubicBezTo>
                      <a:lnTo>
                        <a:pt x="73151" y="146301"/>
                      </a:lnTo>
                      <a:cubicBezTo>
                        <a:pt x="32751" y="146301"/>
                        <a:pt x="0" y="113551"/>
                        <a:pt x="0" y="73151"/>
                      </a:cubicBezTo>
                      <a:lnTo>
                        <a:pt x="0" y="73151"/>
                      </a:lnTo>
                      <a:cubicBezTo>
                        <a:pt x="0" y="32751"/>
                        <a:pt x="32751" y="0"/>
                        <a:pt x="73151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563220" cy="174876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114154" y="118338"/>
                <a:ext cx="3542966" cy="622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919"/>
                  </a:lnSpc>
                </a:pPr>
                <a:r>
                  <a:rPr lang="th-TH" sz="27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Snaps Layouts</a:t>
                </a:r>
              </a:p>
            </p:txBody>
          </p:sp>
        </p:grp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ED45E6CB-CD89-4B50-E905-9E2D9E6D691C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1F723F5-E5B3-0803-F7C2-24199FB3D884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BAF044B-55E7-5D32-1F98-8C21FCA23C24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1D7E8ED-88DB-2B4B-D83C-690AB5972DED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24CEF7C3-7050-95E2-39F1-84FBF56F6D09}"/>
              </a:ext>
            </a:extLst>
          </p:cNvPr>
          <p:cNvGrpSpPr/>
          <p:nvPr/>
        </p:nvGrpSpPr>
        <p:grpSpPr>
          <a:xfrm>
            <a:off x="0" y="8936336"/>
            <a:ext cx="18288000" cy="651459"/>
            <a:chOff x="0" y="0"/>
            <a:chExt cx="5153229" cy="11837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CF87AB2-5715-ADD0-8BE8-A7CA930470C2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2F2B086A-E4CA-AFFF-99DB-330FB1A4C417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5965049A-A71B-202C-388D-97BC2A90F2A0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14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64061" y="1834432"/>
            <a:ext cx="10201364" cy="6848302"/>
          </a:xfrm>
          <a:custGeom>
            <a:avLst/>
            <a:gdLst/>
            <a:ahLst/>
            <a:cxnLst/>
            <a:rect l="l" t="t" r="r" b="b"/>
            <a:pathLst>
              <a:path w="10201364" h="6618135">
                <a:moveTo>
                  <a:pt x="0" y="0"/>
                </a:moveTo>
                <a:lnTo>
                  <a:pt x="10201363" y="0"/>
                </a:lnTo>
                <a:lnTo>
                  <a:pt x="10201363" y="6618135"/>
                </a:lnTo>
                <a:lnTo>
                  <a:pt x="0" y="66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4"/>
          <p:cNvGrpSpPr/>
          <p:nvPr/>
        </p:nvGrpSpPr>
        <p:grpSpPr>
          <a:xfrm>
            <a:off x="914400" y="619050"/>
            <a:ext cx="5783021" cy="1038410"/>
            <a:chOff x="0" y="0"/>
            <a:chExt cx="7710695" cy="13845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03573" cy="1384546"/>
            </a:xfrm>
            <a:custGeom>
              <a:avLst/>
              <a:gdLst/>
              <a:ahLst/>
              <a:cxnLst/>
              <a:rect l="l" t="t" r="r" b="b"/>
              <a:pathLst>
                <a:path w="4403573" h="1384546">
                  <a:moveTo>
                    <a:pt x="0" y="0"/>
                  </a:moveTo>
                  <a:lnTo>
                    <a:pt x="4403573" y="0"/>
                  </a:lnTo>
                  <a:lnTo>
                    <a:pt x="4403573" y="1384546"/>
                  </a:lnTo>
                  <a:lnTo>
                    <a:pt x="0" y="1384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3711946" y="0"/>
              <a:ext cx="3998749" cy="1384546"/>
            </a:xfrm>
            <a:custGeom>
              <a:avLst/>
              <a:gdLst/>
              <a:ahLst/>
              <a:cxnLst/>
              <a:rect l="l" t="t" r="r" b="b"/>
              <a:pathLst>
                <a:path w="3998748" h="1384546">
                  <a:moveTo>
                    <a:pt x="0" y="0"/>
                  </a:moveTo>
                  <a:lnTo>
                    <a:pt x="3998749" y="0"/>
                  </a:lnTo>
                  <a:lnTo>
                    <a:pt x="3998749" y="1384546"/>
                  </a:lnTo>
                  <a:lnTo>
                    <a:pt x="0" y="1384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2246" y="363520"/>
              <a:ext cx="6957577" cy="5650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23"/>
                </a:lnSpc>
                <a:spcBef>
                  <a:spcPct val="0"/>
                </a:spcBef>
              </a:pPr>
              <a:r>
                <a:rPr lang="th-TH" sz="2516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2.2   </a:t>
              </a:r>
              <a:r>
                <a:rPr lang="th-TH" sz="25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ส่วนประกอบบนหน้าจอเดสก์ท็อป</a:t>
              </a:r>
            </a:p>
          </p:txBody>
        </p: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7862A6EF-F0D4-55D6-ED87-C352E43299AB}"/>
              </a:ext>
            </a:extLst>
          </p:cNvPr>
          <p:cNvGrpSpPr/>
          <p:nvPr/>
        </p:nvGrpSpPr>
        <p:grpSpPr>
          <a:xfrm>
            <a:off x="10779641" y="1257300"/>
            <a:ext cx="7391400" cy="7425434"/>
            <a:chOff x="11699885" y="3120300"/>
            <a:chExt cx="9973424" cy="6506937"/>
          </a:xfrm>
        </p:grpSpPr>
        <p:sp>
          <p:nvSpPr>
            <p:cNvPr id="8" name="Freeform 8"/>
            <p:cNvSpPr/>
            <p:nvPr/>
          </p:nvSpPr>
          <p:spPr>
            <a:xfrm>
              <a:off x="11699885" y="3120300"/>
              <a:ext cx="9973424" cy="6506937"/>
            </a:xfrm>
            <a:custGeom>
              <a:avLst/>
              <a:gdLst/>
              <a:ahLst/>
              <a:cxnLst/>
              <a:rect l="l" t="t" r="r" b="b"/>
              <a:pathLst>
                <a:path w="9973424" h="6506937">
                  <a:moveTo>
                    <a:pt x="0" y="0"/>
                  </a:moveTo>
                  <a:lnTo>
                    <a:pt x="9973424" y="0"/>
                  </a:lnTo>
                  <a:lnTo>
                    <a:pt x="9973424" y="6506937"/>
                  </a:lnTo>
                  <a:lnTo>
                    <a:pt x="0" y="650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277981" y="3470962"/>
              <a:ext cx="5357687" cy="5722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1. วิดเจ็ต 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(Widgets)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 ปุ่ม Start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 แถบค้นหา 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(Search)</a:t>
              </a: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 มุมมองงาน 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(Task View)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 ไอคอนแอปพลิเคชัน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 System tray icons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7. แถบงาน 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(Action Center)</a:t>
              </a:r>
              <a:r>
                <a:rPr lang="th-TH" sz="2531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8. พื้นที่แจ้งเตือน 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(Notification Area)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 ทาสก์บาร์ 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(Taskbar)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10. เดสก์ท็อป </a:t>
              </a:r>
              <a:r>
                <a:rPr lang="th-TH" sz="253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(Desktop) </a:t>
              </a:r>
            </a:p>
            <a:p>
              <a:pPr algn="l">
                <a:lnSpc>
                  <a:spcPts val="4176"/>
                </a:lnSpc>
              </a:pPr>
              <a:r>
                <a:rPr lang="th-TH" sz="2531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11. แถบเมนู Start</a:t>
              </a: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77760CD6-1312-F13D-2758-F8F4FEE0C44D}"/>
              </a:ext>
            </a:extLst>
          </p:cNvPr>
          <p:cNvGrpSpPr/>
          <p:nvPr/>
        </p:nvGrpSpPr>
        <p:grpSpPr>
          <a:xfrm>
            <a:off x="0" y="8438559"/>
            <a:ext cx="18288000" cy="1810341"/>
            <a:chOff x="0" y="0"/>
            <a:chExt cx="25402422" cy="2413787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7DEB53A-8B08-ED19-5763-3815671375EA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D9B9DCC1-104A-E26C-334B-843A483AD6CD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B93D3F6-2574-7A1C-8D27-08503CF429B8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8A435A14-142E-ED39-B870-80CB5D39AB66}"/>
              </a:ext>
            </a:extLst>
          </p:cNvPr>
          <p:cNvGrpSpPr/>
          <p:nvPr/>
        </p:nvGrpSpPr>
        <p:grpSpPr>
          <a:xfrm>
            <a:off x="0" y="8916996"/>
            <a:ext cx="18288000" cy="651459"/>
            <a:chOff x="0" y="0"/>
            <a:chExt cx="5153229" cy="118374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9F02B0A-AC47-114D-45D8-75301EFC34D3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269B2D9D-B930-7C17-4B28-C548251BA688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11C990C0-A5C9-2CDB-70B2-975E4BCFD1F1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9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8508282-79BB-91A0-9C44-0A9E9C5B09E5}"/>
              </a:ext>
            </a:extLst>
          </p:cNvPr>
          <p:cNvGrpSpPr/>
          <p:nvPr/>
        </p:nvGrpSpPr>
        <p:grpSpPr>
          <a:xfrm>
            <a:off x="828040" y="571500"/>
            <a:ext cx="6619602" cy="1222834"/>
            <a:chOff x="991137" y="2247900"/>
            <a:chExt cx="6619602" cy="1222834"/>
          </a:xfrm>
        </p:grpSpPr>
        <p:sp>
          <p:nvSpPr>
            <p:cNvPr id="4" name="Freeform 4"/>
            <p:cNvSpPr/>
            <p:nvPr/>
          </p:nvSpPr>
          <p:spPr>
            <a:xfrm>
              <a:off x="991137" y="2247900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6"/>
                  </a:lnTo>
                  <a:lnTo>
                    <a:pt x="0" y="163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4079036" y="2247900"/>
              <a:ext cx="3531703" cy="1222834"/>
            </a:xfrm>
            <a:custGeom>
              <a:avLst/>
              <a:gdLst/>
              <a:ahLst/>
              <a:cxnLst/>
              <a:rect l="l" t="t" r="r" b="b"/>
              <a:pathLst>
                <a:path w="4708937" h="1630445">
                  <a:moveTo>
                    <a:pt x="0" y="0"/>
                  </a:moveTo>
                  <a:lnTo>
                    <a:pt x="4708937" y="0"/>
                  </a:lnTo>
                  <a:lnTo>
                    <a:pt x="4708937" y="1630446"/>
                  </a:lnTo>
                  <a:lnTo>
                    <a:pt x="0" y="1630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25989" y="2576575"/>
              <a:ext cx="689932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2.3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362200" y="2455053"/>
              <a:ext cx="4525096" cy="822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การติดตั้งแป้นพิมพ์ภาษาไทย</a:t>
              </a:r>
            </a:p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และปุ่มสลับภาษา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1136" y="2105229"/>
            <a:ext cx="15391864" cy="1115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กรณีไม่สามารถพิมพ์ภาษาไทยได้ หรือพิมพ์ภาษาไทยได้แต่ไม่สามารถกดคีย์ </a:t>
            </a:r>
            <a:r>
              <a:rPr lang="th-TH" sz="2799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` (Grave Accent)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บนแป้นพิมพ์เพื่อสลับภาษาระหว่างอังกฤษ-ไทยได้ ให้ทำตามขั้นตอนดังนี้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90E934D-522D-3C91-EF05-611A4AC8340D}"/>
              </a:ext>
            </a:extLst>
          </p:cNvPr>
          <p:cNvGrpSpPr/>
          <p:nvPr/>
        </p:nvGrpSpPr>
        <p:grpSpPr>
          <a:xfrm>
            <a:off x="8915400" y="3493073"/>
            <a:ext cx="8140890" cy="5003840"/>
            <a:chOff x="9156510" y="5067300"/>
            <a:chExt cx="8140890" cy="5003840"/>
          </a:xfrm>
        </p:grpSpPr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C9BC7C87-70B3-6EB0-F43C-393D2D23BBEA}"/>
                </a:ext>
              </a:extLst>
            </p:cNvPr>
            <p:cNvSpPr txBox="1"/>
            <p:nvPr/>
          </p:nvSpPr>
          <p:spPr>
            <a:xfrm>
              <a:off x="9156510" y="5067300"/>
              <a:ext cx="5104864" cy="5193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4619"/>
                </a:lnSpc>
                <a:buSzPct val="100000"/>
                <a:buBlip>
                  <a:blip r:embed="rId3"/>
                </a:buBlip>
              </a:pPr>
              <a:r>
                <a:rPr lang="th-TH" sz="2799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การติดตั้งปุ่มสลับภาษา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D5DC27E-8026-3D8C-54CC-DDD8199B9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6000" y="5676900"/>
              <a:ext cx="7391400" cy="439424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33F783B-21FC-8962-C2E7-B6E78094DE32}"/>
              </a:ext>
            </a:extLst>
          </p:cNvPr>
          <p:cNvGrpSpPr/>
          <p:nvPr/>
        </p:nvGrpSpPr>
        <p:grpSpPr>
          <a:xfrm>
            <a:off x="895307" y="3531173"/>
            <a:ext cx="7469419" cy="5030274"/>
            <a:chOff x="838200" y="5067300"/>
            <a:chExt cx="7469419" cy="5030274"/>
          </a:xfrm>
        </p:grpSpPr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BE48AA64-D95D-03C1-4D47-4056798B2CA5}"/>
                </a:ext>
              </a:extLst>
            </p:cNvPr>
            <p:cNvSpPr txBox="1"/>
            <p:nvPr/>
          </p:nvSpPr>
          <p:spPr>
            <a:xfrm>
              <a:off x="991136" y="5067300"/>
              <a:ext cx="5104864" cy="5193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4619"/>
                </a:lnSpc>
                <a:buSzPct val="100000"/>
                <a:buBlip>
                  <a:blip r:embed="rId3"/>
                </a:buBlip>
              </a:pPr>
              <a:r>
                <a:rPr lang="th-TH" sz="2799" b="1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การติดตั้งแป้นพิมพ์ภาษาไทย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9F81811-DC4A-EF59-378C-6131C0BF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5685812"/>
              <a:ext cx="7469419" cy="4411762"/>
            </a:xfrm>
            <a:prstGeom prst="rect">
              <a:avLst/>
            </a:prstGeom>
          </p:spPr>
        </p:pic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8975BC15-C416-1998-66A4-041CEECFC541}"/>
              </a:ext>
            </a:extLst>
          </p:cNvPr>
          <p:cNvGrpSpPr/>
          <p:nvPr/>
        </p:nvGrpSpPr>
        <p:grpSpPr>
          <a:xfrm>
            <a:off x="0" y="8660650"/>
            <a:ext cx="18288000" cy="1588250"/>
            <a:chOff x="0" y="0"/>
            <a:chExt cx="25402422" cy="2413787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74BDD269-1874-CB24-34BB-9F39F87ECA5D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2A2FE3F9-BB87-56B7-BAFA-CEA8D094D68F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358F32A-B2EF-783E-9C4A-83E559B20ED3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BEF52C76-D3B2-6C3F-8580-84AE59C74DF4}"/>
              </a:ext>
            </a:extLst>
          </p:cNvPr>
          <p:cNvGrpSpPr/>
          <p:nvPr/>
        </p:nvGrpSpPr>
        <p:grpSpPr>
          <a:xfrm>
            <a:off x="0" y="8953500"/>
            <a:ext cx="18288000" cy="614955"/>
            <a:chOff x="0" y="0"/>
            <a:chExt cx="5153229" cy="11837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7F2D5E0-137F-7BD2-34CF-62F66EEC9D56}"/>
                </a:ext>
              </a:extLst>
            </p:cNvPr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BD6BEDCD-EADF-3200-4703-7DE9A399E27D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CA3DDA16-5D8C-A62C-CD2A-57CCD2FCD444}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10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2555</Words>
  <Application>Microsoft Office PowerPoint</Application>
  <PresentationFormat>กำหนดเอง</PresentationFormat>
  <Paragraphs>219</Paragraphs>
  <Slides>31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31</vt:i4>
      </vt:variant>
    </vt:vector>
  </HeadingPairs>
  <TitlesOfParts>
    <vt:vector size="37" baseType="lpstr">
      <vt:lpstr>Arial</vt:lpstr>
      <vt:lpstr>Sarabun Light</vt:lpstr>
      <vt:lpstr>Calibri</vt:lpstr>
      <vt:lpstr>Sarabun</vt:lpstr>
      <vt:lpstr>Sarabun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U2</dc:title>
  <dc:creator>KRU KOOKKAI</dc:creator>
  <cp:lastModifiedBy>ครูกุ๊กไก่</cp:lastModifiedBy>
  <cp:revision>50</cp:revision>
  <dcterms:created xsi:type="dcterms:W3CDTF">2006-08-16T00:00:00Z</dcterms:created>
  <dcterms:modified xsi:type="dcterms:W3CDTF">2025-06-10T05:01:03Z</dcterms:modified>
  <dc:identifier>DAGMOHUo7hk</dc:identifier>
</cp:coreProperties>
</file>