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8288000" cy="10287000"/>
  <p:notesSz cx="6858000" cy="9144000"/>
  <p:embeddedFontLst>
    <p:embeddedFont>
      <p:font typeface="Sarabun" panose="020B0604020202020204" charset="-34"/>
      <p:regular r:id="rId25"/>
      <p:bold r:id="rId26"/>
      <p:italic r:id="rId27"/>
      <p:boldItalic r:id="rId28"/>
    </p:embeddedFont>
    <p:embeddedFont>
      <p:font typeface="Sarabun Bold" panose="020B0604020202020204" charset="-34"/>
      <p:regular r:id="rId29"/>
      <p:bold r:id="rId30"/>
    </p:embeddedFont>
    <p:embeddedFont>
      <p:font typeface="Sarabun Light" panose="020B0604020202020204" charset="-34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628" autoAdjust="0"/>
  </p:normalViewPr>
  <p:slideViewPr>
    <p:cSldViewPr>
      <p:cViewPr>
        <p:scale>
          <a:sx n="28" d="100"/>
          <a:sy n="28" d="100"/>
        </p:scale>
        <p:origin x="1836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E07A8-15A9-4E01-B7E4-788924052A5C}" type="datetimeFigureOut">
              <a:rPr lang="th-TH" smtClean="0"/>
              <a:t>10/06/68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EAF68-9A79-4988-9C76-208D31D5DF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658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EAF68-9A79-4988-9C76-208D31D5DF32}" type="slidenum">
              <a:rPr lang="th-TH" smtClean="0"/>
              <a:t>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964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56.svg"/><Relationship Id="rId4" Type="http://schemas.openxmlformats.org/officeDocument/2006/relationships/image" Target="../media/image11.sv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2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3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11.svg"/><Relationship Id="rId9" Type="http://schemas.openxmlformats.org/officeDocument/2006/relationships/image" Target="../media/image6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.png"/><Relationship Id="rId7" Type="http://schemas.openxmlformats.org/officeDocument/2006/relationships/image" Target="../media/image7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1.sv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8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image" Target="../media/image83.png"/><Relationship Id="rId4" Type="http://schemas.openxmlformats.org/officeDocument/2006/relationships/image" Target="../media/image11.svg"/><Relationship Id="rId9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11.sv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11.sv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2466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79271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TextBox 10"/>
          <p:cNvSpPr txBox="1"/>
          <p:nvPr/>
        </p:nvSpPr>
        <p:spPr>
          <a:xfrm>
            <a:off x="885825" y="2154130"/>
            <a:ext cx="10057187" cy="131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09"/>
              </a:lnSpc>
            </a:pPr>
            <a:r>
              <a:rPr lang="th-TH" sz="7649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อุปกรณ์เคลื่อนที่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581187" y="1054086"/>
            <a:ext cx="5668588" cy="5633159"/>
          </a:xfrm>
          <a:custGeom>
            <a:avLst/>
            <a:gdLst/>
            <a:ahLst/>
            <a:cxnLst/>
            <a:rect l="l" t="t" r="r" b="b"/>
            <a:pathLst>
              <a:path w="5668588" h="5633159">
                <a:moveTo>
                  <a:pt x="0" y="0"/>
                </a:moveTo>
                <a:lnTo>
                  <a:pt x="5668588" y="0"/>
                </a:lnTo>
                <a:lnTo>
                  <a:pt x="5668588" y="5633159"/>
                </a:lnTo>
                <a:lnTo>
                  <a:pt x="0" y="56331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2" name="TextBox 12"/>
          <p:cNvSpPr txBox="1"/>
          <p:nvPr/>
        </p:nvSpPr>
        <p:spPr>
          <a:xfrm>
            <a:off x="670179" y="3737315"/>
            <a:ext cx="10272834" cy="116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530"/>
              </a:lnSpc>
            </a:pPr>
            <a:r>
              <a:rPr lang="th-TH" sz="6807" noProof="1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และเครือข่ายอินเทอร์เน็ต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82602" y="992899"/>
            <a:ext cx="2859117" cy="2627262"/>
            <a:chOff x="0" y="0"/>
            <a:chExt cx="3812156" cy="3503016"/>
          </a:xfrm>
        </p:grpSpPr>
        <p:sp>
          <p:nvSpPr>
            <p:cNvPr id="14" name="Freeform 14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595276"/>
              <a:ext cx="2682540" cy="1131822"/>
              <a:chOff x="0" y="0"/>
              <a:chExt cx="529884" cy="22357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29884" cy="271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th-TH" sz="2999" noProof="1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th-TH" sz="1029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899954" y="5281069"/>
            <a:ext cx="6833479" cy="831249"/>
            <a:chOff x="0" y="0"/>
            <a:chExt cx="9111305" cy="110833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362797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การใช้เทคโนโลยีดิจิทัลเพื่ออาชีพ </a:t>
              </a:r>
            </a:p>
          </p:txBody>
        </p:sp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507335" y="185060"/>
            <a:ext cx="7761398" cy="1239564"/>
            <a:chOff x="0" y="0"/>
            <a:chExt cx="10348531" cy="165275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4295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ทักษะการนําเอาอุปกรณ์เคลื่อนที่</a:t>
              </a:r>
            </a:p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ไปใช้ในการประกอบอาชีพ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35474" y="252182"/>
              <a:ext cx="1124825" cy="1123789"/>
            </a:xfrm>
            <a:custGeom>
              <a:avLst/>
              <a:gdLst/>
              <a:ahLst/>
              <a:cxnLst/>
              <a:rect l="l" t="t" r="r" b="b"/>
              <a:pathLst>
                <a:path w="1124825" h="1123789">
                  <a:moveTo>
                    <a:pt x="0" y="0"/>
                  </a:moveTo>
                  <a:lnTo>
                    <a:pt x="1124825" y="0"/>
                  </a:lnTo>
                  <a:lnTo>
                    <a:pt x="1124825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7" name="Freeform 7"/>
          <p:cNvSpPr/>
          <p:nvPr/>
        </p:nvSpPr>
        <p:spPr>
          <a:xfrm>
            <a:off x="11894153" y="282534"/>
            <a:ext cx="5541188" cy="4107406"/>
          </a:xfrm>
          <a:custGeom>
            <a:avLst/>
            <a:gdLst/>
            <a:ahLst/>
            <a:cxnLst/>
            <a:rect l="l" t="t" r="r" b="b"/>
            <a:pathLst>
              <a:path w="5541188" h="4107406">
                <a:moveTo>
                  <a:pt x="0" y="0"/>
                </a:moveTo>
                <a:lnTo>
                  <a:pt x="5541188" y="0"/>
                </a:lnTo>
                <a:lnTo>
                  <a:pt x="5541188" y="4107405"/>
                </a:lnTo>
                <a:lnTo>
                  <a:pt x="0" y="4107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>
            <a:off x="9732318" y="2187177"/>
            <a:ext cx="3894186" cy="3899060"/>
          </a:xfrm>
          <a:custGeom>
            <a:avLst/>
            <a:gdLst/>
            <a:ahLst/>
            <a:cxnLst/>
            <a:rect l="l" t="t" r="r" b="b"/>
            <a:pathLst>
              <a:path w="3894186" h="3899060">
                <a:moveTo>
                  <a:pt x="0" y="0"/>
                </a:moveTo>
                <a:lnTo>
                  <a:pt x="3894186" y="0"/>
                </a:lnTo>
                <a:lnTo>
                  <a:pt x="3894186" y="3899059"/>
                </a:lnTo>
                <a:lnTo>
                  <a:pt x="0" y="3899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11894153" y="4875714"/>
            <a:ext cx="5349274" cy="3951776"/>
          </a:xfrm>
          <a:custGeom>
            <a:avLst/>
            <a:gdLst/>
            <a:ahLst/>
            <a:cxnLst/>
            <a:rect l="l" t="t" r="r" b="b"/>
            <a:pathLst>
              <a:path w="5349274" h="3951776">
                <a:moveTo>
                  <a:pt x="0" y="0"/>
                </a:moveTo>
                <a:lnTo>
                  <a:pt x="5349274" y="0"/>
                </a:lnTo>
                <a:lnTo>
                  <a:pt x="5349274" y="3951777"/>
                </a:lnTo>
                <a:lnTo>
                  <a:pt x="0" y="39517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2EACA2-85F5-DE40-2C34-3F90E4491DA5}"/>
              </a:ext>
            </a:extLst>
          </p:cNvPr>
          <p:cNvGrpSpPr/>
          <p:nvPr/>
        </p:nvGrpSpPr>
        <p:grpSpPr>
          <a:xfrm>
            <a:off x="1263022" y="1631273"/>
            <a:ext cx="8055243" cy="6190592"/>
            <a:chOff x="1263022" y="3613828"/>
            <a:chExt cx="8055243" cy="6190592"/>
          </a:xfrm>
        </p:grpSpPr>
        <p:grpSp>
          <p:nvGrpSpPr>
            <p:cNvPr id="10" name="Group 10"/>
            <p:cNvGrpSpPr/>
            <p:nvPr/>
          </p:nvGrpSpPr>
          <p:grpSpPr>
            <a:xfrm>
              <a:off x="1263022" y="4426354"/>
              <a:ext cx="8055243" cy="5378066"/>
              <a:chOff x="0" y="0"/>
              <a:chExt cx="10740324" cy="7170755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10740324" cy="6766404"/>
              </a:xfrm>
              <a:custGeom>
                <a:avLst/>
                <a:gdLst/>
                <a:ahLst/>
                <a:cxnLst/>
                <a:rect l="l" t="t" r="r" b="b"/>
                <a:pathLst>
                  <a:path w="10740324" h="6766404">
                    <a:moveTo>
                      <a:pt x="10740324" y="0"/>
                    </a:moveTo>
                    <a:lnTo>
                      <a:pt x="0" y="0"/>
                    </a:lnTo>
                    <a:lnTo>
                      <a:pt x="0" y="6766404"/>
                    </a:lnTo>
                    <a:lnTo>
                      <a:pt x="10740324" y="6766404"/>
                    </a:lnTo>
                    <a:lnTo>
                      <a:pt x="10740324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44771" y="740295"/>
                <a:ext cx="9840610" cy="64304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563663" lvl="1" indent="-281831" algn="l">
                  <a:lnSpc>
                    <a:spcPts val="4307"/>
                  </a:lnSpc>
                  <a:buFont typeface="Arial"/>
                  <a:buChar char="•"/>
                </a:pPr>
                <a:r>
                  <a:rPr lang="en-US" sz="2610" b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ใช้งานทั่วไป </a:t>
                </a:r>
                <a:r>
                  <a:rPr lang="en-US" sz="2610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โทรศัพท์ รับส่งข้อความ อีเมล</a:t>
                </a:r>
              </a:p>
              <a:p>
                <a:pPr marL="563663" lvl="1" indent="-281831" algn="l">
                  <a:lnSpc>
                    <a:spcPts val="4307"/>
                  </a:lnSpc>
                  <a:buFont typeface="Arial"/>
                  <a:buChar char="•"/>
                </a:pPr>
                <a:r>
                  <a:rPr lang="en-US" sz="2610" b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ใช้งานแอปพลิเคชันเพื่อการทำงาน </a:t>
                </a:r>
                <a:r>
                  <a:rPr lang="en-US" sz="2610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ทำเอกสาร ตัดต่อวิดีโอ โซเชียลมีเดีย</a:t>
                </a:r>
              </a:p>
              <a:p>
                <a:pPr marL="563663" lvl="1" indent="-281831" algn="l">
                  <a:lnSpc>
                    <a:spcPts val="4307"/>
                  </a:lnSpc>
                  <a:buFont typeface="Arial"/>
                  <a:buChar char="•"/>
                </a:pPr>
                <a:r>
                  <a:rPr lang="en-US" sz="2610" b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ค้นหาข้อมูล</a:t>
                </a:r>
                <a:r>
                  <a:rPr lang="en-US" sz="2610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ใช้คำค้นหาเพื่อข้อมูลที่ต้องการ</a:t>
                </a:r>
              </a:p>
              <a:p>
                <a:pPr marL="563663" lvl="1" indent="-281831" algn="l">
                  <a:lnSpc>
                    <a:spcPts val="4307"/>
                  </a:lnSpc>
                  <a:buFont typeface="Arial"/>
                  <a:buChar char="•"/>
                </a:pPr>
                <a:r>
                  <a:rPr lang="en-US" sz="2610" b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เชื่อมต่ออินเทอร์เน็ต</a:t>
                </a:r>
                <a:r>
                  <a:rPr lang="en-US" sz="2610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ผ่าน Wi-Fi, Bluetooth</a:t>
                </a:r>
              </a:p>
              <a:p>
                <a:pPr marL="563663" lvl="1" indent="-281831" algn="l">
                  <a:lnSpc>
                    <a:spcPts val="4307"/>
                  </a:lnSpc>
                  <a:buFont typeface="Arial"/>
                  <a:buChar char="•"/>
                </a:pPr>
                <a:r>
                  <a:rPr lang="en-US" sz="2610" b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ถ่ายภาพและวิดีโอ</a:t>
                </a:r>
                <a:r>
                  <a:rPr lang="en-US" sz="2610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ด้วยกล้องบนอุปกรณ์</a:t>
                </a:r>
              </a:p>
              <a:p>
                <a:pPr marL="563663" lvl="1" indent="-281831" algn="l">
                  <a:lnSpc>
                    <a:spcPts val="4307"/>
                  </a:lnSpc>
                  <a:buFont typeface="Arial"/>
                  <a:buChar char="•"/>
                </a:pPr>
                <a:r>
                  <a:rPr lang="en-US" sz="2610" b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รักษาความปลอดภัย</a:t>
                </a:r>
                <a:r>
                  <a:rPr lang="en-US" sz="2610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ป้องกันข้อมูลส่วนตัว</a:t>
                </a:r>
              </a:p>
              <a:p>
                <a:pPr algn="l">
                  <a:lnSpc>
                    <a:spcPts val="4307"/>
                  </a:lnSpc>
                </a:pPr>
                <a:endParaRPr lang="en-US" sz="261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endParaRPr>
              </a:p>
              <a:p>
                <a:pPr algn="l">
                  <a:lnSpc>
                    <a:spcPts val="4307"/>
                  </a:lnSpc>
                </a:pPr>
                <a:endParaRPr lang="en-US" sz="261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339243" y="3613828"/>
              <a:ext cx="4472478" cy="1149907"/>
              <a:chOff x="0" y="0"/>
              <a:chExt cx="5963304" cy="153320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876399" cy="1533209"/>
              </a:xfrm>
              <a:custGeom>
                <a:avLst/>
                <a:gdLst/>
                <a:ahLst/>
                <a:cxnLst/>
                <a:rect l="l" t="t" r="r" b="b"/>
                <a:pathLst>
                  <a:path w="4876399" h="1533209">
                    <a:moveTo>
                      <a:pt x="0" y="0"/>
                    </a:moveTo>
                    <a:lnTo>
                      <a:pt x="4876399" y="0"/>
                    </a:lnTo>
                    <a:lnTo>
                      <a:pt x="4876399" y="1533209"/>
                    </a:lnTo>
                    <a:lnTo>
                      <a:pt x="0" y="15332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535197" y="0"/>
                <a:ext cx="4428106" cy="1533209"/>
              </a:xfrm>
              <a:custGeom>
                <a:avLst/>
                <a:gdLst/>
                <a:ahLst/>
                <a:cxnLst/>
                <a:rect l="l" t="t" r="r" b="b"/>
                <a:pathLst>
                  <a:path w="4428106" h="1533209">
                    <a:moveTo>
                      <a:pt x="0" y="0"/>
                    </a:moveTo>
                    <a:lnTo>
                      <a:pt x="4428107" y="0"/>
                    </a:lnTo>
                    <a:lnTo>
                      <a:pt x="4428107" y="1533209"/>
                    </a:lnTo>
                    <a:lnTo>
                      <a:pt x="0" y="15332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459985" y="408689"/>
                <a:ext cx="5227351" cy="61421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901"/>
                  </a:lnSpc>
                  <a:spcBef>
                    <a:spcPct val="0"/>
                  </a:spcBef>
                </a:pPr>
                <a:r>
                  <a:rPr lang="en-US" sz="2787" b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4.1   </a:t>
                </a:r>
                <a:r>
                  <a:rPr lang="en-US" sz="2787" b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   ทักษะพื้นฐาน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/>
          <p:cNvSpPr/>
          <p:nvPr/>
        </p:nvSpPr>
        <p:spPr>
          <a:xfrm>
            <a:off x="13474490" y="516398"/>
            <a:ext cx="3784809" cy="2980537"/>
          </a:xfrm>
          <a:custGeom>
            <a:avLst/>
            <a:gdLst/>
            <a:ahLst/>
            <a:cxnLst/>
            <a:rect l="l" t="t" r="r" b="b"/>
            <a:pathLst>
              <a:path w="4542628" h="3577319">
                <a:moveTo>
                  <a:pt x="0" y="0"/>
                </a:moveTo>
                <a:lnTo>
                  <a:pt x="4542628" y="0"/>
                </a:lnTo>
                <a:lnTo>
                  <a:pt x="4542628" y="3577320"/>
                </a:lnTo>
                <a:lnTo>
                  <a:pt x="0" y="357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Freeform 4"/>
          <p:cNvSpPr/>
          <p:nvPr/>
        </p:nvSpPr>
        <p:spPr>
          <a:xfrm>
            <a:off x="9965105" y="2165442"/>
            <a:ext cx="4038019" cy="3170619"/>
          </a:xfrm>
          <a:custGeom>
            <a:avLst/>
            <a:gdLst/>
            <a:ahLst/>
            <a:cxnLst/>
            <a:rect l="l" t="t" r="r" b="b"/>
            <a:pathLst>
              <a:path w="4610075" h="3386310">
                <a:moveTo>
                  <a:pt x="0" y="0"/>
                </a:moveTo>
                <a:lnTo>
                  <a:pt x="4610075" y="0"/>
                </a:lnTo>
                <a:lnTo>
                  <a:pt x="4610075" y="3386309"/>
                </a:lnTo>
                <a:lnTo>
                  <a:pt x="0" y="3386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5" name="Freeform 5"/>
          <p:cNvSpPr/>
          <p:nvPr/>
        </p:nvSpPr>
        <p:spPr>
          <a:xfrm>
            <a:off x="12172826" y="3530318"/>
            <a:ext cx="4807167" cy="4392549"/>
          </a:xfrm>
          <a:custGeom>
            <a:avLst/>
            <a:gdLst/>
            <a:ahLst/>
            <a:cxnLst/>
            <a:rect l="l" t="t" r="r" b="b"/>
            <a:pathLst>
              <a:path w="4807167" h="4392549">
                <a:moveTo>
                  <a:pt x="0" y="0"/>
                </a:moveTo>
                <a:lnTo>
                  <a:pt x="4807167" y="0"/>
                </a:lnTo>
                <a:lnTo>
                  <a:pt x="4807167" y="4392548"/>
                </a:lnTo>
                <a:lnTo>
                  <a:pt x="0" y="439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649CFC-C53A-C56E-5FA2-2C58F2A03FA6}"/>
              </a:ext>
            </a:extLst>
          </p:cNvPr>
          <p:cNvGrpSpPr/>
          <p:nvPr/>
        </p:nvGrpSpPr>
        <p:grpSpPr>
          <a:xfrm>
            <a:off x="1028700" y="977229"/>
            <a:ext cx="8363119" cy="6446831"/>
            <a:chOff x="1028700" y="2811469"/>
            <a:chExt cx="8363119" cy="6446831"/>
          </a:xfrm>
        </p:grpSpPr>
        <p:grpSp>
          <p:nvGrpSpPr>
            <p:cNvPr id="6" name="Group 6"/>
            <p:cNvGrpSpPr/>
            <p:nvPr/>
          </p:nvGrpSpPr>
          <p:grpSpPr>
            <a:xfrm>
              <a:off x="1028700" y="3674681"/>
              <a:ext cx="8363119" cy="5583619"/>
              <a:chOff x="0" y="0"/>
              <a:chExt cx="11150825" cy="7444825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11150825" cy="7025020"/>
              </a:xfrm>
              <a:custGeom>
                <a:avLst/>
                <a:gdLst/>
                <a:ahLst/>
                <a:cxnLst/>
                <a:rect l="l" t="t" r="r" b="b"/>
                <a:pathLst>
                  <a:path w="11150825" h="7025020">
                    <a:moveTo>
                      <a:pt x="11150825" y="0"/>
                    </a:moveTo>
                    <a:lnTo>
                      <a:pt x="0" y="0"/>
                    </a:lnTo>
                    <a:lnTo>
                      <a:pt x="0" y="7025020"/>
                    </a:lnTo>
                    <a:lnTo>
                      <a:pt x="11150825" y="7025020"/>
                    </a:lnTo>
                    <a:lnTo>
                      <a:pt x="11150825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43116" y="772958"/>
                <a:ext cx="10216724" cy="667186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585206" lvl="1" indent="-292603" algn="l">
                  <a:lnSpc>
                    <a:spcPts val="4472"/>
                  </a:lnSpc>
                  <a:buFont typeface="Arial"/>
                  <a:buChar char="•"/>
                </a:pPr>
                <a:r>
                  <a:rPr lang="th-TH" sz="2710" b="1" noProof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ใช้งานแอปพลิเคชันเฉพาะทาง </a:t>
                </a:r>
                <a:r>
                  <a:rPr lang="th-TH" sz="27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ออกแบบโมเดล เขียนโค้ดด้วยภาษาโปรแกรม </a:t>
                </a:r>
              </a:p>
              <a:p>
                <a:pPr marL="585206" lvl="1" indent="-292603" algn="l">
                  <a:lnSpc>
                    <a:spcPts val="4472"/>
                  </a:lnSpc>
                  <a:buFont typeface="Arial"/>
                  <a:buChar char="•"/>
                </a:pPr>
                <a:r>
                  <a:rPr lang="th-TH" sz="2710" b="1" noProof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ใช้อุปกรณ์เสริม</a:t>
                </a:r>
                <a:r>
                  <a:rPr lang="th-TH" sz="27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ปากกา Stylus คีย์บอร์ด เมาส์</a:t>
                </a:r>
              </a:p>
              <a:p>
                <a:pPr marL="585206" lvl="1" indent="-292603" algn="l">
                  <a:lnSpc>
                    <a:spcPts val="4472"/>
                  </a:lnSpc>
                  <a:buFont typeface="Arial"/>
                  <a:buChar char="•"/>
                </a:pPr>
                <a:r>
                  <a:rPr lang="th-TH" sz="2710" b="1" noProof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แก้ไขปัญหา</a:t>
                </a:r>
                <a:r>
                  <a:rPr lang="th-TH" sz="27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เมื่อเจอปัญหาเบื้องต้นกับอุปกรณ์ เช่น แบตเตอรี่หมด พื้นที่เก็บข้อมูลเต็ม </a:t>
                </a:r>
              </a:p>
              <a:p>
                <a:pPr marL="585206" lvl="1" indent="-292603" algn="l">
                  <a:lnSpc>
                    <a:spcPts val="4472"/>
                  </a:lnSpc>
                  <a:buFont typeface="Arial"/>
                  <a:buChar char="•"/>
                </a:pPr>
                <a:r>
                  <a:rPr lang="th-TH" sz="2710" b="1" noProof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สำรองข้อมูล</a:t>
                </a:r>
                <a:r>
                  <a:rPr lang="th-TH" sz="27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เพื่อย้ายข้อมูลเมื่อมีอุปกรณ์ใหม่</a:t>
                </a:r>
              </a:p>
              <a:p>
                <a:pPr marL="585206" lvl="1" indent="-292603" algn="l">
                  <a:lnSpc>
                    <a:spcPts val="4472"/>
                  </a:lnSpc>
                  <a:buFont typeface="Arial"/>
                  <a:buChar char="•"/>
                </a:pPr>
                <a:r>
                  <a:rPr lang="th-TH" sz="2710" b="1" noProof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ใช้งานคลาวด์ </a:t>
                </a:r>
                <a:r>
                  <a:rPr lang="th-TH" sz="27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เก็บข้อมูล แชร์ไฟล์ ทำงานร่วม</a:t>
                </a:r>
              </a:p>
              <a:p>
                <a:pPr algn="l">
                  <a:lnSpc>
                    <a:spcPts val="4472"/>
                  </a:lnSpc>
                </a:pPr>
                <a:endPara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endParaRPr>
              </a:p>
              <a:p>
                <a:pPr algn="l">
                  <a:lnSpc>
                    <a:spcPts val="4472"/>
                  </a:lnSpc>
                </a:pPr>
                <a:endPara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991393" y="2811469"/>
              <a:ext cx="4428532" cy="1193857"/>
              <a:chOff x="0" y="0"/>
              <a:chExt cx="5904710" cy="15918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92549" cy="1591809"/>
              </a:xfrm>
              <a:custGeom>
                <a:avLst/>
                <a:gdLst/>
                <a:ahLst/>
                <a:cxnLst/>
                <a:rect l="l" t="t" r="r" b="b"/>
                <a:pathLst>
                  <a:path w="3892549" h="1591809">
                    <a:moveTo>
                      <a:pt x="0" y="0"/>
                    </a:moveTo>
                    <a:lnTo>
                      <a:pt x="3892549" y="0"/>
                    </a:lnTo>
                    <a:lnTo>
                      <a:pt x="3892549" y="1591809"/>
                    </a:lnTo>
                    <a:lnTo>
                      <a:pt x="0" y="15918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8" r="-55164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986106" y="0"/>
                <a:ext cx="3000086" cy="1591809"/>
              </a:xfrm>
              <a:custGeom>
                <a:avLst/>
                <a:gdLst/>
                <a:ahLst/>
                <a:cxnLst/>
                <a:rect l="l" t="t" r="r" b="b"/>
                <a:pathLst>
                  <a:path w="3000086" h="1591809">
                    <a:moveTo>
                      <a:pt x="0" y="0"/>
                    </a:moveTo>
                    <a:lnTo>
                      <a:pt x="3000086" y="0"/>
                    </a:lnTo>
                    <a:lnTo>
                      <a:pt x="3000086" y="1591809"/>
                    </a:lnTo>
                    <a:lnTo>
                      <a:pt x="0" y="15918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02215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477566" y="426493"/>
                <a:ext cx="5427143" cy="6355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050"/>
                  </a:lnSpc>
                  <a:spcBef>
                    <a:spcPct val="0"/>
                  </a:spcBef>
                </a:pPr>
                <a:r>
                  <a:rPr lang="th-TH" sz="2893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4.2   </a:t>
                </a:r>
                <a:r>
                  <a:rPr lang="th-TH" sz="2893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 ทักษะขั้นสูง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/>
          <p:cNvSpPr/>
          <p:nvPr/>
        </p:nvSpPr>
        <p:spPr>
          <a:xfrm rot="750782">
            <a:off x="10130453" y="1197357"/>
            <a:ext cx="8569580" cy="6084402"/>
          </a:xfrm>
          <a:custGeom>
            <a:avLst/>
            <a:gdLst/>
            <a:ahLst/>
            <a:cxnLst/>
            <a:rect l="l" t="t" r="r" b="b"/>
            <a:pathLst>
              <a:path w="8569580" h="6084402">
                <a:moveTo>
                  <a:pt x="0" y="0"/>
                </a:moveTo>
                <a:lnTo>
                  <a:pt x="8569580" y="0"/>
                </a:lnTo>
                <a:lnTo>
                  <a:pt x="8569580" y="6084402"/>
                </a:lnTo>
                <a:lnTo>
                  <a:pt x="0" y="6084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4"/>
          <p:cNvGrpSpPr/>
          <p:nvPr/>
        </p:nvGrpSpPr>
        <p:grpSpPr>
          <a:xfrm>
            <a:off x="1747337" y="247650"/>
            <a:ext cx="7761398" cy="1245640"/>
            <a:chOff x="0" y="0"/>
            <a:chExt cx="10348531" cy="1660853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10348531" cy="1660853"/>
            </a:xfrm>
            <a:custGeom>
              <a:avLst/>
              <a:gdLst/>
              <a:ahLst/>
              <a:cxnLst/>
              <a:rect l="l" t="t" r="r" b="b"/>
              <a:pathLst>
                <a:path w="10348531" h="1660853">
                  <a:moveTo>
                    <a:pt x="10348531" y="0"/>
                  </a:moveTo>
                  <a:lnTo>
                    <a:pt x="0" y="0"/>
                  </a:lnTo>
                  <a:lnTo>
                    <a:pt x="0" y="1660853"/>
                  </a:lnTo>
                  <a:lnTo>
                    <a:pt x="10348531" y="1660853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875" b="-87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56594" y="155423"/>
              <a:ext cx="8836911" cy="1282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ความหมายและความสําคัญของ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ระบบเครือข่ายอินเทอร์เน็ต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283087" y="225273"/>
              <a:ext cx="1124307" cy="1123789"/>
            </a:xfrm>
            <a:custGeom>
              <a:avLst/>
              <a:gdLst/>
              <a:ahLst/>
              <a:cxnLst/>
              <a:rect l="l" t="t" r="r" b="b"/>
              <a:pathLst>
                <a:path w="1124307" h="1123789">
                  <a:moveTo>
                    <a:pt x="0" y="0"/>
                  </a:moveTo>
                  <a:lnTo>
                    <a:pt x="1124307" y="0"/>
                  </a:lnTo>
                  <a:lnTo>
                    <a:pt x="1124307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69E86C3C-DB60-64CC-35CB-1550C2EF8486}"/>
              </a:ext>
            </a:extLst>
          </p:cNvPr>
          <p:cNvGrpSpPr/>
          <p:nvPr/>
        </p:nvGrpSpPr>
        <p:grpSpPr>
          <a:xfrm>
            <a:off x="1382602" y="1620564"/>
            <a:ext cx="9302613" cy="6517284"/>
            <a:chOff x="1382602" y="3454804"/>
            <a:chExt cx="9302613" cy="6517284"/>
          </a:xfrm>
        </p:grpSpPr>
        <p:grpSp>
          <p:nvGrpSpPr>
            <p:cNvPr id="8" name="Group 8"/>
            <p:cNvGrpSpPr/>
            <p:nvPr/>
          </p:nvGrpSpPr>
          <p:grpSpPr>
            <a:xfrm>
              <a:off x="1382602" y="4111441"/>
              <a:ext cx="9302613" cy="5860647"/>
              <a:chOff x="0" y="0"/>
              <a:chExt cx="12403483" cy="7814195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12403483" cy="7814195"/>
              </a:xfrm>
              <a:custGeom>
                <a:avLst/>
                <a:gdLst/>
                <a:ahLst/>
                <a:cxnLst/>
                <a:rect l="l" t="t" r="r" b="b"/>
                <a:pathLst>
                  <a:path w="12403483" h="7814195">
                    <a:moveTo>
                      <a:pt x="12403483" y="0"/>
                    </a:moveTo>
                    <a:lnTo>
                      <a:pt x="0" y="0"/>
                    </a:lnTo>
                    <a:lnTo>
                      <a:pt x="0" y="7814195"/>
                    </a:lnTo>
                    <a:lnTo>
                      <a:pt x="12403483" y="7814195"/>
                    </a:lnTo>
                    <a:lnTo>
                      <a:pt x="12403483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1271151" y="646028"/>
                <a:ext cx="10601732" cy="65289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307"/>
                  </a:lnSpc>
                </a:pPr>
                <a:r>
                  <a:rPr lang="th-TH" sz="2610" b="1" noProof="1">
                    <a:solidFill>
                      <a:srgbClr val="1F5684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	อินเทอร์เน็ต </a:t>
                </a:r>
                <a:r>
                  <a:rPr lang="th-TH" sz="26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หมายถึง เครือข่ายคอมพิวเตอร์ขนาดใหญ่ที่เชื่อมโยงเครือข่ายคอมพิวเตอร์ขนาดเล็ก</a:t>
                </a:r>
              </a:p>
              <a:p>
                <a:pPr>
                  <a:lnSpc>
                    <a:spcPts val="4307"/>
                  </a:lnSpc>
                </a:pPr>
                <a:r>
                  <a:rPr lang="th-TH" sz="26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และขนาดกลางทั่วโลกเข้าด้วยกัน</a:t>
                </a:r>
              </a:p>
              <a:p>
                <a:pPr>
                  <a:lnSpc>
                    <a:spcPts val="4307"/>
                  </a:lnSpc>
                </a:pPr>
                <a:r>
                  <a:rPr lang="th-TH" sz="26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   ผู้ใช้อินเทอร์เน็ตสามารถเข้าถึง แลกเปลี่ยนข้อมูล สื่อสารและใช้งานทรัพยากรร่วมกันได้ผ่านระบบอินเทอร์เน็ต</a:t>
                </a:r>
              </a:p>
              <a:p>
                <a:pPr>
                  <a:lnSpc>
                    <a:spcPts val="4307"/>
                  </a:lnSpc>
                </a:pPr>
                <a:r>
                  <a:rPr lang="th-TH" sz="26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   อินเทอร์เน็ตใช้วิธีการรับส่งข้อมูลที่เป็นมาตรฐานเดียวกันเรียกว่า </a:t>
                </a:r>
                <a:r>
                  <a:rPr lang="th-TH" sz="2610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โพรโตคอล (Protocol)</a:t>
                </a:r>
                <a:r>
                  <a:rPr lang="th-TH" sz="26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และโพรโตคอลที่ใช้บนระบบเครือข่ายอินเทอร์เน็ตนั้นจะมีชื่อว่า </a:t>
                </a:r>
                <a:r>
                  <a:rPr lang="th-TH" sz="2610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TCP/IP</a:t>
                </a:r>
                <a:r>
                  <a:rPr lang="th-TH" sz="261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ย่อมาจาก Transmission Control Protocol/Internet Protocol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233232" y="3454804"/>
              <a:ext cx="7662487" cy="1082744"/>
              <a:chOff x="0" y="0"/>
              <a:chExt cx="10216650" cy="144365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591582" cy="1443659"/>
              </a:xfrm>
              <a:custGeom>
                <a:avLst/>
                <a:gdLst/>
                <a:ahLst/>
                <a:cxnLst/>
                <a:rect l="l" t="t" r="r" b="b"/>
                <a:pathLst>
                  <a:path w="4591582" h="1443659">
                    <a:moveTo>
                      <a:pt x="0" y="0"/>
                    </a:moveTo>
                    <a:lnTo>
                      <a:pt x="4591582" y="0"/>
                    </a:lnTo>
                    <a:lnTo>
                      <a:pt x="4591582" y="1443659"/>
                    </a:lnTo>
                    <a:lnTo>
                      <a:pt x="0" y="14436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6047177" y="0"/>
                <a:ext cx="4169473" cy="1443659"/>
              </a:xfrm>
              <a:custGeom>
                <a:avLst/>
                <a:gdLst/>
                <a:ahLst/>
                <a:cxnLst/>
                <a:rect l="l" t="t" r="r" b="b"/>
                <a:pathLst>
                  <a:path w="4169473" h="1443659">
                    <a:moveTo>
                      <a:pt x="0" y="0"/>
                    </a:moveTo>
                    <a:lnTo>
                      <a:pt x="4169473" y="0"/>
                    </a:lnTo>
                    <a:lnTo>
                      <a:pt x="4169473" y="1443659"/>
                    </a:lnTo>
                    <a:lnTo>
                      <a:pt x="0" y="14436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4233018" y="0"/>
                <a:ext cx="2985165" cy="1443659"/>
              </a:xfrm>
              <a:custGeom>
                <a:avLst/>
                <a:gdLst/>
                <a:ahLst/>
                <a:cxnLst/>
                <a:rect l="l" t="t" r="r" b="b"/>
                <a:pathLst>
                  <a:path w="2985165" h="1443659">
                    <a:moveTo>
                      <a:pt x="0" y="0"/>
                    </a:moveTo>
                    <a:lnTo>
                      <a:pt x="2985165" y="0"/>
                    </a:lnTo>
                    <a:lnTo>
                      <a:pt x="2985165" y="1443659"/>
                    </a:lnTo>
                    <a:lnTo>
                      <a:pt x="0" y="14436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44638" t="-180" r="-39673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433119" y="400530"/>
                <a:ext cx="9287762" cy="5626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673"/>
                  </a:lnSpc>
                  <a:spcBef>
                    <a:spcPct val="0"/>
                  </a:spcBef>
                </a:pPr>
                <a:r>
                  <a:rPr lang="th-TH" sz="2624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5.1   </a:t>
                </a:r>
                <a:r>
                  <a:rPr lang="th-TH" sz="2624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 ความหมายของระบบเครือข่ายอินเทอร์เน็ต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E2295F-E1A7-4A58-18AA-51D9C7769461}"/>
              </a:ext>
            </a:extLst>
          </p:cNvPr>
          <p:cNvGrpSpPr/>
          <p:nvPr/>
        </p:nvGrpSpPr>
        <p:grpSpPr>
          <a:xfrm>
            <a:off x="1723894" y="1120059"/>
            <a:ext cx="14840212" cy="8287857"/>
            <a:chOff x="1723894" y="2954299"/>
            <a:chExt cx="14840212" cy="9757440"/>
          </a:xfrm>
        </p:grpSpPr>
        <p:sp>
          <p:nvSpPr>
            <p:cNvPr id="4" name="Freeform 4"/>
            <p:cNvSpPr/>
            <p:nvPr/>
          </p:nvSpPr>
          <p:spPr>
            <a:xfrm>
              <a:off x="1723894" y="2954299"/>
              <a:ext cx="14840212" cy="9757440"/>
            </a:xfrm>
            <a:custGeom>
              <a:avLst/>
              <a:gdLst/>
              <a:ahLst/>
              <a:cxnLst/>
              <a:rect l="l" t="t" r="r" b="b"/>
              <a:pathLst>
                <a:path w="19786950" h="13009919">
                  <a:moveTo>
                    <a:pt x="0" y="0"/>
                  </a:moveTo>
                  <a:lnTo>
                    <a:pt x="19786950" y="0"/>
                  </a:lnTo>
                  <a:lnTo>
                    <a:pt x="19786950" y="13009919"/>
                  </a:lnTo>
                  <a:lnTo>
                    <a:pt x="0" y="1300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9144000" y="3444750"/>
              <a:ext cx="0" cy="6492240"/>
            </a:xfrm>
            <a:prstGeom prst="line">
              <a:avLst/>
            </a:prstGeom>
            <a:ln w="50800" cap="flat">
              <a:solidFill>
                <a:srgbClr val="1F568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23600" y="1863009"/>
            <a:ext cx="6840130" cy="536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การสื่อสาร 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ผ่านอีเมล โซเชียลมีเดีย วิดีโอคอล สะดวก รวดเร็ว ทั่วทุกมุมโลก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เข้าถึงข้อมูล 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เสริมสร้างความรู้ ด้านการศึกษา จากสื่อหลากหลายประเภท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เศรษฐกิจ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ธุรกิจการค้าออนไลน์ การลงทุน  ซื้อขายได้จากทุกที่ทุกเวลา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การศึกษา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คอร์สออนไลน์ สื่อการสอนรูปแบบเอกสาร วิดีโอ แบบทดสอบออนไลน์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การบริการภาครัฐ 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ให้บริการประชาชนออนไลน์ ติดต่อสื่อสารกับหน่วยงานภาครัฐ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40158" y="1863009"/>
            <a:ext cx="6840130" cy="536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การเข้าถึงเทคโนโลยี                                      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เรียนรู้ทักษะคอมพิวเตอร์ อ่านข่าวเทคโนโลยี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สังคมและวัฒนธรรม 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เชื่อมโยงผู้คนจากต่างวัฒนธรรม ส่งเสริมความเข้าใจกันและกัน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สุขภาพ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เข้าถึงข้อมูลสุขภาพ การรักษาโรค ปรึกษาแพทย์ทางไกล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การท่องเที่ยว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ข้อมูลสถานที่ท่องเที่ยว จองตั๋ว จองที่พัก วางแผนการเดินทาง</a:t>
            </a:r>
          </a:p>
          <a:p>
            <a:pPr marL="563663" lvl="1" indent="-281831" algn="l">
              <a:lnSpc>
                <a:spcPts val="4307"/>
              </a:lnSpc>
              <a:buFont typeface="Arial"/>
              <a:buChar char="•"/>
            </a:pPr>
            <a:r>
              <a:rPr lang="th-TH" sz="261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ความบันเทิง</a:t>
            </a:r>
            <a:r>
              <a: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ฟังเพลง ดูหนัง เล่นเกม เพื่อผ่อนคลายความเครียด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82602" y="578687"/>
            <a:ext cx="7662487" cy="1082744"/>
            <a:chOff x="0" y="0"/>
            <a:chExt cx="10216650" cy="14436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91582" cy="1443659"/>
            </a:xfrm>
            <a:custGeom>
              <a:avLst/>
              <a:gdLst/>
              <a:ahLst/>
              <a:cxnLst/>
              <a:rect l="l" t="t" r="r" b="b"/>
              <a:pathLst>
                <a:path w="4591582" h="1443659">
                  <a:moveTo>
                    <a:pt x="0" y="0"/>
                  </a:moveTo>
                  <a:lnTo>
                    <a:pt x="4591582" y="0"/>
                  </a:lnTo>
                  <a:lnTo>
                    <a:pt x="4591582" y="1443659"/>
                  </a:lnTo>
                  <a:lnTo>
                    <a:pt x="0" y="1443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047177" y="0"/>
              <a:ext cx="4169473" cy="1443659"/>
            </a:xfrm>
            <a:custGeom>
              <a:avLst/>
              <a:gdLst/>
              <a:ahLst/>
              <a:cxnLst/>
              <a:rect l="l" t="t" r="r" b="b"/>
              <a:pathLst>
                <a:path w="4169473" h="1443659">
                  <a:moveTo>
                    <a:pt x="0" y="0"/>
                  </a:moveTo>
                  <a:lnTo>
                    <a:pt x="4169473" y="0"/>
                  </a:lnTo>
                  <a:lnTo>
                    <a:pt x="4169473" y="1443659"/>
                  </a:lnTo>
                  <a:lnTo>
                    <a:pt x="0" y="1443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233018" y="0"/>
              <a:ext cx="2985165" cy="1443659"/>
            </a:xfrm>
            <a:custGeom>
              <a:avLst/>
              <a:gdLst/>
              <a:ahLst/>
              <a:cxnLst/>
              <a:rect l="l" t="t" r="r" b="b"/>
              <a:pathLst>
                <a:path w="2985165" h="1443659">
                  <a:moveTo>
                    <a:pt x="0" y="0"/>
                  </a:moveTo>
                  <a:lnTo>
                    <a:pt x="2985165" y="0"/>
                  </a:lnTo>
                  <a:lnTo>
                    <a:pt x="2985165" y="1443659"/>
                  </a:lnTo>
                  <a:lnTo>
                    <a:pt x="0" y="1443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33119" y="400530"/>
              <a:ext cx="9287762" cy="562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73"/>
                </a:lnSpc>
                <a:spcBef>
                  <a:spcPct val="0"/>
                </a:spcBef>
              </a:pPr>
              <a:r>
                <a:rPr lang="th-TH" sz="2624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5.2   </a:t>
              </a:r>
              <a:r>
                <a:rPr lang="th-TH" sz="2624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ความสำคัญของระบบเครือข่ายอินเทอร์เน็ต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75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471682" y="185060"/>
            <a:ext cx="7761398" cy="1239564"/>
            <a:chOff x="0" y="0"/>
            <a:chExt cx="10348531" cy="165275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9238" y="143920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รูปแบบของระบบเครือข่ายและ</a:t>
              </a:r>
            </a:p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การเชื่อมต่ออินเทอร์เน็ต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13703" y="271908"/>
              <a:ext cx="1124434" cy="1123789"/>
            </a:xfrm>
            <a:custGeom>
              <a:avLst/>
              <a:gdLst/>
              <a:ahLst/>
              <a:cxnLst/>
              <a:rect l="l" t="t" r="r" b="b"/>
              <a:pathLst>
                <a:path w="1124434" h="1123789">
                  <a:moveTo>
                    <a:pt x="0" y="0"/>
                  </a:moveTo>
                  <a:lnTo>
                    <a:pt x="1124435" y="0"/>
                  </a:lnTo>
                  <a:lnTo>
                    <a:pt x="1124435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7" name="Freeform 7"/>
          <p:cNvSpPr/>
          <p:nvPr/>
        </p:nvSpPr>
        <p:spPr>
          <a:xfrm>
            <a:off x="10365561" y="460390"/>
            <a:ext cx="3386690" cy="2696652"/>
          </a:xfrm>
          <a:custGeom>
            <a:avLst/>
            <a:gdLst/>
            <a:ahLst/>
            <a:cxnLst/>
            <a:rect l="l" t="t" r="r" b="b"/>
            <a:pathLst>
              <a:path w="3386690" h="2696652">
                <a:moveTo>
                  <a:pt x="0" y="0"/>
                </a:moveTo>
                <a:lnTo>
                  <a:pt x="3386691" y="0"/>
                </a:lnTo>
                <a:lnTo>
                  <a:pt x="3386691" y="2696652"/>
                </a:lnTo>
                <a:lnTo>
                  <a:pt x="0" y="2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8" name="Freeform 8"/>
          <p:cNvSpPr/>
          <p:nvPr/>
        </p:nvSpPr>
        <p:spPr>
          <a:xfrm>
            <a:off x="13395894" y="2171086"/>
            <a:ext cx="4174877" cy="3548645"/>
          </a:xfrm>
          <a:custGeom>
            <a:avLst/>
            <a:gdLst/>
            <a:ahLst/>
            <a:cxnLst/>
            <a:rect l="l" t="t" r="r" b="b"/>
            <a:pathLst>
              <a:path w="4174877" h="3548645">
                <a:moveTo>
                  <a:pt x="0" y="0"/>
                </a:moveTo>
                <a:lnTo>
                  <a:pt x="4174877" y="0"/>
                </a:lnTo>
                <a:lnTo>
                  <a:pt x="4174877" y="3548645"/>
                </a:lnTo>
                <a:lnTo>
                  <a:pt x="0" y="354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10675764" y="4399322"/>
            <a:ext cx="3055880" cy="3238019"/>
          </a:xfrm>
          <a:custGeom>
            <a:avLst/>
            <a:gdLst/>
            <a:ahLst/>
            <a:cxnLst/>
            <a:rect l="l" t="t" r="r" b="b"/>
            <a:pathLst>
              <a:path w="3055880" h="3238019">
                <a:moveTo>
                  <a:pt x="0" y="0"/>
                </a:moveTo>
                <a:lnTo>
                  <a:pt x="3055880" y="0"/>
                </a:lnTo>
                <a:lnTo>
                  <a:pt x="3055880" y="3238018"/>
                </a:lnTo>
                <a:lnTo>
                  <a:pt x="0" y="3238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E64CCF4B-0808-67E2-5435-F0DC7FDEAEEF}"/>
              </a:ext>
            </a:extLst>
          </p:cNvPr>
          <p:cNvGrpSpPr/>
          <p:nvPr/>
        </p:nvGrpSpPr>
        <p:grpSpPr>
          <a:xfrm>
            <a:off x="1001602" y="1620564"/>
            <a:ext cx="9302613" cy="6517283"/>
            <a:chOff x="1001602" y="3454804"/>
            <a:chExt cx="9302613" cy="6517283"/>
          </a:xfrm>
        </p:grpSpPr>
        <p:sp>
          <p:nvSpPr>
            <p:cNvPr id="10" name="Freeform 10"/>
            <p:cNvSpPr/>
            <p:nvPr/>
          </p:nvSpPr>
          <p:spPr>
            <a:xfrm flipH="1">
              <a:off x="1001602" y="4111441"/>
              <a:ext cx="9302613" cy="5860646"/>
            </a:xfrm>
            <a:custGeom>
              <a:avLst/>
              <a:gdLst/>
              <a:ahLst/>
              <a:cxnLst/>
              <a:rect l="l" t="t" r="r" b="b"/>
              <a:pathLst>
                <a:path w="9302613" h="5860646">
                  <a:moveTo>
                    <a:pt x="9302612" y="0"/>
                  </a:moveTo>
                  <a:lnTo>
                    <a:pt x="0" y="0"/>
                  </a:lnTo>
                  <a:lnTo>
                    <a:pt x="0" y="5860646"/>
                  </a:lnTo>
                  <a:lnTo>
                    <a:pt x="9302612" y="5860646"/>
                  </a:lnTo>
                  <a:lnTo>
                    <a:pt x="9302612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68519" y="4839891"/>
              <a:ext cx="7707669" cy="430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en-US" sz="2610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LAN </a:t>
              </a:r>
              <a:r>
                <a:rPr lang="en-US" sz="261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ย่อมาจาก Local Area Network ครอบคลุมพื้นที่ขนาดเล็ก มักเชื่อมต่อคอมพิวเตอร์ เครื่องพิมพ์ อุปกรณ์อื่น เพื่อส่งข้อมูลและอินเทอร์เน็ต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en-US" sz="2610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MAN </a:t>
              </a:r>
              <a:r>
                <a:rPr lang="en-US" sz="261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ย่อมาจาก Metropolitan Area Network เป็นระบบเครือข่ายเชื่อมต่อ LAN หลายเครือข่ายรวมกัน เช่น หน่วยงานภาครัฐ สถานศึกษา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en-US" sz="2610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WAN</a:t>
              </a:r>
              <a:r>
                <a:rPr lang="en-US" sz="261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ย่อมาจาก Wide Area Network เป็นระบบเครือข่ายใหญ่ที่สุด เช่น ระบบอินเทอร์เน็ตทั่วโลก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852232" y="3454804"/>
              <a:ext cx="6142041" cy="1082744"/>
              <a:chOff x="0" y="0"/>
              <a:chExt cx="8189388" cy="144365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4591582" cy="1443659"/>
              </a:xfrm>
              <a:custGeom>
                <a:avLst/>
                <a:gdLst/>
                <a:ahLst/>
                <a:cxnLst/>
                <a:rect l="l" t="t" r="r" b="b"/>
                <a:pathLst>
                  <a:path w="4591582" h="1443659">
                    <a:moveTo>
                      <a:pt x="0" y="0"/>
                    </a:moveTo>
                    <a:lnTo>
                      <a:pt x="4591582" y="0"/>
                    </a:lnTo>
                    <a:lnTo>
                      <a:pt x="4591582" y="1443659"/>
                    </a:lnTo>
                    <a:lnTo>
                      <a:pt x="0" y="14436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4019915" y="0"/>
                <a:ext cx="4169473" cy="1443659"/>
              </a:xfrm>
              <a:custGeom>
                <a:avLst/>
                <a:gdLst/>
                <a:ahLst/>
                <a:cxnLst/>
                <a:rect l="l" t="t" r="r" b="b"/>
                <a:pathLst>
                  <a:path w="4169473" h="1443659">
                    <a:moveTo>
                      <a:pt x="0" y="0"/>
                    </a:moveTo>
                    <a:lnTo>
                      <a:pt x="4169473" y="0"/>
                    </a:lnTo>
                    <a:lnTo>
                      <a:pt x="4169473" y="1443659"/>
                    </a:lnTo>
                    <a:lnTo>
                      <a:pt x="0" y="14436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433119" y="400530"/>
                <a:ext cx="7530783" cy="5626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673"/>
                  </a:lnSpc>
                  <a:spcBef>
                    <a:spcPct val="0"/>
                  </a:spcBef>
                </a:pPr>
                <a:r>
                  <a:rPr lang="en-US" sz="2624" b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6.1   </a:t>
                </a:r>
                <a:r>
                  <a:rPr lang="en-US" sz="2624" b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    รูปแบบของระบบเครือข่าย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4763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4"/>
          <p:cNvGrpSpPr/>
          <p:nvPr/>
        </p:nvGrpSpPr>
        <p:grpSpPr>
          <a:xfrm>
            <a:off x="6811721" y="370398"/>
            <a:ext cx="7171970" cy="1181807"/>
            <a:chOff x="0" y="0"/>
            <a:chExt cx="9562627" cy="15757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11678" cy="1575743"/>
            </a:xfrm>
            <a:custGeom>
              <a:avLst/>
              <a:gdLst/>
              <a:ahLst/>
              <a:cxnLst/>
              <a:rect l="l" t="t" r="r" b="b"/>
              <a:pathLst>
                <a:path w="5011678" h="1575743">
                  <a:moveTo>
                    <a:pt x="0" y="0"/>
                  </a:moveTo>
                  <a:lnTo>
                    <a:pt x="5011678" y="0"/>
                  </a:lnTo>
                  <a:lnTo>
                    <a:pt x="5011678" y="1575743"/>
                  </a:lnTo>
                  <a:lnTo>
                    <a:pt x="0" y="157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5011678" y="0"/>
              <a:ext cx="4550949" cy="1575743"/>
            </a:xfrm>
            <a:custGeom>
              <a:avLst/>
              <a:gdLst/>
              <a:ahLst/>
              <a:cxnLst/>
              <a:rect l="l" t="t" r="r" b="b"/>
              <a:pathLst>
                <a:path w="4550949" h="1575743">
                  <a:moveTo>
                    <a:pt x="0" y="0"/>
                  </a:moveTo>
                  <a:lnTo>
                    <a:pt x="4550949" y="0"/>
                  </a:lnTo>
                  <a:lnTo>
                    <a:pt x="4550949" y="1575743"/>
                  </a:lnTo>
                  <a:lnTo>
                    <a:pt x="0" y="157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72746" y="421612"/>
              <a:ext cx="8642369" cy="629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10"/>
                </a:lnSpc>
                <a:spcBef>
                  <a:spcPct val="0"/>
                </a:spcBef>
              </a:pPr>
              <a:r>
                <a:rPr lang="th-TH" sz="2864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6.2   </a:t>
              </a:r>
              <a:r>
                <a:rPr lang="th-TH" sz="2864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รูปแบบของการเชื่อมต่ออินเทอร์เน็ต</a:t>
              </a:r>
            </a:p>
          </p:txBody>
        </p: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B93A4C7-D669-F650-E016-ADF43C860882}"/>
              </a:ext>
            </a:extLst>
          </p:cNvPr>
          <p:cNvGrpSpPr/>
          <p:nvPr/>
        </p:nvGrpSpPr>
        <p:grpSpPr>
          <a:xfrm>
            <a:off x="0" y="-38100"/>
            <a:ext cx="6534459" cy="3969486"/>
            <a:chOff x="0" y="1839003"/>
            <a:chExt cx="6534459" cy="3969486"/>
          </a:xfrm>
        </p:grpSpPr>
        <p:sp>
          <p:nvSpPr>
            <p:cNvPr id="8" name="Freeform 8"/>
            <p:cNvSpPr/>
            <p:nvPr/>
          </p:nvSpPr>
          <p:spPr>
            <a:xfrm>
              <a:off x="0" y="1839003"/>
              <a:ext cx="6534459" cy="3969486"/>
            </a:xfrm>
            <a:custGeom>
              <a:avLst/>
              <a:gdLst/>
              <a:ahLst/>
              <a:cxnLst/>
              <a:rect l="l" t="t" r="r" b="b"/>
              <a:pathLst>
                <a:path w="6534459" h="3969486">
                  <a:moveTo>
                    <a:pt x="0" y="0"/>
                  </a:moveTo>
                  <a:lnTo>
                    <a:pt x="6534459" y="0"/>
                  </a:lnTo>
                  <a:lnTo>
                    <a:pt x="6534459" y="3969485"/>
                  </a:lnTo>
                  <a:lnTo>
                    <a:pt x="0" y="396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03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871198" y="2752107"/>
              <a:ext cx="2487501" cy="686230"/>
              <a:chOff x="0" y="0"/>
              <a:chExt cx="3316668" cy="91497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3316668" cy="914974"/>
                <a:chOff x="0" y="0"/>
                <a:chExt cx="607614" cy="167623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607614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14" h="167623">
                      <a:moveTo>
                        <a:pt x="83812" y="0"/>
                      </a:moveTo>
                      <a:lnTo>
                        <a:pt x="523803" y="0"/>
                      </a:lnTo>
                      <a:cubicBezTo>
                        <a:pt x="546031" y="0"/>
                        <a:pt x="567349" y="8830"/>
                        <a:pt x="583066" y="24548"/>
                      </a:cubicBezTo>
                      <a:cubicBezTo>
                        <a:pt x="598784" y="40266"/>
                        <a:pt x="607614" y="61583"/>
                        <a:pt x="607614" y="83812"/>
                      </a:cubicBezTo>
                      <a:lnTo>
                        <a:pt x="607614" y="83812"/>
                      </a:lnTo>
                      <a:cubicBezTo>
                        <a:pt x="607614" y="130100"/>
                        <a:pt x="570091" y="167623"/>
                        <a:pt x="523803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28575"/>
                  <a:ext cx="607614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132064" y="87723"/>
                <a:ext cx="3073819" cy="640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</a:pPr>
                <a:r>
                  <a:rPr lang="th-TH" sz="28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Fiber Optic</a:t>
                </a:r>
              </a:p>
            </p:txBody>
          </p:sp>
        </p:grp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B09212A-D350-0DDB-91D5-D25D40DEE2A6}"/>
              </a:ext>
            </a:extLst>
          </p:cNvPr>
          <p:cNvGrpSpPr/>
          <p:nvPr/>
        </p:nvGrpSpPr>
        <p:grpSpPr>
          <a:xfrm>
            <a:off x="-438008" y="2672470"/>
            <a:ext cx="6344181" cy="4497622"/>
            <a:chOff x="-438008" y="4549573"/>
            <a:chExt cx="6344181" cy="4497622"/>
          </a:xfrm>
        </p:grpSpPr>
        <p:sp>
          <p:nvSpPr>
            <p:cNvPr id="9" name="Freeform 9"/>
            <p:cNvSpPr/>
            <p:nvPr/>
          </p:nvSpPr>
          <p:spPr>
            <a:xfrm>
              <a:off x="-438008" y="4549573"/>
              <a:ext cx="6344181" cy="4195572"/>
            </a:xfrm>
            <a:custGeom>
              <a:avLst/>
              <a:gdLst/>
              <a:ahLst/>
              <a:cxnLst/>
              <a:rect l="l" t="t" r="r" b="b"/>
              <a:pathLst>
                <a:path w="6344181" h="4195572">
                  <a:moveTo>
                    <a:pt x="0" y="0"/>
                  </a:moveTo>
                  <a:lnTo>
                    <a:pt x="6344181" y="0"/>
                  </a:lnTo>
                  <a:lnTo>
                    <a:pt x="6344181" y="4195572"/>
                  </a:lnTo>
                  <a:lnTo>
                    <a:pt x="0" y="4195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95" b="-243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779729" y="8360965"/>
              <a:ext cx="2487501" cy="686230"/>
              <a:chOff x="0" y="0"/>
              <a:chExt cx="3316668" cy="91497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3316668" cy="914974"/>
                <a:chOff x="0" y="0"/>
                <a:chExt cx="607614" cy="167623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607614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14" h="167623">
                      <a:moveTo>
                        <a:pt x="83812" y="0"/>
                      </a:moveTo>
                      <a:lnTo>
                        <a:pt x="523803" y="0"/>
                      </a:lnTo>
                      <a:cubicBezTo>
                        <a:pt x="546031" y="0"/>
                        <a:pt x="567349" y="8830"/>
                        <a:pt x="583066" y="24548"/>
                      </a:cubicBezTo>
                      <a:cubicBezTo>
                        <a:pt x="598784" y="40266"/>
                        <a:pt x="607614" y="61583"/>
                        <a:pt x="607614" y="83812"/>
                      </a:cubicBezTo>
                      <a:lnTo>
                        <a:pt x="607614" y="83812"/>
                      </a:lnTo>
                      <a:cubicBezTo>
                        <a:pt x="607614" y="130100"/>
                        <a:pt x="570091" y="167623"/>
                        <a:pt x="523803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607614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132064" y="87723"/>
                <a:ext cx="3073819" cy="640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</a:pPr>
                <a:r>
                  <a:rPr lang="th-TH" sz="28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LAN Cable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B74B02B-BD73-2D07-AE38-79E9663594ED}"/>
              </a:ext>
            </a:extLst>
          </p:cNvPr>
          <p:cNvGrpSpPr/>
          <p:nvPr/>
        </p:nvGrpSpPr>
        <p:grpSpPr>
          <a:xfrm>
            <a:off x="7499419" y="1749348"/>
            <a:ext cx="8522070" cy="5690629"/>
            <a:chOff x="7499419" y="3626451"/>
            <a:chExt cx="8522070" cy="5690629"/>
          </a:xfrm>
        </p:grpSpPr>
        <p:sp>
          <p:nvSpPr>
            <p:cNvPr id="3" name="Freeform 3"/>
            <p:cNvSpPr/>
            <p:nvPr/>
          </p:nvSpPr>
          <p:spPr>
            <a:xfrm flipH="1">
              <a:off x="7499419" y="3948176"/>
              <a:ext cx="8522070" cy="5368904"/>
            </a:xfrm>
            <a:custGeom>
              <a:avLst/>
              <a:gdLst/>
              <a:ahLst/>
              <a:cxnLst/>
              <a:rect l="l" t="t" r="r" b="b"/>
              <a:pathLst>
                <a:path w="8522070" h="5368904">
                  <a:moveTo>
                    <a:pt x="8522070" y="0"/>
                  </a:moveTo>
                  <a:lnTo>
                    <a:pt x="0" y="0"/>
                  </a:lnTo>
                  <a:lnTo>
                    <a:pt x="0" y="5368904"/>
                  </a:lnTo>
                  <a:lnTo>
                    <a:pt x="8522070" y="5368904"/>
                  </a:lnTo>
                  <a:lnTo>
                    <a:pt x="852207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8574933" y="3626451"/>
              <a:ext cx="6833479" cy="831249"/>
              <a:chOff x="0" y="0"/>
              <a:chExt cx="9111305" cy="1108332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9111305" cy="1108332"/>
                <a:chOff x="0" y="0"/>
                <a:chExt cx="1377988" cy="167623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1377988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988" h="167623">
                      <a:moveTo>
                        <a:pt x="57780" y="0"/>
                      </a:moveTo>
                      <a:lnTo>
                        <a:pt x="1320208" y="0"/>
                      </a:lnTo>
                      <a:cubicBezTo>
                        <a:pt x="1352119" y="0"/>
                        <a:pt x="1377988" y="25869"/>
                        <a:pt x="1377988" y="57780"/>
                      </a:cubicBezTo>
                      <a:lnTo>
                        <a:pt x="1377988" y="109844"/>
                      </a:lnTo>
                      <a:cubicBezTo>
                        <a:pt x="1377988" y="141754"/>
                        <a:pt x="1352119" y="167623"/>
                        <a:pt x="1320208" y="167623"/>
                      </a:cubicBezTo>
                      <a:lnTo>
                        <a:pt x="57780" y="167623"/>
                      </a:lnTo>
                      <a:cubicBezTo>
                        <a:pt x="25869" y="167623"/>
                        <a:pt x="0" y="141754"/>
                        <a:pt x="0" y="109844"/>
                      </a:cubicBezTo>
                      <a:lnTo>
                        <a:pt x="0" y="57780"/>
                      </a:lnTo>
                      <a:cubicBezTo>
                        <a:pt x="0" y="25869"/>
                        <a:pt x="25869" y="0"/>
                        <a:pt x="57780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1377988" cy="196198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362797" y="183948"/>
                <a:ext cx="8444170" cy="773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917"/>
                  </a:lnSpc>
                </a:pPr>
                <a:r>
                  <a:rPr lang="th-TH" sz="35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เชื่อมต่ออินเทอร์เน็ตแบบใช้สาย</a:t>
                </a:r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8619863" y="3968419"/>
            <a:ext cx="6788548" cy="1699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7851" lvl="1" indent="-303925" algn="l">
              <a:lnSpc>
                <a:spcPts val="4645"/>
              </a:lnSpc>
              <a:buFont typeface="Arial"/>
              <a:buChar char="•"/>
            </a:pPr>
            <a:r>
              <a:rPr lang="th-TH" sz="2815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สายเคเบิลใยแก้วนำแสง (Fiber Optic) </a:t>
            </a:r>
            <a:r>
              <a:rPr lang="th-TH" sz="281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นิยมใช้กันแพร่หลาย รับส่งข้อมูลปริมาณมากด้วยความเร็วสูง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CBE0A4F0-2536-3F8A-E5A0-91F0DC130C23}"/>
              </a:ext>
            </a:extLst>
          </p:cNvPr>
          <p:cNvSpPr txBox="1"/>
          <p:nvPr/>
        </p:nvSpPr>
        <p:spPr>
          <a:xfrm>
            <a:off x="8686800" y="2688692"/>
            <a:ext cx="6788548" cy="110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5"/>
              </a:lnSpc>
            </a:pPr>
            <a:r>
              <a:rPr lang="th-TH" sz="281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มีความเสถียรและรวดเร็ว เหมาะสำหรับการใช้งานที่ต้องการความเร็วสูง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A5A830A7-448B-92E9-04D9-7964D09AACA0}"/>
              </a:ext>
            </a:extLst>
          </p:cNvPr>
          <p:cNvSpPr txBox="1"/>
          <p:nvPr/>
        </p:nvSpPr>
        <p:spPr>
          <a:xfrm>
            <a:off x="8610600" y="5814334"/>
            <a:ext cx="6788548" cy="110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7851" lvl="1" indent="-303925" algn="l">
              <a:lnSpc>
                <a:spcPts val="4645"/>
              </a:lnSpc>
              <a:buFont typeface="Arial"/>
              <a:buChar char="•"/>
            </a:pPr>
            <a:r>
              <a:rPr lang="th-TH" sz="2815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สายเคเบิลแลน </a:t>
            </a:r>
            <a:r>
              <a:rPr lang="th-TH" sz="281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เชื่อมต่ออินเทอร์เน็ตแบบระบบ LAN ภายในตัวอาคาร ใช้งานทั่วไป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9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5057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Freeform 4"/>
          <p:cNvSpPr/>
          <p:nvPr/>
        </p:nvSpPr>
        <p:spPr>
          <a:xfrm>
            <a:off x="10656692" y="3876267"/>
            <a:ext cx="4668646" cy="5381724"/>
          </a:xfrm>
          <a:custGeom>
            <a:avLst/>
            <a:gdLst/>
            <a:ahLst/>
            <a:cxnLst/>
            <a:rect l="l" t="t" r="r" b="b"/>
            <a:pathLst>
              <a:path w="4668646" h="5381724">
                <a:moveTo>
                  <a:pt x="0" y="0"/>
                </a:moveTo>
                <a:lnTo>
                  <a:pt x="4668646" y="0"/>
                </a:lnTo>
                <a:lnTo>
                  <a:pt x="4668646" y="5381724"/>
                </a:lnTo>
                <a:lnTo>
                  <a:pt x="0" y="538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5" name="Freeform 5"/>
          <p:cNvSpPr/>
          <p:nvPr/>
        </p:nvSpPr>
        <p:spPr>
          <a:xfrm>
            <a:off x="14817863" y="3306217"/>
            <a:ext cx="2643030" cy="2636422"/>
          </a:xfrm>
          <a:custGeom>
            <a:avLst/>
            <a:gdLst/>
            <a:ahLst/>
            <a:cxnLst/>
            <a:rect l="l" t="t" r="r" b="b"/>
            <a:pathLst>
              <a:path w="2643030" h="2636422">
                <a:moveTo>
                  <a:pt x="0" y="0"/>
                </a:moveTo>
                <a:lnTo>
                  <a:pt x="2643030" y="0"/>
                </a:lnTo>
                <a:lnTo>
                  <a:pt x="2643030" y="2636422"/>
                </a:lnTo>
                <a:lnTo>
                  <a:pt x="0" y="2636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6" name="Freeform 6"/>
          <p:cNvSpPr/>
          <p:nvPr/>
        </p:nvSpPr>
        <p:spPr>
          <a:xfrm rot="1690566">
            <a:off x="11841322" y="-437393"/>
            <a:ext cx="3774598" cy="3774598"/>
          </a:xfrm>
          <a:custGeom>
            <a:avLst/>
            <a:gdLst/>
            <a:ahLst/>
            <a:cxnLst/>
            <a:rect l="l" t="t" r="r" b="b"/>
            <a:pathLst>
              <a:path w="3774598" h="3774598">
                <a:moveTo>
                  <a:pt x="0" y="0"/>
                </a:moveTo>
                <a:lnTo>
                  <a:pt x="3774598" y="0"/>
                </a:lnTo>
                <a:lnTo>
                  <a:pt x="3774598" y="3774598"/>
                </a:lnTo>
                <a:lnTo>
                  <a:pt x="0" y="3774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C672E85D-2EA0-5552-0ECF-211C21DC7CF9}"/>
              </a:ext>
            </a:extLst>
          </p:cNvPr>
          <p:cNvGrpSpPr/>
          <p:nvPr/>
        </p:nvGrpSpPr>
        <p:grpSpPr>
          <a:xfrm>
            <a:off x="1382602" y="1022848"/>
            <a:ext cx="9011400" cy="6070121"/>
            <a:chOff x="1382602" y="2860131"/>
            <a:chExt cx="9011400" cy="6070121"/>
          </a:xfrm>
        </p:grpSpPr>
        <p:sp>
          <p:nvSpPr>
            <p:cNvPr id="3" name="Freeform 3"/>
            <p:cNvSpPr/>
            <p:nvPr/>
          </p:nvSpPr>
          <p:spPr>
            <a:xfrm flipH="1">
              <a:off x="1382602" y="3258614"/>
              <a:ext cx="9011400" cy="5671638"/>
            </a:xfrm>
            <a:custGeom>
              <a:avLst/>
              <a:gdLst/>
              <a:ahLst/>
              <a:cxnLst/>
              <a:rect l="l" t="t" r="r" b="b"/>
              <a:pathLst>
                <a:path w="9011400" h="5671638">
                  <a:moveTo>
                    <a:pt x="9011400" y="0"/>
                  </a:moveTo>
                  <a:lnTo>
                    <a:pt x="0" y="0"/>
                  </a:lnTo>
                  <a:lnTo>
                    <a:pt x="0" y="5671637"/>
                  </a:lnTo>
                  <a:lnTo>
                    <a:pt x="9011400" y="5671637"/>
                  </a:lnTo>
                  <a:lnTo>
                    <a:pt x="9011400" y="0"/>
                  </a:lnTo>
                  <a:close/>
                </a:path>
              </a:pathLst>
            </a:custGeom>
            <a:blipFill>
              <a:blip r:embed="rId6"/>
              <a:stretch>
                <a:fillRect b="-9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281785" y="3767424"/>
              <a:ext cx="7668326" cy="4601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45"/>
                </a:lnSpc>
              </a:pPr>
              <a:r>
                <a:rPr lang="th-TH" sz="281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เชื่อมผ่านคลื่นวิทยุ มีความคล่องตัวกับการพกพาอุปกรณ์เคลื่อนที่</a:t>
              </a:r>
            </a:p>
            <a:p>
              <a:pPr marL="607850" lvl="1" indent="-303925" algn="l">
                <a:lnSpc>
                  <a:spcPts val="4645"/>
                </a:lnSpc>
                <a:buFont typeface="Arial"/>
                <a:buChar char="•"/>
              </a:pPr>
              <a:r>
                <a:rPr lang="th-TH" sz="281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Wi-Fi </a:t>
              </a:r>
              <a:r>
                <a:rPr lang="th-TH" sz="281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นิยมใช้กันแพร่หลาย รับส่งข้อมูลบนย่านความถี่ตั้งแต่ 2.4, 5, 6 GHz (กิกะเฮิรตซ์)</a:t>
              </a:r>
            </a:p>
            <a:p>
              <a:pPr marL="607850" lvl="1" indent="-303925" algn="l">
                <a:lnSpc>
                  <a:spcPts val="4645"/>
                </a:lnSpc>
                <a:buFont typeface="Arial"/>
                <a:buChar char="•"/>
              </a:pPr>
              <a:r>
                <a:rPr lang="th-TH" sz="281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4G และ 5G </a:t>
              </a:r>
              <a:r>
                <a:rPr lang="th-TH" sz="281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เชื่อมต่ออินเทอร์เน็ตผ่านเครือข่ายโทรศัพท์มือถือและอุปกรณ์พกพา</a:t>
              </a:r>
            </a:p>
            <a:p>
              <a:pPr marL="607850" lvl="1" indent="-303925" algn="l">
                <a:lnSpc>
                  <a:spcPts val="4645"/>
                </a:lnSpc>
                <a:buFont typeface="Arial"/>
                <a:buChar char="•"/>
              </a:pPr>
              <a:r>
                <a:rPr lang="th-TH" sz="281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ดาวเทียม</a:t>
              </a:r>
              <a:r>
                <a:rPr lang="th-TH" sz="281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เหมาะกับการใช้งานในพื้นที่ห่างไกลสัญญาณ Wi-Fi หรือ 4G/5G</a:t>
              </a:r>
            </a:p>
          </p:txBody>
        </p:sp>
        <p:grpSp>
          <p:nvGrpSpPr>
            <p:cNvPr id="30" name="Group 42">
              <a:extLst>
                <a:ext uri="{FF2B5EF4-FFF2-40B4-BE49-F238E27FC236}">
                  <a16:creationId xmlns:a16="http://schemas.microsoft.com/office/drawing/2014/main" id="{03D9E564-B40A-5816-CED3-FB0BD30FBAF3}"/>
                </a:ext>
              </a:extLst>
            </p:cNvPr>
            <p:cNvGrpSpPr/>
            <p:nvPr/>
          </p:nvGrpSpPr>
          <p:grpSpPr>
            <a:xfrm>
              <a:off x="2671992" y="2860131"/>
              <a:ext cx="6833479" cy="831249"/>
              <a:chOff x="0" y="0"/>
              <a:chExt cx="9111305" cy="1108332"/>
            </a:xfrm>
          </p:grpSpPr>
          <p:grpSp>
            <p:nvGrpSpPr>
              <p:cNvPr id="31" name="Group 43">
                <a:extLst>
                  <a:ext uri="{FF2B5EF4-FFF2-40B4-BE49-F238E27FC236}">
                    <a16:creationId xmlns:a16="http://schemas.microsoft.com/office/drawing/2014/main" id="{BF8B391F-0AA5-7DF9-FD85-317072854414}"/>
                  </a:ext>
                </a:extLst>
              </p:cNvPr>
              <p:cNvGrpSpPr/>
              <p:nvPr/>
            </p:nvGrpSpPr>
            <p:grpSpPr>
              <a:xfrm>
                <a:off x="0" y="0"/>
                <a:ext cx="9111305" cy="1108332"/>
                <a:chOff x="0" y="0"/>
                <a:chExt cx="1377988" cy="167623"/>
              </a:xfrm>
            </p:grpSpPr>
            <p:sp>
              <p:nvSpPr>
                <p:cNvPr id="33" name="Freeform 44">
                  <a:extLst>
                    <a:ext uri="{FF2B5EF4-FFF2-40B4-BE49-F238E27FC236}">
                      <a16:creationId xmlns:a16="http://schemas.microsoft.com/office/drawing/2014/main" id="{742AF3FF-8F08-307D-71B3-7B939061E9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77988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988" h="167623">
                      <a:moveTo>
                        <a:pt x="57780" y="0"/>
                      </a:moveTo>
                      <a:lnTo>
                        <a:pt x="1320208" y="0"/>
                      </a:lnTo>
                      <a:cubicBezTo>
                        <a:pt x="1352119" y="0"/>
                        <a:pt x="1377988" y="25869"/>
                        <a:pt x="1377988" y="57780"/>
                      </a:cubicBezTo>
                      <a:lnTo>
                        <a:pt x="1377988" y="109844"/>
                      </a:lnTo>
                      <a:cubicBezTo>
                        <a:pt x="1377988" y="141754"/>
                        <a:pt x="1352119" y="167623"/>
                        <a:pt x="1320208" y="167623"/>
                      </a:cubicBezTo>
                      <a:lnTo>
                        <a:pt x="57780" y="167623"/>
                      </a:lnTo>
                      <a:cubicBezTo>
                        <a:pt x="25869" y="167623"/>
                        <a:pt x="0" y="141754"/>
                        <a:pt x="0" y="109844"/>
                      </a:cubicBezTo>
                      <a:lnTo>
                        <a:pt x="0" y="57780"/>
                      </a:lnTo>
                      <a:cubicBezTo>
                        <a:pt x="0" y="25869"/>
                        <a:pt x="25869" y="0"/>
                        <a:pt x="57780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34" name="TextBox 45">
                  <a:extLst>
                    <a:ext uri="{FF2B5EF4-FFF2-40B4-BE49-F238E27FC236}">
                      <a16:creationId xmlns:a16="http://schemas.microsoft.com/office/drawing/2014/main" id="{EC868089-777A-258A-8751-8E4CCB4B5F9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377988" cy="196198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2" name="TextBox 46">
                <a:extLst>
                  <a:ext uri="{FF2B5EF4-FFF2-40B4-BE49-F238E27FC236}">
                    <a16:creationId xmlns:a16="http://schemas.microsoft.com/office/drawing/2014/main" id="{A3AACE7B-F711-1EB1-671E-9BB516C7925B}"/>
                  </a:ext>
                </a:extLst>
              </p:cNvPr>
              <p:cNvSpPr txBox="1"/>
              <p:nvPr/>
            </p:nvSpPr>
            <p:spPr>
              <a:xfrm>
                <a:off x="362797" y="108813"/>
                <a:ext cx="8444170" cy="7732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917"/>
                  </a:lnSpc>
                </a:pPr>
                <a:r>
                  <a:rPr lang="th-TH" sz="35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เชื่อมต่ออินเทอร์เน็ตแบบไร้สาย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8" name="Group 8"/>
          <p:cNvGrpSpPr/>
          <p:nvPr/>
        </p:nvGrpSpPr>
        <p:grpSpPr>
          <a:xfrm>
            <a:off x="1556867" y="257175"/>
            <a:ext cx="7761398" cy="1239564"/>
            <a:chOff x="0" y="0"/>
            <a:chExt cx="10348531" cy="1652752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44295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 ทักษะของการใช้งานอินเทอร์เน็ต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เพื่อการประกอบอาชีพ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3737" y="269754"/>
              <a:ext cx="1124401" cy="1123789"/>
            </a:xfrm>
            <a:custGeom>
              <a:avLst/>
              <a:gdLst/>
              <a:ahLst/>
              <a:cxnLst/>
              <a:rect l="l" t="t" r="r" b="b"/>
              <a:pathLst>
                <a:path w="1124401" h="1123789">
                  <a:moveTo>
                    <a:pt x="0" y="0"/>
                  </a:moveTo>
                  <a:lnTo>
                    <a:pt x="1124401" y="0"/>
                  </a:lnTo>
                  <a:lnTo>
                    <a:pt x="1124401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636354" y="257175"/>
            <a:ext cx="4755825" cy="5120673"/>
          </a:xfrm>
          <a:custGeom>
            <a:avLst/>
            <a:gdLst/>
            <a:ahLst/>
            <a:cxnLst/>
            <a:rect l="l" t="t" r="r" b="b"/>
            <a:pathLst>
              <a:path w="4755825" h="5120673">
                <a:moveTo>
                  <a:pt x="0" y="0"/>
                </a:moveTo>
                <a:lnTo>
                  <a:pt x="4755824" y="0"/>
                </a:lnTo>
                <a:lnTo>
                  <a:pt x="4755824" y="5120673"/>
                </a:lnTo>
                <a:lnTo>
                  <a:pt x="0" y="5120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3" name="Freeform 13"/>
          <p:cNvSpPr/>
          <p:nvPr/>
        </p:nvSpPr>
        <p:spPr>
          <a:xfrm>
            <a:off x="12520048" y="4046897"/>
            <a:ext cx="4767827" cy="4404280"/>
          </a:xfrm>
          <a:custGeom>
            <a:avLst/>
            <a:gdLst/>
            <a:ahLst/>
            <a:cxnLst/>
            <a:rect l="l" t="t" r="r" b="b"/>
            <a:pathLst>
              <a:path w="4767827" h="4404280">
                <a:moveTo>
                  <a:pt x="0" y="0"/>
                </a:moveTo>
                <a:lnTo>
                  <a:pt x="4767827" y="0"/>
                </a:lnTo>
                <a:lnTo>
                  <a:pt x="4767827" y="4404279"/>
                </a:lnTo>
                <a:lnTo>
                  <a:pt x="0" y="44042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18DA29B-7106-424F-8E66-592FB5DCFB0C}"/>
              </a:ext>
            </a:extLst>
          </p:cNvPr>
          <p:cNvGrpSpPr/>
          <p:nvPr/>
        </p:nvGrpSpPr>
        <p:grpSpPr>
          <a:xfrm>
            <a:off x="1263022" y="2515914"/>
            <a:ext cx="8055243" cy="5074803"/>
            <a:chOff x="1263022" y="4426354"/>
            <a:chExt cx="8055243" cy="5074803"/>
          </a:xfrm>
        </p:grpSpPr>
        <p:sp>
          <p:nvSpPr>
            <p:cNvPr id="3" name="Freeform 3"/>
            <p:cNvSpPr/>
            <p:nvPr/>
          </p:nvSpPr>
          <p:spPr>
            <a:xfrm flipH="1">
              <a:off x="1263022" y="4426354"/>
              <a:ext cx="8055243" cy="5074803"/>
            </a:xfrm>
            <a:custGeom>
              <a:avLst/>
              <a:gdLst/>
              <a:ahLst/>
              <a:cxnLst/>
              <a:rect l="l" t="t" r="r" b="b"/>
              <a:pathLst>
                <a:path w="8055243" h="5074803">
                  <a:moveTo>
                    <a:pt x="8055243" y="0"/>
                  </a:moveTo>
                  <a:lnTo>
                    <a:pt x="0" y="0"/>
                  </a:lnTo>
                  <a:lnTo>
                    <a:pt x="0" y="5074803"/>
                  </a:lnTo>
                  <a:lnTo>
                    <a:pt x="8055243" y="5074803"/>
                  </a:lnTo>
                  <a:lnTo>
                    <a:pt x="8055243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97473" y="5023821"/>
              <a:ext cx="7080187" cy="3765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ค้นหาข้อมูล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ใช้คำหลักที่เหมาะสมและประเมินความน่าเชื่อของแหล่งข้อมูล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ใช้โปรแกรม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เว็บเบราว์เซอร์ อีเมล โปรแกรมประมวลผลคำ ตารางคำนวณ โปรแกรมนำเสนอ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สื่อสารออนไลน์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แชต วิดีโอคอล โซเชียลมีเดีย 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รักษาความปลอดภัย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ป้องกันข้อมูลส่วนตัวและภัยคุกคามทางไซเบอร์</a:t>
              </a:r>
            </a:p>
          </p:txBody>
        </p:sp>
      </p:grpSp>
      <p:grpSp>
        <p:nvGrpSpPr>
          <p:cNvPr id="37" name="Group 4"/>
          <p:cNvGrpSpPr/>
          <p:nvPr/>
        </p:nvGrpSpPr>
        <p:grpSpPr>
          <a:xfrm>
            <a:off x="2339243" y="1703388"/>
            <a:ext cx="4472478" cy="1149907"/>
            <a:chOff x="0" y="0"/>
            <a:chExt cx="5963304" cy="1533209"/>
          </a:xfrm>
        </p:grpSpPr>
        <p:sp>
          <p:nvSpPr>
            <p:cNvPr id="38" name="Freeform 5"/>
            <p:cNvSpPr/>
            <p:nvPr/>
          </p:nvSpPr>
          <p:spPr>
            <a:xfrm>
              <a:off x="0" y="0"/>
              <a:ext cx="4876399" cy="1533209"/>
            </a:xfrm>
            <a:custGeom>
              <a:avLst/>
              <a:gdLst/>
              <a:ahLst/>
              <a:cxnLst/>
              <a:rect l="l" t="t" r="r" b="b"/>
              <a:pathLst>
                <a:path w="4876399" h="1533209">
                  <a:moveTo>
                    <a:pt x="0" y="0"/>
                  </a:moveTo>
                  <a:lnTo>
                    <a:pt x="4876399" y="0"/>
                  </a:lnTo>
                  <a:lnTo>
                    <a:pt x="4876399" y="1533209"/>
                  </a:lnTo>
                  <a:lnTo>
                    <a:pt x="0" y="153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Freeform 6"/>
            <p:cNvSpPr/>
            <p:nvPr/>
          </p:nvSpPr>
          <p:spPr>
            <a:xfrm>
              <a:off x="1535197" y="0"/>
              <a:ext cx="4428106" cy="1533209"/>
            </a:xfrm>
            <a:custGeom>
              <a:avLst/>
              <a:gdLst/>
              <a:ahLst/>
              <a:cxnLst/>
              <a:rect l="l" t="t" r="r" b="b"/>
              <a:pathLst>
                <a:path w="4428106" h="1533209">
                  <a:moveTo>
                    <a:pt x="0" y="0"/>
                  </a:moveTo>
                  <a:lnTo>
                    <a:pt x="4428107" y="0"/>
                  </a:lnTo>
                  <a:lnTo>
                    <a:pt x="4428107" y="1533209"/>
                  </a:lnTo>
                  <a:lnTo>
                    <a:pt x="0" y="153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TextBox 7"/>
            <p:cNvSpPr txBox="1"/>
            <p:nvPr/>
          </p:nvSpPr>
          <p:spPr>
            <a:xfrm>
              <a:off x="459985" y="408689"/>
              <a:ext cx="5227351" cy="614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1"/>
                </a:lnSpc>
                <a:spcBef>
                  <a:spcPct val="0"/>
                </a:spcBef>
              </a:pPr>
              <a:r>
                <a:rPr lang="th-TH" sz="2787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7.1   </a:t>
              </a:r>
              <a:r>
                <a:rPr lang="th-TH" sz="2787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ทักษะพื้นฐาน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/>
          <p:cNvSpPr/>
          <p:nvPr/>
        </p:nvSpPr>
        <p:spPr>
          <a:xfrm>
            <a:off x="9744880" y="360223"/>
            <a:ext cx="4754313" cy="3886651"/>
          </a:xfrm>
          <a:custGeom>
            <a:avLst/>
            <a:gdLst/>
            <a:ahLst/>
            <a:cxnLst/>
            <a:rect l="l" t="t" r="r" b="b"/>
            <a:pathLst>
              <a:path w="4754313" h="3886651">
                <a:moveTo>
                  <a:pt x="0" y="0"/>
                </a:moveTo>
                <a:lnTo>
                  <a:pt x="4754313" y="0"/>
                </a:lnTo>
                <a:lnTo>
                  <a:pt x="4754313" y="3886650"/>
                </a:lnTo>
                <a:lnTo>
                  <a:pt x="0" y="388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Freeform 4"/>
          <p:cNvSpPr/>
          <p:nvPr/>
        </p:nvSpPr>
        <p:spPr>
          <a:xfrm>
            <a:off x="11636896" y="3199867"/>
            <a:ext cx="5372582" cy="4224193"/>
          </a:xfrm>
          <a:custGeom>
            <a:avLst/>
            <a:gdLst/>
            <a:ahLst/>
            <a:cxnLst/>
            <a:rect l="l" t="t" r="r" b="b"/>
            <a:pathLst>
              <a:path w="5372582" h="4224193">
                <a:moveTo>
                  <a:pt x="0" y="0"/>
                </a:moveTo>
                <a:lnTo>
                  <a:pt x="5372582" y="0"/>
                </a:lnTo>
                <a:lnTo>
                  <a:pt x="5372582" y="4224193"/>
                </a:lnTo>
                <a:lnTo>
                  <a:pt x="0" y="4224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5" name="Group 5"/>
          <p:cNvGrpSpPr/>
          <p:nvPr/>
        </p:nvGrpSpPr>
        <p:grpSpPr>
          <a:xfrm>
            <a:off x="1028700" y="1840441"/>
            <a:ext cx="8363119" cy="5268765"/>
            <a:chOff x="0" y="0"/>
            <a:chExt cx="11150825" cy="702502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1150825" cy="7025020"/>
            </a:xfrm>
            <a:custGeom>
              <a:avLst/>
              <a:gdLst/>
              <a:ahLst/>
              <a:cxnLst/>
              <a:rect l="l" t="t" r="r" b="b"/>
              <a:pathLst>
                <a:path w="11150825" h="7025020">
                  <a:moveTo>
                    <a:pt x="11150825" y="0"/>
                  </a:moveTo>
                  <a:lnTo>
                    <a:pt x="0" y="0"/>
                  </a:lnTo>
                  <a:lnTo>
                    <a:pt x="0" y="7025020"/>
                  </a:lnTo>
                  <a:lnTo>
                    <a:pt x="11150825" y="7025020"/>
                  </a:lnTo>
                  <a:lnTo>
                    <a:pt x="1115082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33616" y="870994"/>
              <a:ext cx="9528587" cy="5168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ตลาดออนไลน์ 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ใช้เครื่องมือทางการตลาด เช่น โซเชียลมีเดีย SEO และ SEM</a:t>
              </a:r>
            </a:p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วิเคราะห์ข้อมูล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ใช้เครื่องมือวิเคราะห์ข้อมูลเพื่อดึงข้อมูลเชิงลึกจากข้อมูลออนไลน์</a:t>
              </a:r>
            </a:p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เขียนเนื้อหาออนไลน์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เขียนบทความบนเว็บไซต์หรือบล็อก โพสต์โซเชียลมีเดียดึงดูดผู้อ่าน </a:t>
              </a:r>
            </a:p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ออกแบบเว็บ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รู้วิธีออกแบบเว็บไซต์และบล็อก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91393" y="999872"/>
            <a:ext cx="3844857" cy="1193857"/>
            <a:chOff x="0" y="0"/>
            <a:chExt cx="5126476" cy="15918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11081" cy="1591809"/>
            </a:xfrm>
            <a:custGeom>
              <a:avLst/>
              <a:gdLst/>
              <a:ahLst/>
              <a:cxnLst/>
              <a:rect l="l" t="t" r="r" b="b"/>
              <a:pathLst>
                <a:path w="3111081" h="1591809">
                  <a:moveTo>
                    <a:pt x="0" y="0"/>
                  </a:moveTo>
                  <a:lnTo>
                    <a:pt x="3111081" y="0"/>
                  </a:lnTo>
                  <a:lnTo>
                    <a:pt x="3111081" y="1591809"/>
                  </a:lnTo>
                  <a:lnTo>
                    <a:pt x="0" y="1591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0" r="-9413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66641" y="0"/>
              <a:ext cx="3659836" cy="1591809"/>
            </a:xfrm>
            <a:custGeom>
              <a:avLst/>
              <a:gdLst/>
              <a:ahLst/>
              <a:cxnLst/>
              <a:rect l="l" t="t" r="r" b="b"/>
              <a:pathLst>
                <a:path w="3659836" h="1591809">
                  <a:moveTo>
                    <a:pt x="0" y="0"/>
                  </a:moveTo>
                  <a:lnTo>
                    <a:pt x="3659835" y="0"/>
                  </a:lnTo>
                  <a:lnTo>
                    <a:pt x="3659835" y="1591809"/>
                  </a:lnTo>
                  <a:lnTo>
                    <a:pt x="0" y="1591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5762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52166" y="426493"/>
              <a:ext cx="3936753" cy="635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50"/>
                </a:lnSpc>
                <a:spcBef>
                  <a:spcPct val="0"/>
                </a:spcBef>
              </a:pPr>
              <a:r>
                <a:rPr lang="th-TH" sz="289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7.2   </a:t>
              </a:r>
              <a:r>
                <a:rPr lang="th-TH" sz="2893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ทักษะขั้นสูง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7585" y="-20515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524920" y="274760"/>
            <a:ext cx="7761398" cy="1239564"/>
            <a:chOff x="0" y="0"/>
            <a:chExt cx="10348531" cy="165275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39820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การป้องกันข้อมูลส่วนบุคคล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และความปลอดภัยบนโลกออนไลน์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13737" y="264481"/>
              <a:ext cx="1124401" cy="1123789"/>
            </a:xfrm>
            <a:custGeom>
              <a:avLst/>
              <a:gdLst/>
              <a:ahLst/>
              <a:cxnLst/>
              <a:rect l="l" t="t" r="r" b="b"/>
              <a:pathLst>
                <a:path w="1124401" h="1123789">
                  <a:moveTo>
                    <a:pt x="0" y="0"/>
                  </a:moveTo>
                  <a:lnTo>
                    <a:pt x="1124401" y="0"/>
                  </a:lnTo>
                  <a:lnTo>
                    <a:pt x="1124401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7" name="Freeform 7"/>
          <p:cNvSpPr/>
          <p:nvPr/>
        </p:nvSpPr>
        <p:spPr>
          <a:xfrm>
            <a:off x="1675908" y="1876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1" name="Freeform 11"/>
          <p:cNvSpPr/>
          <p:nvPr/>
        </p:nvSpPr>
        <p:spPr>
          <a:xfrm>
            <a:off x="7579737" y="1819124"/>
            <a:ext cx="3413163" cy="3195574"/>
          </a:xfrm>
          <a:custGeom>
            <a:avLst/>
            <a:gdLst/>
            <a:ahLst/>
            <a:cxnLst/>
            <a:rect l="l" t="t" r="r" b="b"/>
            <a:pathLst>
              <a:path w="3413163" h="3195574">
                <a:moveTo>
                  <a:pt x="0" y="0"/>
                </a:moveTo>
                <a:lnTo>
                  <a:pt x="3413163" y="0"/>
                </a:lnTo>
                <a:lnTo>
                  <a:pt x="3413163" y="3195574"/>
                </a:lnTo>
                <a:lnTo>
                  <a:pt x="0" y="3195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2" name="Freeform 12"/>
          <p:cNvSpPr/>
          <p:nvPr/>
        </p:nvSpPr>
        <p:spPr>
          <a:xfrm>
            <a:off x="13139016" y="1351334"/>
            <a:ext cx="3476701" cy="3320249"/>
          </a:xfrm>
          <a:custGeom>
            <a:avLst/>
            <a:gdLst/>
            <a:ahLst/>
            <a:cxnLst/>
            <a:rect l="l" t="t" r="r" b="b"/>
            <a:pathLst>
              <a:path w="3476701" h="3320249">
                <a:moveTo>
                  <a:pt x="0" y="0"/>
                </a:moveTo>
                <a:lnTo>
                  <a:pt x="3476701" y="0"/>
                </a:lnTo>
                <a:lnTo>
                  <a:pt x="3476701" y="3320249"/>
                </a:lnTo>
                <a:lnTo>
                  <a:pt x="0" y="3320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FEEEF0CF-8857-2F68-A761-F5E4DAFDE545}"/>
              </a:ext>
            </a:extLst>
          </p:cNvPr>
          <p:cNvGrpSpPr/>
          <p:nvPr/>
        </p:nvGrpSpPr>
        <p:grpSpPr>
          <a:xfrm>
            <a:off x="1020525" y="4328468"/>
            <a:ext cx="5246370" cy="5958532"/>
            <a:chOff x="1002940" y="6221323"/>
            <a:chExt cx="5246370" cy="9127664"/>
          </a:xfrm>
        </p:grpSpPr>
        <p:sp>
          <p:nvSpPr>
            <p:cNvPr id="8" name="Freeform 8"/>
            <p:cNvSpPr/>
            <p:nvPr/>
          </p:nvSpPr>
          <p:spPr>
            <a:xfrm>
              <a:off x="1002940" y="7119387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29002" y="7982067"/>
              <a:ext cx="4773442" cy="163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ไม่สั้นเกินไป มีอักขระพิเศษ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ไม่ใช้รหัสผ่านเดียวกันกับบัญชีอื่น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เปลี่ยนรหัสผ่านทุก 3-6 เดือน</a:t>
              </a: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1530657" y="6221323"/>
              <a:ext cx="4114800" cy="686230"/>
              <a:chOff x="0" y="0"/>
              <a:chExt cx="5486400" cy="91497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5486400" cy="914974"/>
                <a:chOff x="0" y="0"/>
                <a:chExt cx="1005110" cy="167623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1005110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110" h="167623">
                      <a:moveTo>
                        <a:pt x="83812" y="0"/>
                      </a:moveTo>
                      <a:lnTo>
                        <a:pt x="921298" y="0"/>
                      </a:lnTo>
                      <a:cubicBezTo>
                        <a:pt x="943526" y="0"/>
                        <a:pt x="964844" y="8830"/>
                        <a:pt x="980562" y="24548"/>
                      </a:cubicBezTo>
                      <a:cubicBezTo>
                        <a:pt x="996280" y="40266"/>
                        <a:pt x="1005110" y="61583"/>
                        <a:pt x="1005110" y="83812"/>
                      </a:cubicBezTo>
                      <a:lnTo>
                        <a:pt x="1005110" y="83812"/>
                      </a:lnTo>
                      <a:cubicBezTo>
                        <a:pt x="1005110" y="130100"/>
                        <a:pt x="967586" y="167623"/>
                        <a:pt x="921298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1005110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218459" y="87723"/>
                <a:ext cx="5084683" cy="640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</a:pPr>
                <a:r>
                  <a:rPr lang="th-TH" sz="28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ตั้งรหัสผ่านคาดเดายาก</a:t>
                </a:r>
              </a:p>
            </p:txBody>
          </p:sp>
        </p:grp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FDB36C94-08BF-3435-008C-721C31648775}"/>
              </a:ext>
            </a:extLst>
          </p:cNvPr>
          <p:cNvGrpSpPr/>
          <p:nvPr/>
        </p:nvGrpSpPr>
        <p:grpSpPr>
          <a:xfrm>
            <a:off x="6626940" y="4328469"/>
            <a:ext cx="5246370" cy="5958532"/>
            <a:chOff x="6609355" y="6221323"/>
            <a:chExt cx="5246370" cy="9156239"/>
          </a:xfrm>
        </p:grpSpPr>
        <p:sp>
          <p:nvSpPr>
            <p:cNvPr id="9" name="Freeform 9"/>
            <p:cNvSpPr/>
            <p:nvPr/>
          </p:nvSpPr>
          <p:spPr>
            <a:xfrm>
              <a:off x="6609355" y="7147962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910003" y="7982067"/>
              <a:ext cx="4904154" cy="163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ไม่แชร์บนเว็บไซต์สาธารณะ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ตรวจสอบการตั้งค่าความเป็น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ส่วนตัวของบัญชีโซเชียลมีเดีย</a:t>
              </a: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6950382" y="6221323"/>
              <a:ext cx="4824019" cy="686230"/>
              <a:chOff x="0" y="0"/>
              <a:chExt cx="6432026" cy="914974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6432026" cy="914974"/>
                <a:chOff x="0" y="0"/>
                <a:chExt cx="1178349" cy="167623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1178349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349" h="167623">
                      <a:moveTo>
                        <a:pt x="81848" y="0"/>
                      </a:moveTo>
                      <a:lnTo>
                        <a:pt x="1096500" y="0"/>
                      </a:lnTo>
                      <a:cubicBezTo>
                        <a:pt x="1141704" y="0"/>
                        <a:pt x="1178349" y="36645"/>
                        <a:pt x="1178349" y="81848"/>
                      </a:cubicBezTo>
                      <a:lnTo>
                        <a:pt x="1178349" y="85775"/>
                      </a:lnTo>
                      <a:cubicBezTo>
                        <a:pt x="1178349" y="130979"/>
                        <a:pt x="1141704" y="167623"/>
                        <a:pt x="1096500" y="167623"/>
                      </a:cubicBezTo>
                      <a:lnTo>
                        <a:pt x="81848" y="167623"/>
                      </a:lnTo>
                      <a:cubicBezTo>
                        <a:pt x="36645" y="167623"/>
                        <a:pt x="0" y="130979"/>
                        <a:pt x="0" y="85775"/>
                      </a:cubicBezTo>
                      <a:lnTo>
                        <a:pt x="0" y="81848"/>
                      </a:lnTo>
                      <a:cubicBezTo>
                        <a:pt x="0" y="36645"/>
                        <a:pt x="36645" y="0"/>
                        <a:pt x="81848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1178349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256112" y="87723"/>
                <a:ext cx="5961069" cy="640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</a:pPr>
                <a:r>
                  <a:rPr lang="th-TH" sz="28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ระวังการแชร์ข้อมูลส่วนตัว</a:t>
                </a:r>
              </a:p>
            </p:txBody>
          </p:sp>
        </p:grp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31DF5491-F5DC-384C-6943-DFC04170AA94}"/>
              </a:ext>
            </a:extLst>
          </p:cNvPr>
          <p:cNvGrpSpPr/>
          <p:nvPr/>
        </p:nvGrpSpPr>
        <p:grpSpPr>
          <a:xfrm>
            <a:off x="12214305" y="4328469"/>
            <a:ext cx="5246370" cy="5958532"/>
            <a:chOff x="12196720" y="6221323"/>
            <a:chExt cx="5246370" cy="9156239"/>
          </a:xfrm>
        </p:grpSpPr>
        <p:sp>
          <p:nvSpPr>
            <p:cNvPr id="10" name="Freeform 10"/>
            <p:cNvSpPr/>
            <p:nvPr/>
          </p:nvSpPr>
          <p:spPr>
            <a:xfrm>
              <a:off x="12196720" y="7147962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560575" y="7982067"/>
              <a:ext cx="4585598" cy="163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ใช้เฉพาะที่จำเป็น ใช้ VPN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(Virtual Private Network) 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ไม่ควรทำธุรกรรมทางการเงิน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2460263" y="6221323"/>
              <a:ext cx="4799037" cy="686230"/>
              <a:chOff x="0" y="0"/>
              <a:chExt cx="6398716" cy="914974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6398716" cy="914974"/>
                <a:chOff x="0" y="0"/>
                <a:chExt cx="1172246" cy="167623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1172246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246" h="167623">
                      <a:moveTo>
                        <a:pt x="82274" y="0"/>
                      </a:moveTo>
                      <a:lnTo>
                        <a:pt x="1089972" y="0"/>
                      </a:lnTo>
                      <a:cubicBezTo>
                        <a:pt x="1111792" y="0"/>
                        <a:pt x="1132719" y="8668"/>
                        <a:pt x="1148149" y="24098"/>
                      </a:cubicBezTo>
                      <a:cubicBezTo>
                        <a:pt x="1163578" y="39527"/>
                        <a:pt x="1172246" y="60454"/>
                        <a:pt x="1172246" y="82274"/>
                      </a:cubicBezTo>
                      <a:lnTo>
                        <a:pt x="1172246" y="85349"/>
                      </a:lnTo>
                      <a:cubicBezTo>
                        <a:pt x="1172246" y="130788"/>
                        <a:pt x="1135411" y="167623"/>
                        <a:pt x="1089972" y="167623"/>
                      </a:cubicBezTo>
                      <a:lnTo>
                        <a:pt x="82274" y="167623"/>
                      </a:lnTo>
                      <a:cubicBezTo>
                        <a:pt x="36836" y="167623"/>
                        <a:pt x="0" y="130788"/>
                        <a:pt x="0" y="85349"/>
                      </a:cubicBezTo>
                      <a:lnTo>
                        <a:pt x="0" y="82274"/>
                      </a:lnTo>
                      <a:cubicBezTo>
                        <a:pt x="0" y="36836"/>
                        <a:pt x="36836" y="0"/>
                        <a:pt x="82274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1172246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254786" y="87723"/>
                <a:ext cx="5930198" cy="640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</a:pPr>
                <a:r>
                  <a:rPr lang="th-TH" sz="28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ระวังการใช้ Wi-Fi สาธารณะ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2466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79271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7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Freeform 10"/>
          <p:cNvSpPr/>
          <p:nvPr/>
        </p:nvSpPr>
        <p:spPr>
          <a:xfrm>
            <a:off x="1392127" y="1055771"/>
            <a:ext cx="5668588" cy="5633159"/>
          </a:xfrm>
          <a:custGeom>
            <a:avLst/>
            <a:gdLst/>
            <a:ahLst/>
            <a:cxnLst/>
            <a:rect l="l" t="t" r="r" b="b"/>
            <a:pathLst>
              <a:path w="5668588" h="5633159">
                <a:moveTo>
                  <a:pt x="0" y="0"/>
                </a:moveTo>
                <a:lnTo>
                  <a:pt x="5668587" y="0"/>
                </a:lnTo>
                <a:lnTo>
                  <a:pt x="5668587" y="5633159"/>
                </a:lnTo>
                <a:lnTo>
                  <a:pt x="0" y="5633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2" name="Freeform 12"/>
          <p:cNvSpPr/>
          <p:nvPr/>
        </p:nvSpPr>
        <p:spPr>
          <a:xfrm>
            <a:off x="7379906" y="555188"/>
            <a:ext cx="10177150" cy="6691476"/>
          </a:xfrm>
          <a:custGeom>
            <a:avLst/>
            <a:gdLst/>
            <a:ahLst/>
            <a:cxnLst/>
            <a:rect l="l" t="t" r="r" b="b"/>
            <a:pathLst>
              <a:path w="13569534" h="8921968">
                <a:moveTo>
                  <a:pt x="0" y="0"/>
                </a:moveTo>
                <a:lnTo>
                  <a:pt x="13569534" y="0"/>
                </a:lnTo>
                <a:lnTo>
                  <a:pt x="13569534" y="8921968"/>
                </a:lnTo>
                <a:lnTo>
                  <a:pt x="0" y="8921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BE8067-D0D8-44C3-0C6E-0D45CE5F1913}"/>
              </a:ext>
            </a:extLst>
          </p:cNvPr>
          <p:cNvGrpSpPr/>
          <p:nvPr/>
        </p:nvGrpSpPr>
        <p:grpSpPr>
          <a:xfrm>
            <a:off x="7848600" y="983694"/>
            <a:ext cx="9372600" cy="5881378"/>
            <a:chOff x="7848600" y="2894134"/>
            <a:chExt cx="9372600" cy="5881378"/>
          </a:xfrm>
        </p:grpSpPr>
        <p:sp>
          <p:nvSpPr>
            <p:cNvPr id="13" name="TextBox 13"/>
            <p:cNvSpPr txBox="1"/>
            <p:nvPr/>
          </p:nvSpPr>
          <p:spPr>
            <a:xfrm>
              <a:off x="7848600" y="4152900"/>
              <a:ext cx="9372600" cy="4622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	ปัจจุบันเทคโนโลยีดิจิทัลได้เข้ามามีบทบาทสำคัญในทุกแง่มุมของชีวิต ไม่เว้นแม้แต่การประกอบอาชีพ อุปกรณ์เคลื่อนที่ เช่น สมาร์ตโฟน แท็บเล็ต และแล็ปท็อป กลายเป็นเครื่องมือสำคัญที่จะช่วยให้เราสามารถทำงานได้ทุกที่ทุกเวลา ส่วนเครือข่ายอินเทอร์เน็ตก็เปรียบเสมือนกับถนนใหญ่ที่เชื่อมต่อผู้คน ข้อมูล ข่าวสาร และโอกาสต่าง ๆ เข้าด้วยกัน</a:t>
              </a:r>
              <a:b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	เนื้อหาในบทเรียนนี้จะมุ่งเน้นไปที่การทำให้ผู้เรียนได้เข้าใจถึงศักยภาพของอุปกรณ์เคลื่อนที่และเครือข่ายอินเทอร์เน็ต ตลอดจนสามารถนำเอาเทคโนโลยีเหล่านี้มาใช้ เพื่อพัฒนาทักษะการเรียนรู้และเสริมสร้างโอกาสทางอาชีพในอนาคตได้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8017988" y="2894134"/>
              <a:ext cx="3464623" cy="1163486"/>
              <a:chOff x="0" y="-28575"/>
              <a:chExt cx="584239" cy="19619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9053"/>
                <a:ext cx="58423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84239" h="167623">
                    <a:moveTo>
                      <a:pt x="83812" y="0"/>
                    </a:moveTo>
                    <a:lnTo>
                      <a:pt x="500427" y="0"/>
                    </a:lnTo>
                    <a:cubicBezTo>
                      <a:pt x="546715" y="0"/>
                      <a:pt x="584239" y="37524"/>
                      <a:pt x="584239" y="83812"/>
                    </a:cubicBezTo>
                    <a:lnTo>
                      <a:pt x="584239" y="83812"/>
                    </a:lnTo>
                    <a:cubicBezTo>
                      <a:pt x="584239" y="106040"/>
                      <a:pt x="575409" y="127358"/>
                      <a:pt x="559691" y="143076"/>
                    </a:cubicBezTo>
                    <a:cubicBezTo>
                      <a:pt x="543973" y="158793"/>
                      <a:pt x="522655" y="167623"/>
                      <a:pt x="50042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84239" cy="196198"/>
              </a:xfrm>
              <a:prstGeom prst="rect">
                <a:avLst/>
              </a:prstGeom>
            </p:spPr>
            <p:txBody>
              <a:bodyPr lIns="79342" tIns="79342" rIns="79342" bIns="79342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8155943" y="3083919"/>
              <a:ext cx="3210941" cy="69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th-TH" sz="41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สาระสำคัญ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DA56FE5B-ECFB-5D99-CC6D-6C23FC74460F}"/>
              </a:ext>
            </a:extLst>
          </p:cNvPr>
          <p:cNvGrpSpPr/>
          <p:nvPr/>
        </p:nvGrpSpPr>
        <p:grpSpPr>
          <a:xfrm>
            <a:off x="1588466" y="539856"/>
            <a:ext cx="4132469" cy="4082415"/>
            <a:chOff x="1588466" y="2374096"/>
            <a:chExt cx="4132469" cy="4082415"/>
          </a:xfrm>
        </p:grpSpPr>
        <p:sp>
          <p:nvSpPr>
            <p:cNvPr id="6" name="Freeform 6"/>
            <p:cNvSpPr/>
            <p:nvPr/>
          </p:nvSpPr>
          <p:spPr>
            <a:xfrm>
              <a:off x="1588466" y="2374096"/>
              <a:ext cx="2871098" cy="2339945"/>
            </a:xfrm>
            <a:custGeom>
              <a:avLst/>
              <a:gdLst/>
              <a:ahLst/>
              <a:cxnLst/>
              <a:rect l="l" t="t" r="r" b="b"/>
              <a:pathLst>
                <a:path w="2871098" h="2339945">
                  <a:moveTo>
                    <a:pt x="0" y="0"/>
                  </a:moveTo>
                  <a:lnTo>
                    <a:pt x="2871098" y="0"/>
                  </a:lnTo>
                  <a:lnTo>
                    <a:pt x="2871098" y="2339945"/>
                  </a:lnTo>
                  <a:lnTo>
                    <a:pt x="0" y="2339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Freeform 7"/>
            <p:cNvSpPr/>
            <p:nvPr/>
          </p:nvSpPr>
          <p:spPr>
            <a:xfrm>
              <a:off x="3639202" y="3862451"/>
              <a:ext cx="2081733" cy="2594060"/>
            </a:xfrm>
            <a:custGeom>
              <a:avLst/>
              <a:gdLst/>
              <a:ahLst/>
              <a:cxnLst/>
              <a:rect l="l" t="t" r="r" b="b"/>
              <a:pathLst>
                <a:path w="2081733" h="2594060">
                  <a:moveTo>
                    <a:pt x="0" y="0"/>
                  </a:moveTo>
                  <a:lnTo>
                    <a:pt x="2081733" y="0"/>
                  </a:lnTo>
                  <a:lnTo>
                    <a:pt x="2081733" y="2594060"/>
                  </a:lnTo>
                  <a:lnTo>
                    <a:pt x="0" y="2594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8" name="Freeform 8"/>
          <p:cNvSpPr/>
          <p:nvPr/>
        </p:nvSpPr>
        <p:spPr>
          <a:xfrm>
            <a:off x="6817749" y="601166"/>
            <a:ext cx="4958308" cy="3241494"/>
          </a:xfrm>
          <a:custGeom>
            <a:avLst/>
            <a:gdLst/>
            <a:ahLst/>
            <a:cxnLst/>
            <a:rect l="l" t="t" r="r" b="b"/>
            <a:pathLst>
              <a:path w="4958308" h="3241494">
                <a:moveTo>
                  <a:pt x="0" y="0"/>
                </a:moveTo>
                <a:lnTo>
                  <a:pt x="4958309" y="0"/>
                </a:lnTo>
                <a:lnTo>
                  <a:pt x="4958309" y="3241495"/>
                </a:lnTo>
                <a:lnTo>
                  <a:pt x="0" y="32414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9" name="Freeform 9"/>
          <p:cNvSpPr/>
          <p:nvPr/>
        </p:nvSpPr>
        <p:spPr>
          <a:xfrm>
            <a:off x="13024934" y="539856"/>
            <a:ext cx="3656880" cy="3844289"/>
          </a:xfrm>
          <a:custGeom>
            <a:avLst/>
            <a:gdLst/>
            <a:ahLst/>
            <a:cxnLst/>
            <a:rect l="l" t="t" r="r" b="b"/>
            <a:pathLst>
              <a:path w="3656880" h="3844289">
                <a:moveTo>
                  <a:pt x="0" y="0"/>
                </a:moveTo>
                <a:lnTo>
                  <a:pt x="3656881" y="0"/>
                </a:lnTo>
                <a:lnTo>
                  <a:pt x="3656881" y="3844290"/>
                </a:lnTo>
                <a:lnTo>
                  <a:pt x="0" y="3844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4768AC61-39A8-7967-FDD8-F8AF48BEB51B}"/>
              </a:ext>
            </a:extLst>
          </p:cNvPr>
          <p:cNvGrpSpPr/>
          <p:nvPr/>
        </p:nvGrpSpPr>
        <p:grpSpPr>
          <a:xfrm>
            <a:off x="1002940" y="3799625"/>
            <a:ext cx="5246370" cy="6467215"/>
            <a:chOff x="1002940" y="5633865"/>
            <a:chExt cx="5246370" cy="9166546"/>
          </a:xfrm>
        </p:grpSpPr>
        <p:sp>
          <p:nvSpPr>
            <p:cNvPr id="3" name="Freeform 3"/>
            <p:cNvSpPr/>
            <p:nvPr/>
          </p:nvSpPr>
          <p:spPr>
            <a:xfrm>
              <a:off x="1002940" y="6570811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29002" y="7433491"/>
              <a:ext cx="4773442" cy="219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ไม่คลิกลิงก์หรือดาวน์โหลด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ไฟล์แนบจากคนที่ไม่รู้จัก ตรวจดู URL ของเว็บไซต์ก่อนคลิกลิงก์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สแกนไฟล์ด้วยโปรแกรมก่อน</a:t>
              </a:r>
            </a:p>
          </p:txBody>
        </p: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4F727285-D436-1BEF-B4E3-4F75BED66BE4}"/>
                </a:ext>
              </a:extLst>
            </p:cNvPr>
            <p:cNvGrpSpPr/>
            <p:nvPr/>
          </p:nvGrpSpPr>
          <p:grpSpPr>
            <a:xfrm>
              <a:off x="1463421" y="5633865"/>
              <a:ext cx="4114800" cy="686230"/>
              <a:chOff x="0" y="0"/>
              <a:chExt cx="5486400" cy="914974"/>
            </a:xfrm>
          </p:grpSpPr>
          <p:grpSp>
            <p:nvGrpSpPr>
              <p:cNvPr id="38" name="Group 38">
                <a:extLst>
                  <a:ext uri="{FF2B5EF4-FFF2-40B4-BE49-F238E27FC236}">
                    <a16:creationId xmlns:a16="http://schemas.microsoft.com/office/drawing/2014/main" id="{86E6B78B-4571-C166-464A-FD7D69170A11}"/>
                  </a:ext>
                </a:extLst>
              </p:cNvPr>
              <p:cNvGrpSpPr/>
              <p:nvPr/>
            </p:nvGrpSpPr>
            <p:grpSpPr>
              <a:xfrm>
                <a:off x="0" y="0"/>
                <a:ext cx="5486400" cy="914974"/>
                <a:chOff x="0" y="0"/>
                <a:chExt cx="1005110" cy="167623"/>
              </a:xfrm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88CDB826-C576-024C-BDF8-33BD8377781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05110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110" h="167623">
                      <a:moveTo>
                        <a:pt x="83812" y="0"/>
                      </a:moveTo>
                      <a:lnTo>
                        <a:pt x="921298" y="0"/>
                      </a:lnTo>
                      <a:cubicBezTo>
                        <a:pt x="943526" y="0"/>
                        <a:pt x="964844" y="8830"/>
                        <a:pt x="980562" y="24548"/>
                      </a:cubicBezTo>
                      <a:cubicBezTo>
                        <a:pt x="996280" y="40266"/>
                        <a:pt x="1005110" y="61583"/>
                        <a:pt x="1005110" y="83812"/>
                      </a:cubicBezTo>
                      <a:lnTo>
                        <a:pt x="1005110" y="83812"/>
                      </a:lnTo>
                      <a:cubicBezTo>
                        <a:pt x="1005110" y="130100"/>
                        <a:pt x="967586" y="167623"/>
                        <a:pt x="921298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2B0F65E-AB39-0B7F-6E93-BCC871AD0EA0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05110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9" name="TextBox 41">
                <a:extLst>
                  <a:ext uri="{FF2B5EF4-FFF2-40B4-BE49-F238E27FC236}">
                    <a16:creationId xmlns:a16="http://schemas.microsoft.com/office/drawing/2014/main" id="{67DED05D-9139-C040-2E65-C05063284E76}"/>
                  </a:ext>
                </a:extLst>
              </p:cNvPr>
              <p:cNvSpPr txBox="1"/>
              <p:nvPr/>
            </p:nvSpPr>
            <p:spPr>
              <a:xfrm>
                <a:off x="218459" y="87723"/>
                <a:ext cx="5084683" cy="69241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619"/>
                  </a:lnSpc>
                </a:pPr>
                <a:r>
                  <a:rPr lang="th-TH" sz="2800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ระวังลิงก์และไฟล์แนบ</a:t>
                </a:r>
              </a:p>
            </p:txBody>
          </p:sp>
        </p:grp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8EA1459A-101F-6440-1212-C3AFA414BE33}"/>
              </a:ext>
            </a:extLst>
          </p:cNvPr>
          <p:cNvGrpSpPr/>
          <p:nvPr/>
        </p:nvGrpSpPr>
        <p:grpSpPr>
          <a:xfrm>
            <a:off x="6307500" y="3799625"/>
            <a:ext cx="5700584" cy="6487375"/>
            <a:chOff x="6307500" y="5633865"/>
            <a:chExt cx="5700584" cy="9195121"/>
          </a:xfrm>
        </p:grpSpPr>
        <p:sp>
          <p:nvSpPr>
            <p:cNvPr id="4" name="Freeform 4"/>
            <p:cNvSpPr/>
            <p:nvPr/>
          </p:nvSpPr>
          <p:spPr>
            <a:xfrm>
              <a:off x="6609355" y="6599386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871903" y="7433491"/>
              <a:ext cx="4904154" cy="219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โปรแกรม Antivirus และ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Anti-malware อัปเดตโปรแกรม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ให้ล่าสุดเสมอ เปิดใช้งาน Firewall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เพื่อป้องกันการโจมตีจากภายนอก</a:t>
              </a:r>
            </a:p>
          </p:txBody>
        </p:sp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7D171BB9-B9B6-F111-36A7-0D3C926FD3CD}"/>
                </a:ext>
              </a:extLst>
            </p:cNvPr>
            <p:cNvGrpSpPr/>
            <p:nvPr/>
          </p:nvGrpSpPr>
          <p:grpSpPr>
            <a:xfrm>
              <a:off x="6307500" y="5633865"/>
              <a:ext cx="5700584" cy="1175006"/>
              <a:chOff x="0" y="0"/>
              <a:chExt cx="6432026" cy="1566676"/>
            </a:xfrm>
          </p:grpSpPr>
          <p:grpSp>
            <p:nvGrpSpPr>
              <p:cNvPr id="43" name="Group 43">
                <a:extLst>
                  <a:ext uri="{FF2B5EF4-FFF2-40B4-BE49-F238E27FC236}">
                    <a16:creationId xmlns:a16="http://schemas.microsoft.com/office/drawing/2014/main" id="{AE3ADA4C-7856-BC07-58E9-408D72DA2E1E}"/>
                  </a:ext>
                </a:extLst>
              </p:cNvPr>
              <p:cNvGrpSpPr/>
              <p:nvPr/>
            </p:nvGrpSpPr>
            <p:grpSpPr>
              <a:xfrm>
                <a:off x="0" y="0"/>
                <a:ext cx="6432026" cy="914974"/>
                <a:chOff x="0" y="0"/>
                <a:chExt cx="1178349" cy="167623"/>
              </a:xfrm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1F4FFC04-C567-00D9-A6E2-9B5F354D4FE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78349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349" h="167623">
                      <a:moveTo>
                        <a:pt x="81848" y="0"/>
                      </a:moveTo>
                      <a:lnTo>
                        <a:pt x="1096500" y="0"/>
                      </a:lnTo>
                      <a:cubicBezTo>
                        <a:pt x="1141704" y="0"/>
                        <a:pt x="1178349" y="36645"/>
                        <a:pt x="1178349" y="81848"/>
                      </a:cubicBezTo>
                      <a:lnTo>
                        <a:pt x="1178349" y="85775"/>
                      </a:lnTo>
                      <a:cubicBezTo>
                        <a:pt x="1178349" y="130979"/>
                        <a:pt x="1141704" y="167623"/>
                        <a:pt x="1096500" y="167623"/>
                      </a:cubicBezTo>
                      <a:lnTo>
                        <a:pt x="81848" y="167623"/>
                      </a:lnTo>
                      <a:cubicBezTo>
                        <a:pt x="36645" y="167623"/>
                        <a:pt x="0" y="130979"/>
                        <a:pt x="0" y="85775"/>
                      </a:cubicBezTo>
                      <a:lnTo>
                        <a:pt x="0" y="81848"/>
                      </a:lnTo>
                      <a:cubicBezTo>
                        <a:pt x="0" y="36645"/>
                        <a:pt x="36645" y="0"/>
                        <a:pt x="81848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D224463-9BC8-19A8-917D-4842001B1FB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178349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4" name="TextBox 46">
                <a:extLst>
                  <a:ext uri="{FF2B5EF4-FFF2-40B4-BE49-F238E27FC236}">
                    <a16:creationId xmlns:a16="http://schemas.microsoft.com/office/drawing/2014/main" id="{AC55E5CD-2326-4BEC-018E-4DECEE72FE2A}"/>
                  </a:ext>
                </a:extLst>
              </p:cNvPr>
              <p:cNvSpPr txBox="1"/>
              <p:nvPr/>
            </p:nvSpPr>
            <p:spPr>
              <a:xfrm>
                <a:off x="256112" y="87723"/>
                <a:ext cx="5961069" cy="14789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619"/>
                  </a:lnSpc>
                </a:pPr>
                <a:r>
                  <a:rPr lang="th-TH" sz="2800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ติดตั้งโปรแกรมรักษาความปลอดภัย</a:t>
                </a:r>
              </a:p>
            </p:txBody>
          </p:sp>
        </p:grp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272BA943-B65F-A574-D268-14E8E980ABF6}"/>
              </a:ext>
            </a:extLst>
          </p:cNvPr>
          <p:cNvGrpSpPr/>
          <p:nvPr/>
        </p:nvGrpSpPr>
        <p:grpSpPr>
          <a:xfrm>
            <a:off x="12196720" y="3799625"/>
            <a:ext cx="5246370" cy="6487375"/>
            <a:chOff x="12196720" y="5633865"/>
            <a:chExt cx="5246370" cy="9195121"/>
          </a:xfrm>
        </p:grpSpPr>
        <p:sp>
          <p:nvSpPr>
            <p:cNvPr id="5" name="Freeform 5"/>
            <p:cNvSpPr/>
            <p:nvPr/>
          </p:nvSpPr>
          <p:spPr>
            <a:xfrm>
              <a:off x="12196720" y="6599386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60575" y="7433491"/>
              <a:ext cx="4585598" cy="219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ตรวจสอบข้อมูลก่อนเชื่อ</a:t>
              </a:r>
            </a:p>
            <a:p>
              <a:pPr algn="l">
                <a:lnSpc>
                  <a:spcPts val="4497"/>
                </a:lnSpc>
              </a:pPr>
              <a:r>
                <a:rPr lang="th-TH" sz="27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ระวังการหลอกลวงทางออนไลน์    เรียนรู้วิธีป้องกัน ไม่ทำธุรกรรมหรือลงทุนกับคนที่ไม่รู้จัก</a:t>
              </a:r>
            </a:p>
          </p:txBody>
        </p:sp>
        <p:grpSp>
          <p:nvGrpSpPr>
            <p:cNvPr id="47" name="Group 47">
              <a:extLst>
                <a:ext uri="{FF2B5EF4-FFF2-40B4-BE49-F238E27FC236}">
                  <a16:creationId xmlns:a16="http://schemas.microsoft.com/office/drawing/2014/main" id="{6C9FFFD9-2422-9665-1AE2-7B6C14F8B5E1}"/>
                </a:ext>
              </a:extLst>
            </p:cNvPr>
            <p:cNvGrpSpPr/>
            <p:nvPr/>
          </p:nvGrpSpPr>
          <p:grpSpPr>
            <a:xfrm>
              <a:off x="12393027" y="5633865"/>
              <a:ext cx="4799037" cy="686230"/>
              <a:chOff x="0" y="0"/>
              <a:chExt cx="6398716" cy="914974"/>
            </a:xfrm>
          </p:grpSpPr>
          <p:grpSp>
            <p:nvGrpSpPr>
              <p:cNvPr id="48" name="Group 48">
                <a:extLst>
                  <a:ext uri="{FF2B5EF4-FFF2-40B4-BE49-F238E27FC236}">
                    <a16:creationId xmlns:a16="http://schemas.microsoft.com/office/drawing/2014/main" id="{87F385F6-C172-78C1-9D31-CBB6B67D175A}"/>
                  </a:ext>
                </a:extLst>
              </p:cNvPr>
              <p:cNvGrpSpPr/>
              <p:nvPr/>
            </p:nvGrpSpPr>
            <p:grpSpPr>
              <a:xfrm>
                <a:off x="0" y="0"/>
                <a:ext cx="6398716" cy="914974"/>
                <a:chOff x="0" y="0"/>
                <a:chExt cx="1172246" cy="167623"/>
              </a:xfrm>
            </p:grpSpPr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1FE9D0F2-BD6C-DBC6-11AB-08C7721108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72246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246" h="167623">
                      <a:moveTo>
                        <a:pt x="82274" y="0"/>
                      </a:moveTo>
                      <a:lnTo>
                        <a:pt x="1089972" y="0"/>
                      </a:lnTo>
                      <a:cubicBezTo>
                        <a:pt x="1111792" y="0"/>
                        <a:pt x="1132719" y="8668"/>
                        <a:pt x="1148149" y="24098"/>
                      </a:cubicBezTo>
                      <a:cubicBezTo>
                        <a:pt x="1163578" y="39527"/>
                        <a:pt x="1172246" y="60454"/>
                        <a:pt x="1172246" y="82274"/>
                      </a:cubicBezTo>
                      <a:lnTo>
                        <a:pt x="1172246" y="85349"/>
                      </a:lnTo>
                      <a:cubicBezTo>
                        <a:pt x="1172246" y="130788"/>
                        <a:pt x="1135411" y="167623"/>
                        <a:pt x="1089972" y="167623"/>
                      </a:cubicBezTo>
                      <a:lnTo>
                        <a:pt x="82274" y="167623"/>
                      </a:lnTo>
                      <a:cubicBezTo>
                        <a:pt x="36836" y="167623"/>
                        <a:pt x="0" y="130788"/>
                        <a:pt x="0" y="85349"/>
                      </a:cubicBezTo>
                      <a:lnTo>
                        <a:pt x="0" y="82274"/>
                      </a:lnTo>
                      <a:cubicBezTo>
                        <a:pt x="0" y="36836"/>
                        <a:pt x="36836" y="0"/>
                        <a:pt x="82274" y="0"/>
                      </a:cubicBezTo>
                      <a:close/>
                    </a:path>
                  </a:pathLst>
                </a:custGeom>
                <a:solidFill>
                  <a:srgbClr val="0041D1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1BA6F0F-B8FC-5429-45E7-917EE9540ABB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172246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9" name="TextBox 51">
                <a:extLst>
                  <a:ext uri="{FF2B5EF4-FFF2-40B4-BE49-F238E27FC236}">
                    <a16:creationId xmlns:a16="http://schemas.microsoft.com/office/drawing/2014/main" id="{7EA81E10-9F80-4F00-D053-1EEF824479B6}"/>
                  </a:ext>
                </a:extLst>
              </p:cNvPr>
              <p:cNvSpPr txBox="1"/>
              <p:nvPr/>
            </p:nvSpPr>
            <p:spPr>
              <a:xfrm>
                <a:off x="254787" y="87723"/>
                <a:ext cx="5930199" cy="69241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619"/>
                  </a:lnSpc>
                </a:pPr>
                <a:r>
                  <a:rPr lang="th-TH" sz="2800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รู้เท่าทันภัยคุกคามทางไซเบอร์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" y="-38102"/>
            <a:ext cx="18288001" cy="4622393"/>
          </a:xfrm>
          <a:custGeom>
            <a:avLst/>
            <a:gdLst/>
            <a:ahLst/>
            <a:cxnLst/>
            <a:rect l="l" t="t" r="r" b="b"/>
            <a:pathLst>
              <a:path w="19815961" h="4622393">
                <a:moveTo>
                  <a:pt x="0" y="4622393"/>
                </a:moveTo>
                <a:lnTo>
                  <a:pt x="19815960" y="4622393"/>
                </a:lnTo>
                <a:lnTo>
                  <a:pt x="19815960" y="0"/>
                </a:lnTo>
                <a:lnTo>
                  <a:pt x="0" y="0"/>
                </a:lnTo>
                <a:lnTo>
                  <a:pt x="0" y="4622393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A9ED0B-5F05-4A21-9F8B-525443DFF8D9}"/>
              </a:ext>
            </a:extLst>
          </p:cNvPr>
          <p:cNvGrpSpPr/>
          <p:nvPr/>
        </p:nvGrpSpPr>
        <p:grpSpPr>
          <a:xfrm>
            <a:off x="1100095" y="324567"/>
            <a:ext cx="16338466" cy="9962433"/>
            <a:chOff x="1100095" y="2177857"/>
            <a:chExt cx="16338466" cy="1029323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DF766F0-A6BB-4B22-8C6A-BE9B362439ED}"/>
                </a:ext>
              </a:extLst>
            </p:cNvPr>
            <p:cNvGrpSpPr/>
            <p:nvPr/>
          </p:nvGrpSpPr>
          <p:grpSpPr>
            <a:xfrm>
              <a:off x="1100095" y="2177857"/>
              <a:ext cx="16338466" cy="10293234"/>
              <a:chOff x="1100095" y="2177857"/>
              <a:chExt cx="16338466" cy="10293234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1100095" y="2177857"/>
                <a:ext cx="16338466" cy="10293234"/>
              </a:xfrm>
              <a:custGeom>
                <a:avLst/>
                <a:gdLst/>
                <a:ahLst/>
                <a:cxnLst/>
                <a:rect l="l" t="t" r="r" b="b"/>
                <a:pathLst>
                  <a:path w="21784621" h="13724311">
                    <a:moveTo>
                      <a:pt x="21784621" y="0"/>
                    </a:moveTo>
                    <a:lnTo>
                      <a:pt x="0" y="0"/>
                    </a:lnTo>
                    <a:lnTo>
                      <a:pt x="0" y="13724311"/>
                    </a:lnTo>
                    <a:lnTo>
                      <a:pt x="21784621" y="13724311"/>
                    </a:lnTo>
                    <a:lnTo>
                      <a:pt x="2178462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grpSp>
            <p:nvGrpSpPr>
              <p:cNvPr id="6" name="Group 6"/>
              <p:cNvGrpSpPr/>
              <p:nvPr/>
            </p:nvGrpSpPr>
            <p:grpSpPr>
              <a:xfrm>
                <a:off x="2744111" y="2938450"/>
                <a:ext cx="2160761" cy="1053665"/>
                <a:chOff x="0" y="0"/>
                <a:chExt cx="343747" cy="16762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343747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47" h="167623">
                      <a:moveTo>
                        <a:pt x="83812" y="0"/>
                      </a:moveTo>
                      <a:lnTo>
                        <a:pt x="259935" y="0"/>
                      </a:lnTo>
                      <a:cubicBezTo>
                        <a:pt x="282164" y="0"/>
                        <a:pt x="303481" y="8830"/>
                        <a:pt x="319199" y="24548"/>
                      </a:cubicBezTo>
                      <a:cubicBezTo>
                        <a:pt x="334917" y="40266"/>
                        <a:pt x="343747" y="61583"/>
                        <a:pt x="343747" y="83812"/>
                      </a:cubicBezTo>
                      <a:lnTo>
                        <a:pt x="343747" y="83812"/>
                      </a:lnTo>
                      <a:cubicBezTo>
                        <a:pt x="343747" y="130100"/>
                        <a:pt x="306223" y="167623"/>
                        <a:pt x="259935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219B6F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28575"/>
                  <a:ext cx="343747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</p:grpSp>
        <p:sp>
          <p:nvSpPr>
            <p:cNvPr id="9" name="TextBox 9"/>
            <p:cNvSpPr txBox="1"/>
            <p:nvPr/>
          </p:nvSpPr>
          <p:spPr>
            <a:xfrm>
              <a:off x="2830149" y="3040989"/>
              <a:ext cx="2002550" cy="735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2"/>
                </a:lnSpc>
              </a:pPr>
              <a:r>
                <a:rPr lang="th-TH" sz="4451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สรุป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68564" y="1309010"/>
            <a:ext cx="11295436" cy="6170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8"/>
              </a:lnSpc>
              <a:spcAft>
                <a:spcPts val="1800"/>
              </a:spcAft>
            </a:pP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อุปกรณ์เคลื่อนที่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หมายถึง อุปกรณ์อิเล็กทรอนิกส์ขนาดเล็กที่มีน้ำหนักเบา พกพาสะดวก มักทำงานด้วยแบตเตอรี่ และสามารถเชื่อมต่อกับระบบเครือข่ายไร้สายได้</a:t>
            </a:r>
          </a:p>
          <a:p>
            <a:pPr>
              <a:lnSpc>
                <a:spcPts val="4538"/>
              </a:lnSpc>
              <a:spcAft>
                <a:spcPts val="1800"/>
              </a:spcAft>
            </a:pP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ระบบปฏิบัติการ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จะมีทั้งที่ใช้กับแล็ปท็อปหรือโน้ตบุ๊ก เช่น Windows, macOS และ ChromeOS และที่ใช้กับแท็บเล็ตและสมาร์ตโฟน เช่น Android, iOS และ HarmonyOS</a:t>
            </a:r>
          </a:p>
          <a:p>
            <a:pPr>
              <a:lnSpc>
                <a:spcPts val="4538"/>
              </a:lnSpc>
            </a:pP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แอปพลิเคชัน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ที่นิยมนำไปใช้ทำงานบนอุปกรณ์เคลื่อนที่ แบ่งออกได้หลายประเภทขึ้นอยู่กับการใช้งาน เช่น Facebook, Instagram, X (Twitter), TikTok, WhatsApp, LINE, Telegram, Messenger, Zoom, YouTube, Netflix, Spotify และอื่น ๆ</a:t>
            </a:r>
          </a:p>
        </p:txBody>
      </p:sp>
      <p:sp>
        <p:nvSpPr>
          <p:cNvPr id="10" name="Freeform 10"/>
          <p:cNvSpPr/>
          <p:nvPr/>
        </p:nvSpPr>
        <p:spPr>
          <a:xfrm>
            <a:off x="849439" y="2966319"/>
            <a:ext cx="4355560" cy="4143227"/>
          </a:xfrm>
          <a:custGeom>
            <a:avLst/>
            <a:gdLst/>
            <a:ahLst/>
            <a:cxnLst/>
            <a:rect l="l" t="t" r="r" b="b"/>
            <a:pathLst>
              <a:path w="4355560" h="4143227">
                <a:moveTo>
                  <a:pt x="0" y="0"/>
                </a:moveTo>
                <a:lnTo>
                  <a:pt x="4355560" y="0"/>
                </a:lnTo>
                <a:lnTo>
                  <a:pt x="4355560" y="4143226"/>
                </a:lnTo>
                <a:lnTo>
                  <a:pt x="0" y="414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" y="38100"/>
            <a:ext cx="18288000" cy="4622393"/>
          </a:xfrm>
          <a:custGeom>
            <a:avLst/>
            <a:gdLst/>
            <a:ahLst/>
            <a:cxnLst/>
            <a:rect l="l" t="t" r="r" b="b"/>
            <a:pathLst>
              <a:path w="19815961" h="4622393">
                <a:moveTo>
                  <a:pt x="0" y="4622393"/>
                </a:moveTo>
                <a:lnTo>
                  <a:pt x="19815960" y="4622393"/>
                </a:lnTo>
                <a:lnTo>
                  <a:pt x="19815960" y="0"/>
                </a:lnTo>
                <a:lnTo>
                  <a:pt x="0" y="0"/>
                </a:lnTo>
                <a:lnTo>
                  <a:pt x="0" y="4622393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F766F0-A6BB-4B22-8C6A-BE9B362439ED}"/>
              </a:ext>
            </a:extLst>
          </p:cNvPr>
          <p:cNvGrpSpPr/>
          <p:nvPr/>
        </p:nvGrpSpPr>
        <p:grpSpPr>
          <a:xfrm>
            <a:off x="1100095" y="400769"/>
            <a:ext cx="16338466" cy="10293234"/>
            <a:chOff x="1100095" y="2177857"/>
            <a:chExt cx="16338466" cy="10293234"/>
          </a:xfrm>
        </p:grpSpPr>
        <p:sp>
          <p:nvSpPr>
            <p:cNvPr id="4" name="Freeform 4"/>
            <p:cNvSpPr/>
            <p:nvPr/>
          </p:nvSpPr>
          <p:spPr>
            <a:xfrm flipH="1">
              <a:off x="1100095" y="2177857"/>
              <a:ext cx="16338466" cy="10293234"/>
            </a:xfrm>
            <a:custGeom>
              <a:avLst/>
              <a:gdLst/>
              <a:ahLst/>
              <a:cxnLst/>
              <a:rect l="l" t="t" r="r" b="b"/>
              <a:pathLst>
                <a:path w="21784621" h="13724311">
                  <a:moveTo>
                    <a:pt x="21784621" y="0"/>
                  </a:moveTo>
                  <a:lnTo>
                    <a:pt x="0" y="0"/>
                  </a:lnTo>
                  <a:lnTo>
                    <a:pt x="0" y="13724311"/>
                  </a:lnTo>
                  <a:lnTo>
                    <a:pt x="21784621" y="13724311"/>
                  </a:lnTo>
                  <a:lnTo>
                    <a:pt x="21784621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744111" y="2758830"/>
              <a:ext cx="2160761" cy="1233285"/>
            </a:xfrm>
            <a:prstGeom prst="rect">
              <a:avLst/>
            </a:prstGeom>
          </p:spPr>
          <p:txBody>
            <a:bodyPr lIns="54774" tIns="54774" rIns="54774" bIns="54774" rtlCol="0" anchor="ctr"/>
            <a:lstStyle/>
            <a:p>
              <a:pPr algn="ctr">
                <a:lnSpc>
                  <a:spcPts val="2799"/>
                </a:lnSpc>
              </a:pPr>
              <a:endParaRPr lang="th-TH" noProof="1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49439" y="3042521"/>
            <a:ext cx="4355560" cy="4143227"/>
          </a:xfrm>
          <a:custGeom>
            <a:avLst/>
            <a:gdLst/>
            <a:ahLst/>
            <a:cxnLst/>
            <a:rect l="l" t="t" r="r" b="b"/>
            <a:pathLst>
              <a:path w="4355560" h="4143227">
                <a:moveTo>
                  <a:pt x="0" y="0"/>
                </a:moveTo>
                <a:lnTo>
                  <a:pt x="4355560" y="0"/>
                </a:lnTo>
                <a:lnTo>
                  <a:pt x="4355560" y="4143226"/>
                </a:lnTo>
                <a:lnTo>
                  <a:pt x="0" y="414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5466DC53-D56D-4FFE-A34C-B9B4A7D0EE9C}"/>
              </a:ext>
            </a:extLst>
          </p:cNvPr>
          <p:cNvSpPr txBox="1"/>
          <p:nvPr/>
        </p:nvSpPr>
        <p:spPr>
          <a:xfrm>
            <a:off x="5468564" y="1004212"/>
            <a:ext cx="11600236" cy="7324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8"/>
              </a:lnSpc>
              <a:spcAft>
                <a:spcPts val="1800"/>
              </a:spcAft>
            </a:pP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อินเทอร์เน็ต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หมายถึง เครือข่ายคอมพิวเตอร์ขนาดใหญ่ที่เชื่อมโยงเครือข่ายคอมพิวเตอร์ขนาดเล็กและกลางทั่วโลกเข้าด้วยกัน ผู้ใช้ทุกคนสามารถเข้าถึงข้อมูล แลกเปลี่ยนข้อมูล สื่อสาร และใช้งานทรัพยากรร่วมกันผ่านระบบเครือข่ายนี้ โดยในการรับส่งข้อมูลจะใช้มาตรฐานเดียวกันคือ </a:t>
            </a: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โพรโตคอล (Protocol)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ซึ่งโพรโตคอลที่ใช้บนระบบเครือข่ายอินเทอร์เน็ตมีชื่อว่า </a:t>
            </a: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TCP/IP</a:t>
            </a:r>
          </a:p>
          <a:p>
            <a:pPr>
              <a:lnSpc>
                <a:spcPts val="4538"/>
              </a:lnSpc>
              <a:spcAft>
                <a:spcPts val="1800"/>
              </a:spcAft>
            </a:pP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โครงสร้างเครือข่าย (Network Topology)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คือ รูปแบบการจัดวางและการเชื่อมต่อระหว่างอุปกรณ์ต่าง ๆ ภายในเครือข่าย ซึ่งจะมีอยู่หลายรูปแบบ เช่น โครงสร้างแบบบัส แบบดาว แบบวงแหวน แบบเมชหรือตาข่าย แบบต้นไม้ และแบบผสมหรือไฮบริด</a:t>
            </a:r>
          </a:p>
          <a:p>
            <a:pPr>
              <a:lnSpc>
                <a:spcPts val="4538"/>
              </a:lnSpc>
              <a:spcAft>
                <a:spcPts val="1800"/>
              </a:spcAft>
            </a:pP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รูปแบบของการเชื่อมต่ออินเทอร์เน็ต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จะแบ่งออกได้เป็น 2 ประเภทหลัก ๆ คือ แบบใช้สาย เช่น Fiber Optic และ Ethernet กับแบบไร้สาย เช่น Wi-Fi, 4G/5G และดาวเทียม</a:t>
            </a:r>
          </a:p>
        </p:txBody>
      </p:sp>
    </p:spTree>
    <p:extLst>
      <p:ext uri="{BB962C8B-B14F-4D97-AF65-F5344CB8AC3E}">
        <p14:creationId xmlns:p14="http://schemas.microsoft.com/office/powerpoint/2010/main" val="7207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412085" y="2094886"/>
            <a:ext cx="7761398" cy="1245640"/>
            <a:chOff x="0" y="0"/>
            <a:chExt cx="10348531" cy="166085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60853"/>
            </a:xfrm>
            <a:custGeom>
              <a:avLst/>
              <a:gdLst/>
              <a:ahLst/>
              <a:cxnLst/>
              <a:rect l="l" t="t" r="r" b="b"/>
              <a:pathLst>
                <a:path w="10348531" h="1660853">
                  <a:moveTo>
                    <a:pt x="10348531" y="0"/>
                  </a:moveTo>
                  <a:lnTo>
                    <a:pt x="0" y="0"/>
                  </a:lnTo>
                  <a:lnTo>
                    <a:pt x="0" y="1660853"/>
                  </a:lnTo>
                  <a:lnTo>
                    <a:pt x="10348531" y="1660853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875" b="-87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56594" y="155423"/>
              <a:ext cx="8836911" cy="1282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ความหมายและความสําคัญ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ของอุปกรณ์เคลื่อนที่ในยุคดิจิทัล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21759" y="278763"/>
              <a:ext cx="1122536" cy="1122536"/>
            </a:xfrm>
            <a:custGeom>
              <a:avLst/>
              <a:gdLst/>
              <a:ahLst/>
              <a:cxnLst/>
              <a:rect l="l" t="t" r="r" b="b"/>
              <a:pathLst>
                <a:path w="1122536" h="1122536">
                  <a:moveTo>
                    <a:pt x="0" y="0"/>
                  </a:moveTo>
                  <a:lnTo>
                    <a:pt x="1122536" y="0"/>
                  </a:lnTo>
                  <a:lnTo>
                    <a:pt x="1122536" y="1122536"/>
                  </a:lnTo>
                  <a:lnTo>
                    <a:pt x="0" y="1122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2085" y="3417884"/>
            <a:ext cx="7761398" cy="1239564"/>
            <a:chOff x="0" y="0"/>
            <a:chExt cx="10348531" cy="1652752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Freeform 9"/>
            <p:cNvSpPr/>
            <p:nvPr/>
          </p:nvSpPr>
          <p:spPr>
            <a:xfrm>
              <a:off x="283543" y="267261"/>
              <a:ext cx="1122536" cy="1122536"/>
            </a:xfrm>
            <a:custGeom>
              <a:avLst/>
              <a:gdLst/>
              <a:ahLst/>
              <a:cxnLst/>
              <a:rect l="l" t="t" r="r" b="b"/>
              <a:pathLst>
                <a:path w="1122536" h="1122536">
                  <a:moveTo>
                    <a:pt x="0" y="0"/>
                  </a:moveTo>
                  <a:lnTo>
                    <a:pt x="1122535" y="0"/>
                  </a:lnTo>
                  <a:lnTo>
                    <a:pt x="1122535" y="1122536"/>
                  </a:lnTo>
                  <a:lnTo>
                    <a:pt x="0" y="1122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49238" y="143920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ประเภทของอุปกรณ์เคลื่อนที่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และระบบปฏิบัติการที่ใช้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2085" y="4740882"/>
            <a:ext cx="7761398" cy="1239564"/>
            <a:chOff x="0" y="0"/>
            <a:chExt cx="10348531" cy="1652752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90899" y="283962"/>
              <a:ext cx="1122536" cy="1122019"/>
            </a:xfrm>
            <a:custGeom>
              <a:avLst/>
              <a:gdLst/>
              <a:ahLst/>
              <a:cxnLst/>
              <a:rect l="l" t="t" r="r" b="b"/>
              <a:pathLst>
                <a:path w="1122536" h="1122019">
                  <a:moveTo>
                    <a:pt x="0" y="0"/>
                  </a:moveTo>
                  <a:lnTo>
                    <a:pt x="1122535" y="0"/>
                  </a:lnTo>
                  <a:lnTo>
                    <a:pt x="1122535" y="1122019"/>
                  </a:lnTo>
                  <a:lnTo>
                    <a:pt x="0" y="1122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44295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แอปพลิเคชันที่นิยมนําไปใช้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ทํางานบนอุปกรณ์เคลื่อนที่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2085" y="6066171"/>
            <a:ext cx="7761398" cy="1239564"/>
            <a:chOff x="0" y="0"/>
            <a:chExt cx="10348531" cy="1652752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44295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ทักษะการนําเอาอุปกรณ์เคลื่อนที่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ไปใช้ในการประกอบอาชีพ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335474" y="252182"/>
              <a:ext cx="1124825" cy="1123789"/>
            </a:xfrm>
            <a:custGeom>
              <a:avLst/>
              <a:gdLst/>
              <a:ahLst/>
              <a:cxnLst/>
              <a:rect l="l" t="t" r="r" b="b"/>
              <a:pathLst>
                <a:path w="1124825" h="1123789">
                  <a:moveTo>
                    <a:pt x="0" y="0"/>
                  </a:moveTo>
                  <a:lnTo>
                    <a:pt x="1124825" y="0"/>
                  </a:lnTo>
                  <a:lnTo>
                    <a:pt x="1124825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97902" y="1622290"/>
            <a:ext cx="7761398" cy="1239564"/>
            <a:chOff x="0" y="0"/>
            <a:chExt cx="10348531" cy="1652752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49238" y="143920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รูปแบบของระบบเครือข่ายและ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การเชื่อมต่ออินเทอร์เน็ต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13703" y="271908"/>
              <a:ext cx="1124434" cy="1123789"/>
            </a:xfrm>
            <a:custGeom>
              <a:avLst/>
              <a:gdLst/>
              <a:ahLst/>
              <a:cxnLst/>
              <a:rect l="l" t="t" r="r" b="b"/>
              <a:pathLst>
                <a:path w="1124434" h="1123789">
                  <a:moveTo>
                    <a:pt x="0" y="0"/>
                  </a:moveTo>
                  <a:lnTo>
                    <a:pt x="1124435" y="0"/>
                  </a:lnTo>
                  <a:lnTo>
                    <a:pt x="1124435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97902" y="4275497"/>
            <a:ext cx="7761398" cy="1239564"/>
            <a:chOff x="0" y="0"/>
            <a:chExt cx="10348531" cy="1652752"/>
          </a:xfrm>
        </p:grpSpPr>
        <p:sp>
          <p:nvSpPr>
            <p:cNvPr id="24" name="Freeform 24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44295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การป้องกันข้อมูลส่วนบุคคล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และความปลอดภัยบนโลกออนไลน์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313737" y="264481"/>
              <a:ext cx="1124401" cy="1123789"/>
            </a:xfrm>
            <a:custGeom>
              <a:avLst/>
              <a:gdLst/>
              <a:ahLst/>
              <a:cxnLst/>
              <a:rect l="l" t="t" r="r" b="b"/>
              <a:pathLst>
                <a:path w="1124401" h="1123789">
                  <a:moveTo>
                    <a:pt x="0" y="0"/>
                  </a:moveTo>
                  <a:lnTo>
                    <a:pt x="1124401" y="0"/>
                  </a:lnTo>
                  <a:lnTo>
                    <a:pt x="1124401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97902" y="2945288"/>
            <a:ext cx="7761398" cy="1239564"/>
            <a:chOff x="0" y="0"/>
            <a:chExt cx="10348531" cy="1652752"/>
          </a:xfrm>
        </p:grpSpPr>
        <p:sp>
          <p:nvSpPr>
            <p:cNvPr id="28" name="Freeform 28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44295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 ทักษะของการใช้งานอินเทอร์เน็ต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เพื่อการประกอบอาชีพ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313737" y="269754"/>
              <a:ext cx="1124401" cy="1123789"/>
            </a:xfrm>
            <a:custGeom>
              <a:avLst/>
              <a:gdLst/>
              <a:ahLst/>
              <a:cxnLst/>
              <a:rect l="l" t="t" r="r" b="b"/>
              <a:pathLst>
                <a:path w="1124401" h="1123789">
                  <a:moveTo>
                    <a:pt x="0" y="0"/>
                  </a:moveTo>
                  <a:lnTo>
                    <a:pt x="1124401" y="0"/>
                  </a:lnTo>
                  <a:lnTo>
                    <a:pt x="1124401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497902" y="299292"/>
            <a:ext cx="7761398" cy="1239564"/>
            <a:chOff x="0" y="0"/>
            <a:chExt cx="10348531" cy="1652752"/>
          </a:xfrm>
        </p:grpSpPr>
        <p:sp>
          <p:nvSpPr>
            <p:cNvPr id="32" name="Freeform 32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56594" y="155423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spc="-8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ความหมายและความสําคัญของ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spc="-8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ระบบเครือข่ายอินเทอร์เน็ต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283087" y="225273"/>
              <a:ext cx="1124307" cy="1123789"/>
            </a:xfrm>
            <a:custGeom>
              <a:avLst/>
              <a:gdLst/>
              <a:ahLst/>
              <a:cxnLst/>
              <a:rect l="l" t="t" r="r" b="b"/>
              <a:pathLst>
                <a:path w="1124307" h="1123789">
                  <a:moveTo>
                    <a:pt x="0" y="0"/>
                  </a:moveTo>
                  <a:lnTo>
                    <a:pt x="1124307" y="0"/>
                  </a:lnTo>
                  <a:lnTo>
                    <a:pt x="1124307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6D65048-2F6C-3261-CE32-4730851467E5}"/>
              </a:ext>
            </a:extLst>
          </p:cNvPr>
          <p:cNvGrpSpPr/>
          <p:nvPr/>
        </p:nvGrpSpPr>
        <p:grpSpPr>
          <a:xfrm>
            <a:off x="9583145" y="5736061"/>
            <a:ext cx="7998335" cy="2217138"/>
            <a:chOff x="9583145" y="7646501"/>
            <a:chExt cx="7998335" cy="2217138"/>
          </a:xfrm>
        </p:grpSpPr>
        <p:sp>
          <p:nvSpPr>
            <p:cNvPr id="35" name="Freeform 35"/>
            <p:cNvSpPr/>
            <p:nvPr/>
          </p:nvSpPr>
          <p:spPr>
            <a:xfrm>
              <a:off x="9583145" y="7646501"/>
              <a:ext cx="4210046" cy="1899783"/>
            </a:xfrm>
            <a:custGeom>
              <a:avLst/>
              <a:gdLst/>
              <a:ahLst/>
              <a:cxnLst/>
              <a:rect l="l" t="t" r="r" b="b"/>
              <a:pathLst>
                <a:path w="4210046" h="1899783">
                  <a:moveTo>
                    <a:pt x="0" y="0"/>
                  </a:moveTo>
                  <a:lnTo>
                    <a:pt x="4210046" y="0"/>
                  </a:lnTo>
                  <a:lnTo>
                    <a:pt x="4210046" y="1899783"/>
                  </a:lnTo>
                  <a:lnTo>
                    <a:pt x="0" y="1899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3983691" y="7646501"/>
              <a:ext cx="3597789" cy="2217138"/>
            </a:xfrm>
            <a:custGeom>
              <a:avLst/>
              <a:gdLst/>
              <a:ahLst/>
              <a:cxnLst/>
              <a:rect l="l" t="t" r="r" b="b"/>
              <a:pathLst>
                <a:path w="3597789" h="2217138">
                  <a:moveTo>
                    <a:pt x="0" y="0"/>
                  </a:moveTo>
                  <a:lnTo>
                    <a:pt x="3597789" y="0"/>
                  </a:lnTo>
                  <a:lnTo>
                    <a:pt x="3597789" y="2217137"/>
                  </a:lnTo>
                  <a:lnTo>
                    <a:pt x="0" y="2217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237123" y="447888"/>
            <a:ext cx="6111322" cy="1646998"/>
            <a:chOff x="0" y="0"/>
            <a:chExt cx="8148429" cy="21959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th-TH" sz="4663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dirty="0"/>
          </a:p>
        </p:txBody>
      </p:sp>
      <p:grpSp>
        <p:nvGrpSpPr>
          <p:cNvPr id="3" name="Group 3"/>
          <p:cNvGrpSpPr/>
          <p:nvPr/>
        </p:nvGrpSpPr>
        <p:grpSpPr>
          <a:xfrm>
            <a:off x="1208368" y="399429"/>
            <a:ext cx="8848819" cy="1413234"/>
            <a:chOff x="0" y="0"/>
            <a:chExt cx="11798426" cy="18843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1798426" cy="1884313"/>
            </a:xfrm>
            <a:custGeom>
              <a:avLst/>
              <a:gdLst/>
              <a:ahLst/>
              <a:cxnLst/>
              <a:rect l="l" t="t" r="r" b="b"/>
              <a:pathLst>
                <a:path w="11798426" h="1884313">
                  <a:moveTo>
                    <a:pt x="11798426" y="0"/>
                  </a:moveTo>
                  <a:lnTo>
                    <a:pt x="0" y="0"/>
                  </a:lnTo>
                  <a:lnTo>
                    <a:pt x="0" y="1884313"/>
                  </a:lnTo>
                  <a:lnTo>
                    <a:pt x="11798426" y="1884313"/>
                  </a:lnTo>
                  <a:lnTo>
                    <a:pt x="1179842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36843" y="185205"/>
              <a:ext cx="10075018" cy="1463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6"/>
                </a:lnSpc>
              </a:pPr>
              <a:r>
                <a:rPr lang="en-US" sz="3197" dirty="0" err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ความหมายและความสําคัญ</a:t>
              </a:r>
              <a:endParaRPr lang="en-US" sz="3197" dirty="0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476"/>
                </a:lnSpc>
              </a:pPr>
              <a:r>
                <a:rPr lang="en-US" sz="3197" dirty="0" err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ของอุปกรณ์เคลื่อนที่ในยุคดิจิทัล</a:t>
              </a:r>
              <a:endParaRPr lang="en-US" sz="3197" dirty="0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252829" y="317820"/>
              <a:ext cx="1279810" cy="1279810"/>
            </a:xfrm>
            <a:custGeom>
              <a:avLst/>
              <a:gdLst/>
              <a:ahLst/>
              <a:cxnLst/>
              <a:rect l="l" t="t" r="r" b="b"/>
              <a:pathLst>
                <a:path w="1279810" h="1279810">
                  <a:moveTo>
                    <a:pt x="0" y="0"/>
                  </a:moveTo>
                  <a:lnTo>
                    <a:pt x="1279810" y="0"/>
                  </a:lnTo>
                  <a:lnTo>
                    <a:pt x="1279810" y="1279810"/>
                  </a:lnTo>
                  <a:lnTo>
                    <a:pt x="0" y="1279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19394" y="2003164"/>
            <a:ext cx="9178717" cy="1296994"/>
            <a:chOff x="0" y="0"/>
            <a:chExt cx="12238289" cy="17293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0150" cy="1729325"/>
            </a:xfrm>
            <a:custGeom>
              <a:avLst/>
              <a:gdLst/>
              <a:ahLst/>
              <a:cxnLst/>
              <a:rect l="l" t="t" r="r" b="b"/>
              <a:pathLst>
                <a:path w="5500150" h="1729325">
                  <a:moveTo>
                    <a:pt x="0" y="0"/>
                  </a:moveTo>
                  <a:lnTo>
                    <a:pt x="5500150" y="0"/>
                  </a:lnTo>
                  <a:lnTo>
                    <a:pt x="5500150" y="1729325"/>
                  </a:lnTo>
                  <a:lnTo>
                    <a:pt x="0" y="172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7243773" y="0"/>
              <a:ext cx="4994515" cy="1729325"/>
            </a:xfrm>
            <a:custGeom>
              <a:avLst/>
              <a:gdLst/>
              <a:ahLst/>
              <a:cxnLst/>
              <a:rect l="l" t="t" r="r" b="b"/>
              <a:pathLst>
                <a:path w="4994515" h="1729325">
                  <a:moveTo>
                    <a:pt x="0" y="0"/>
                  </a:moveTo>
                  <a:lnTo>
                    <a:pt x="4994516" y="0"/>
                  </a:lnTo>
                  <a:lnTo>
                    <a:pt x="4994516" y="1729325"/>
                  </a:lnTo>
                  <a:lnTo>
                    <a:pt x="0" y="172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070635" y="0"/>
              <a:ext cx="3575860" cy="1729325"/>
            </a:xfrm>
            <a:custGeom>
              <a:avLst/>
              <a:gdLst/>
              <a:ahLst/>
              <a:cxnLst/>
              <a:rect l="l" t="t" r="r" b="b"/>
              <a:pathLst>
                <a:path w="3575860" h="1729325">
                  <a:moveTo>
                    <a:pt x="0" y="0"/>
                  </a:moveTo>
                  <a:lnTo>
                    <a:pt x="3575860" y="0"/>
                  </a:lnTo>
                  <a:lnTo>
                    <a:pt x="3575860" y="1729325"/>
                  </a:lnTo>
                  <a:lnTo>
                    <a:pt x="0" y="172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18823" y="458750"/>
              <a:ext cx="11125595" cy="694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0"/>
                </a:lnSpc>
                <a:spcBef>
                  <a:spcPct val="0"/>
                </a:spcBef>
              </a:pPr>
              <a:r>
                <a:rPr lang="en-US" sz="3143" b="1" dirty="0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1.1   </a:t>
              </a:r>
              <a:r>
                <a:rPr lang="en-US" sz="3143" b="1" dirty="0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3143" b="1" dirty="0" err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ความหมายของอุปกรณ์เคลื่อนที่ในยุคดิจิทัล</a:t>
              </a:r>
              <a:endParaRPr lang="en-US" sz="3143" b="1" dirty="0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257210-C632-558C-36DC-EE8C1ED58183}"/>
              </a:ext>
            </a:extLst>
          </p:cNvPr>
          <p:cNvGrpSpPr/>
          <p:nvPr/>
        </p:nvGrpSpPr>
        <p:grpSpPr>
          <a:xfrm>
            <a:off x="9986261" y="419396"/>
            <a:ext cx="7225311" cy="7164148"/>
            <a:chOff x="9986261" y="2329836"/>
            <a:chExt cx="7225311" cy="7164148"/>
          </a:xfrm>
        </p:grpSpPr>
        <p:sp>
          <p:nvSpPr>
            <p:cNvPr id="12" name="Freeform 12"/>
            <p:cNvSpPr/>
            <p:nvPr/>
          </p:nvSpPr>
          <p:spPr>
            <a:xfrm>
              <a:off x="9986261" y="6233562"/>
              <a:ext cx="7225311" cy="3260422"/>
            </a:xfrm>
            <a:custGeom>
              <a:avLst/>
              <a:gdLst/>
              <a:ahLst/>
              <a:cxnLst/>
              <a:rect l="l" t="t" r="r" b="b"/>
              <a:pathLst>
                <a:path w="7225311" h="3260422">
                  <a:moveTo>
                    <a:pt x="0" y="0"/>
                  </a:moveTo>
                  <a:lnTo>
                    <a:pt x="7225311" y="0"/>
                  </a:lnTo>
                  <a:lnTo>
                    <a:pt x="7225311" y="3260421"/>
                  </a:lnTo>
                  <a:lnTo>
                    <a:pt x="0" y="3260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1605734" y="2329836"/>
              <a:ext cx="4176864" cy="3680862"/>
            </a:xfrm>
            <a:custGeom>
              <a:avLst/>
              <a:gdLst/>
              <a:ahLst/>
              <a:cxnLst/>
              <a:rect l="l" t="t" r="r" b="b"/>
              <a:pathLst>
                <a:path w="4176864" h="3680862">
                  <a:moveTo>
                    <a:pt x="0" y="0"/>
                  </a:moveTo>
                  <a:lnTo>
                    <a:pt x="4176865" y="0"/>
                  </a:lnTo>
                  <a:lnTo>
                    <a:pt x="4176865" y="3680862"/>
                  </a:lnTo>
                  <a:lnTo>
                    <a:pt x="0" y="3680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0293" y="3471608"/>
            <a:ext cx="9196471" cy="4514505"/>
            <a:chOff x="0" y="0"/>
            <a:chExt cx="12261962" cy="6019340"/>
          </a:xfrm>
        </p:grpSpPr>
        <p:sp>
          <p:nvSpPr>
            <p:cNvPr id="15" name="Freeform 15"/>
            <p:cNvSpPr/>
            <p:nvPr/>
          </p:nvSpPr>
          <p:spPr>
            <a:xfrm flipH="1">
              <a:off x="1128631" y="0"/>
              <a:ext cx="9554507" cy="6019340"/>
            </a:xfrm>
            <a:custGeom>
              <a:avLst/>
              <a:gdLst/>
              <a:ahLst/>
              <a:cxnLst/>
              <a:rect l="l" t="t" r="r" b="b"/>
              <a:pathLst>
                <a:path w="9554507" h="6019340">
                  <a:moveTo>
                    <a:pt x="9554508" y="0"/>
                  </a:moveTo>
                  <a:lnTo>
                    <a:pt x="0" y="0"/>
                  </a:lnTo>
                  <a:lnTo>
                    <a:pt x="0" y="6019340"/>
                  </a:lnTo>
                  <a:lnTo>
                    <a:pt x="9554508" y="6019340"/>
                  </a:lnTo>
                  <a:lnTo>
                    <a:pt x="9554508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23900"/>
              <a:ext cx="12261962" cy="4134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en-US" sz="3205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อุปกรณ์เคลื่อนที่ </a:t>
              </a: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หมายถึง 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อุปกรณ์อิเล็กทรอนิกส์ที่มีขนาดเล็ก 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มีนํ้าหนักเบา พกพาสะดวก มักทํางาน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ด้วยแบตเตอรี่ สามารถเชื่อมต่อ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กับระบบเครือข่ายไร้สายได้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19477" y="114300"/>
            <a:ext cx="9178717" cy="1296994"/>
            <a:chOff x="0" y="0"/>
            <a:chExt cx="12238289" cy="17293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0150" cy="1729325"/>
            </a:xfrm>
            <a:custGeom>
              <a:avLst/>
              <a:gdLst/>
              <a:ahLst/>
              <a:cxnLst/>
              <a:rect l="l" t="t" r="r" b="b"/>
              <a:pathLst>
                <a:path w="5500150" h="1729325">
                  <a:moveTo>
                    <a:pt x="0" y="0"/>
                  </a:moveTo>
                  <a:lnTo>
                    <a:pt x="5500150" y="0"/>
                  </a:lnTo>
                  <a:lnTo>
                    <a:pt x="5500150" y="1729325"/>
                  </a:lnTo>
                  <a:lnTo>
                    <a:pt x="0" y="172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7243773" y="0"/>
              <a:ext cx="4994515" cy="1729325"/>
            </a:xfrm>
            <a:custGeom>
              <a:avLst/>
              <a:gdLst/>
              <a:ahLst/>
              <a:cxnLst/>
              <a:rect l="l" t="t" r="r" b="b"/>
              <a:pathLst>
                <a:path w="4994515" h="1729325">
                  <a:moveTo>
                    <a:pt x="0" y="0"/>
                  </a:moveTo>
                  <a:lnTo>
                    <a:pt x="4994516" y="0"/>
                  </a:lnTo>
                  <a:lnTo>
                    <a:pt x="4994516" y="1729325"/>
                  </a:lnTo>
                  <a:lnTo>
                    <a:pt x="0" y="172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5070635" y="0"/>
              <a:ext cx="3575860" cy="1729325"/>
            </a:xfrm>
            <a:custGeom>
              <a:avLst/>
              <a:gdLst/>
              <a:ahLst/>
              <a:cxnLst/>
              <a:rect l="l" t="t" r="r" b="b"/>
              <a:pathLst>
                <a:path w="3575860" h="1729325">
                  <a:moveTo>
                    <a:pt x="0" y="0"/>
                  </a:moveTo>
                  <a:lnTo>
                    <a:pt x="3575860" y="0"/>
                  </a:lnTo>
                  <a:lnTo>
                    <a:pt x="3575860" y="1729325"/>
                  </a:lnTo>
                  <a:lnTo>
                    <a:pt x="0" y="172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18823" y="458750"/>
              <a:ext cx="11125595" cy="694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0"/>
                </a:lnSpc>
                <a:spcBef>
                  <a:spcPct val="0"/>
                </a:spcBef>
              </a:pPr>
              <a:r>
                <a:rPr lang="th-TH" sz="314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1.2  </a:t>
              </a:r>
              <a:r>
                <a:rPr lang="th-TH" sz="3143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ความสำคัญของอุปกรณ์เคลื่อนที่ในยุคดิจิทัล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769512" y="1485900"/>
            <a:ext cx="3713226" cy="3731885"/>
          </a:xfrm>
          <a:custGeom>
            <a:avLst/>
            <a:gdLst/>
            <a:ahLst/>
            <a:cxnLst/>
            <a:rect l="l" t="t" r="r" b="b"/>
            <a:pathLst>
              <a:path w="3713226" h="3731885">
                <a:moveTo>
                  <a:pt x="0" y="0"/>
                </a:moveTo>
                <a:lnTo>
                  <a:pt x="3713226" y="0"/>
                </a:lnTo>
                <a:lnTo>
                  <a:pt x="3713226" y="3731886"/>
                </a:lnTo>
                <a:lnTo>
                  <a:pt x="0" y="373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9" name="Freeform 9"/>
          <p:cNvSpPr/>
          <p:nvPr/>
        </p:nvSpPr>
        <p:spPr>
          <a:xfrm>
            <a:off x="12221116" y="1304605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0" y="0"/>
                </a:moveTo>
                <a:lnTo>
                  <a:pt x="4913194" y="0"/>
                </a:lnTo>
                <a:lnTo>
                  <a:pt x="4913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Freeform 10"/>
          <p:cNvSpPr/>
          <p:nvPr/>
        </p:nvSpPr>
        <p:spPr>
          <a:xfrm>
            <a:off x="7046392" y="1409700"/>
            <a:ext cx="4101783" cy="3717241"/>
          </a:xfrm>
          <a:custGeom>
            <a:avLst/>
            <a:gdLst/>
            <a:ahLst/>
            <a:cxnLst/>
            <a:rect l="l" t="t" r="r" b="b"/>
            <a:pathLst>
              <a:path w="4101783" h="3717241">
                <a:moveTo>
                  <a:pt x="0" y="0"/>
                </a:moveTo>
                <a:lnTo>
                  <a:pt x="4101783" y="0"/>
                </a:lnTo>
                <a:lnTo>
                  <a:pt x="4101783" y="3717241"/>
                </a:lnTo>
                <a:lnTo>
                  <a:pt x="0" y="37172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2" name="Group 32"/>
          <p:cNvGrpSpPr/>
          <p:nvPr/>
        </p:nvGrpSpPr>
        <p:grpSpPr>
          <a:xfrm>
            <a:off x="1002940" y="4769451"/>
            <a:ext cx="5246370" cy="5403249"/>
            <a:chOff x="0" y="0"/>
            <a:chExt cx="6995160" cy="11573132"/>
          </a:xfrm>
        </p:grpSpPr>
        <p:sp>
          <p:nvSpPr>
            <p:cNvPr id="33" name="Freeform 33"/>
            <p:cNvSpPr/>
            <p:nvPr/>
          </p:nvSpPr>
          <p:spPr>
            <a:xfrm>
              <a:off x="0" y="600332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47449" y="1766447"/>
              <a:ext cx="5721900" cy="1569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สนทนาผ่านโซเชียลมีเดีย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คุยโทรศัพท์ ส่งข้อความ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1022096" y="0"/>
              <a:ext cx="4950968" cy="1108332"/>
              <a:chOff x="0" y="0"/>
              <a:chExt cx="748781" cy="16762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4878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748781" h="167623">
                    <a:moveTo>
                      <a:pt x="83812" y="0"/>
                    </a:moveTo>
                    <a:lnTo>
                      <a:pt x="664970" y="0"/>
                    </a:lnTo>
                    <a:cubicBezTo>
                      <a:pt x="687198" y="0"/>
                      <a:pt x="708516" y="8830"/>
                      <a:pt x="724233" y="24548"/>
                    </a:cubicBezTo>
                    <a:cubicBezTo>
                      <a:pt x="739951" y="40266"/>
                      <a:pt x="748781" y="61583"/>
                      <a:pt x="748781" y="83812"/>
                    </a:cubicBezTo>
                    <a:lnTo>
                      <a:pt x="748781" y="83812"/>
                    </a:lnTo>
                    <a:cubicBezTo>
                      <a:pt x="748781" y="130100"/>
                      <a:pt x="711258" y="167623"/>
                      <a:pt x="664970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748781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219235" y="108813"/>
              <a:ext cx="4588455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การติดต่อสื่อสาร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609355" y="4769451"/>
            <a:ext cx="5246370" cy="5403249"/>
            <a:chOff x="0" y="0"/>
            <a:chExt cx="6995160" cy="11611232"/>
          </a:xfrm>
        </p:grpSpPr>
        <p:sp>
          <p:nvSpPr>
            <p:cNvPr id="40" name="Freeform 40"/>
            <p:cNvSpPr/>
            <p:nvPr/>
          </p:nvSpPr>
          <p:spPr>
            <a:xfrm>
              <a:off x="0" y="638432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56287" y="1766447"/>
              <a:ext cx="5721900" cy="1569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ค้นหาความรู้และติดตาม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ข่าวสารผ่านอินเทอร์เน็ต</a:t>
              </a: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904042" y="0"/>
              <a:ext cx="4950968" cy="1108332"/>
              <a:chOff x="0" y="0"/>
              <a:chExt cx="748781" cy="16762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4878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748781" h="167623">
                    <a:moveTo>
                      <a:pt x="83812" y="0"/>
                    </a:moveTo>
                    <a:lnTo>
                      <a:pt x="664970" y="0"/>
                    </a:lnTo>
                    <a:cubicBezTo>
                      <a:pt x="687198" y="0"/>
                      <a:pt x="708516" y="8830"/>
                      <a:pt x="724233" y="24548"/>
                    </a:cubicBezTo>
                    <a:cubicBezTo>
                      <a:pt x="739951" y="40266"/>
                      <a:pt x="748781" y="61583"/>
                      <a:pt x="748781" y="83812"/>
                    </a:cubicBezTo>
                    <a:lnTo>
                      <a:pt x="748781" y="83812"/>
                    </a:lnTo>
                    <a:cubicBezTo>
                      <a:pt x="748781" y="130100"/>
                      <a:pt x="711258" y="167623"/>
                      <a:pt x="664970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748781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1101181" y="108813"/>
              <a:ext cx="4588455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การเข้าถึงข้อมูล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2196720" y="4769451"/>
            <a:ext cx="5246370" cy="5403249"/>
            <a:chOff x="0" y="0"/>
            <a:chExt cx="6995160" cy="11611232"/>
          </a:xfrm>
        </p:grpSpPr>
        <p:sp>
          <p:nvSpPr>
            <p:cNvPr id="47" name="Freeform 47"/>
            <p:cNvSpPr/>
            <p:nvPr/>
          </p:nvSpPr>
          <p:spPr>
            <a:xfrm>
              <a:off x="0" y="638432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447040" y="1766447"/>
              <a:ext cx="5721900" cy="1569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ทำงานผ่านระบบคลาวด์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เข้าร่วมประชุมทางไกล</a:t>
              </a: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1737210" y="0"/>
              <a:ext cx="3520739" cy="1108332"/>
              <a:chOff x="0" y="0"/>
              <a:chExt cx="532474" cy="167623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532474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32474" h="167623">
                    <a:moveTo>
                      <a:pt x="83812" y="0"/>
                    </a:moveTo>
                    <a:lnTo>
                      <a:pt x="448663" y="0"/>
                    </a:lnTo>
                    <a:cubicBezTo>
                      <a:pt x="470891" y="0"/>
                      <a:pt x="492209" y="8830"/>
                      <a:pt x="507927" y="24548"/>
                    </a:cubicBezTo>
                    <a:cubicBezTo>
                      <a:pt x="523644" y="40266"/>
                      <a:pt x="532474" y="61583"/>
                      <a:pt x="532474" y="83812"/>
                    </a:cubicBezTo>
                    <a:lnTo>
                      <a:pt x="532474" y="83812"/>
                    </a:lnTo>
                    <a:cubicBezTo>
                      <a:pt x="532474" y="130100"/>
                      <a:pt x="494951" y="167623"/>
                      <a:pt x="448663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28575"/>
                <a:ext cx="532474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1877400" y="108813"/>
              <a:ext cx="3262949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การทำงาน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/>
          <p:cNvSpPr/>
          <p:nvPr/>
        </p:nvSpPr>
        <p:spPr>
          <a:xfrm>
            <a:off x="565404" y="350126"/>
            <a:ext cx="4134614" cy="3803845"/>
          </a:xfrm>
          <a:custGeom>
            <a:avLst/>
            <a:gdLst/>
            <a:ahLst/>
            <a:cxnLst/>
            <a:rect l="l" t="t" r="r" b="b"/>
            <a:pathLst>
              <a:path w="4134614" h="3803845">
                <a:moveTo>
                  <a:pt x="0" y="0"/>
                </a:moveTo>
                <a:lnTo>
                  <a:pt x="4134614" y="0"/>
                </a:lnTo>
                <a:lnTo>
                  <a:pt x="4134614" y="3803845"/>
                </a:lnTo>
                <a:lnTo>
                  <a:pt x="0" y="3803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Freeform 4"/>
          <p:cNvSpPr/>
          <p:nvPr/>
        </p:nvSpPr>
        <p:spPr>
          <a:xfrm>
            <a:off x="5089385" y="176296"/>
            <a:ext cx="3905170" cy="4132455"/>
          </a:xfrm>
          <a:custGeom>
            <a:avLst/>
            <a:gdLst/>
            <a:ahLst/>
            <a:cxnLst/>
            <a:rect l="l" t="t" r="r" b="b"/>
            <a:pathLst>
              <a:path w="3905170" h="4132455">
                <a:moveTo>
                  <a:pt x="0" y="0"/>
                </a:moveTo>
                <a:lnTo>
                  <a:pt x="3905170" y="0"/>
                </a:lnTo>
                <a:lnTo>
                  <a:pt x="3905170" y="4132455"/>
                </a:lnTo>
                <a:lnTo>
                  <a:pt x="0" y="41324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5" name="Freeform 5"/>
          <p:cNvSpPr/>
          <p:nvPr/>
        </p:nvSpPr>
        <p:spPr>
          <a:xfrm>
            <a:off x="9270780" y="204871"/>
            <a:ext cx="4076380" cy="4251765"/>
          </a:xfrm>
          <a:custGeom>
            <a:avLst/>
            <a:gdLst/>
            <a:ahLst/>
            <a:cxnLst/>
            <a:rect l="l" t="t" r="r" b="b"/>
            <a:pathLst>
              <a:path w="4076380" h="4251765">
                <a:moveTo>
                  <a:pt x="0" y="0"/>
                </a:moveTo>
                <a:lnTo>
                  <a:pt x="4076379" y="0"/>
                </a:lnTo>
                <a:lnTo>
                  <a:pt x="4076379" y="4251765"/>
                </a:lnTo>
                <a:lnTo>
                  <a:pt x="0" y="4251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6" name="Freeform 6"/>
          <p:cNvSpPr/>
          <p:nvPr/>
        </p:nvSpPr>
        <p:spPr>
          <a:xfrm>
            <a:off x="13831291" y="464480"/>
            <a:ext cx="3843520" cy="3502408"/>
          </a:xfrm>
          <a:custGeom>
            <a:avLst/>
            <a:gdLst/>
            <a:ahLst/>
            <a:cxnLst/>
            <a:rect l="l" t="t" r="r" b="b"/>
            <a:pathLst>
              <a:path w="3843520" h="3502408">
                <a:moveTo>
                  <a:pt x="0" y="0"/>
                </a:moveTo>
                <a:lnTo>
                  <a:pt x="3843520" y="0"/>
                </a:lnTo>
                <a:lnTo>
                  <a:pt x="3843520" y="3502407"/>
                </a:lnTo>
                <a:lnTo>
                  <a:pt x="0" y="35024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8"/>
          <p:cNvGrpSpPr/>
          <p:nvPr/>
        </p:nvGrpSpPr>
        <p:grpSpPr>
          <a:xfrm>
            <a:off x="565404" y="4038267"/>
            <a:ext cx="4716621" cy="7008648"/>
            <a:chOff x="0" y="0"/>
            <a:chExt cx="6288829" cy="9344864"/>
          </a:xfrm>
        </p:grpSpPr>
        <p:sp>
          <p:nvSpPr>
            <p:cNvPr id="29" name="Freeform 29"/>
            <p:cNvSpPr/>
            <p:nvPr/>
          </p:nvSpPr>
          <p:spPr>
            <a:xfrm>
              <a:off x="0" y="697306"/>
              <a:ext cx="5512819" cy="8647559"/>
            </a:xfrm>
            <a:custGeom>
              <a:avLst/>
              <a:gdLst/>
              <a:ahLst/>
              <a:cxnLst/>
              <a:rect l="l" t="t" r="r" b="b"/>
              <a:pathLst>
                <a:path w="5512819" h="8647559">
                  <a:moveTo>
                    <a:pt x="0" y="0"/>
                  </a:moveTo>
                  <a:lnTo>
                    <a:pt x="5512819" y="0"/>
                  </a:lnTo>
                  <a:lnTo>
                    <a:pt x="5512819" y="8647558"/>
                  </a:lnTo>
                  <a:lnTo>
                    <a:pt x="0" y="864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66929" y="1631148"/>
              <a:ext cx="5721900" cy="2407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ซื้อของออนไลน์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ชำระค่าสินค้า โอนเงิน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จองตั๋วหรือที่พัก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25736" y="0"/>
              <a:ext cx="4461346" cy="1108332"/>
              <a:chOff x="0" y="0"/>
              <a:chExt cx="674731" cy="1676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7473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674731" h="167623">
                    <a:moveTo>
                      <a:pt x="83812" y="0"/>
                    </a:moveTo>
                    <a:lnTo>
                      <a:pt x="590920" y="0"/>
                    </a:lnTo>
                    <a:cubicBezTo>
                      <a:pt x="613148" y="0"/>
                      <a:pt x="634466" y="8830"/>
                      <a:pt x="650183" y="24548"/>
                    </a:cubicBezTo>
                    <a:cubicBezTo>
                      <a:pt x="665901" y="40266"/>
                      <a:pt x="674731" y="61583"/>
                      <a:pt x="674731" y="83812"/>
                    </a:cubicBezTo>
                    <a:lnTo>
                      <a:pt x="674731" y="83812"/>
                    </a:lnTo>
                    <a:cubicBezTo>
                      <a:pt x="674731" y="130100"/>
                      <a:pt x="637207" y="167623"/>
                      <a:pt x="590920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674731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703380" y="108813"/>
              <a:ext cx="4134684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การทำธุรกรรม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917091" y="4038267"/>
            <a:ext cx="4637309" cy="7031168"/>
            <a:chOff x="0" y="0"/>
            <a:chExt cx="6183079" cy="9374891"/>
          </a:xfrm>
        </p:grpSpPr>
        <p:sp>
          <p:nvSpPr>
            <p:cNvPr id="36" name="Freeform 36"/>
            <p:cNvSpPr/>
            <p:nvPr/>
          </p:nvSpPr>
          <p:spPr>
            <a:xfrm>
              <a:off x="0" y="727332"/>
              <a:ext cx="5512819" cy="8647559"/>
            </a:xfrm>
            <a:custGeom>
              <a:avLst/>
              <a:gdLst/>
              <a:ahLst/>
              <a:cxnLst/>
              <a:rect l="l" t="t" r="r" b="b"/>
              <a:pathLst>
                <a:path w="5512819" h="8647559">
                  <a:moveTo>
                    <a:pt x="0" y="0"/>
                  </a:moveTo>
                  <a:lnTo>
                    <a:pt x="5512819" y="0"/>
                  </a:lnTo>
                  <a:lnTo>
                    <a:pt x="5512819" y="8647559"/>
                  </a:lnTo>
                  <a:lnTo>
                    <a:pt x="0" y="8647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461179" y="1707348"/>
              <a:ext cx="5721900" cy="2407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เรียนออนไลน์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เกมการศึกษา E-book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ทำการบ้านและข้อสอบ</a:t>
              </a:r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1170384" y="0"/>
              <a:ext cx="3325576" cy="1108332"/>
              <a:chOff x="0" y="0"/>
              <a:chExt cx="502958" cy="16762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0295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02958" h="167623">
                    <a:moveTo>
                      <a:pt x="83812" y="0"/>
                    </a:moveTo>
                    <a:lnTo>
                      <a:pt x="419146" y="0"/>
                    </a:lnTo>
                    <a:cubicBezTo>
                      <a:pt x="441375" y="0"/>
                      <a:pt x="462692" y="8830"/>
                      <a:pt x="478410" y="24548"/>
                    </a:cubicBezTo>
                    <a:cubicBezTo>
                      <a:pt x="494128" y="40266"/>
                      <a:pt x="502958" y="61583"/>
                      <a:pt x="502958" y="83812"/>
                    </a:cubicBezTo>
                    <a:lnTo>
                      <a:pt x="502958" y="83812"/>
                    </a:lnTo>
                    <a:cubicBezTo>
                      <a:pt x="502958" y="106040"/>
                      <a:pt x="494128" y="127358"/>
                      <a:pt x="478410" y="143076"/>
                    </a:cubicBezTo>
                    <a:cubicBezTo>
                      <a:pt x="462692" y="158793"/>
                      <a:pt x="441375" y="167623"/>
                      <a:pt x="419146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0295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302803" y="108813"/>
              <a:ext cx="3082075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การศึกษา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270780" y="4038267"/>
            <a:ext cx="4636711" cy="7031168"/>
            <a:chOff x="0" y="0"/>
            <a:chExt cx="6182282" cy="9374891"/>
          </a:xfrm>
        </p:grpSpPr>
        <p:sp>
          <p:nvSpPr>
            <p:cNvPr id="43" name="Freeform 43"/>
            <p:cNvSpPr/>
            <p:nvPr/>
          </p:nvSpPr>
          <p:spPr>
            <a:xfrm>
              <a:off x="0" y="727332"/>
              <a:ext cx="5512819" cy="8647559"/>
            </a:xfrm>
            <a:custGeom>
              <a:avLst/>
              <a:gdLst/>
              <a:ahLst/>
              <a:cxnLst/>
              <a:rect l="l" t="t" r="r" b="b"/>
              <a:pathLst>
                <a:path w="5512819" h="8647559">
                  <a:moveTo>
                    <a:pt x="0" y="0"/>
                  </a:moveTo>
                  <a:lnTo>
                    <a:pt x="5512819" y="0"/>
                  </a:lnTo>
                  <a:lnTo>
                    <a:pt x="5512819" y="8647559"/>
                  </a:lnTo>
                  <a:lnTo>
                    <a:pt x="0" y="8647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460382" y="1669248"/>
              <a:ext cx="5721900" cy="2407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เล่นเกม ฟังเพลง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ดูรายการโทรทัศน์และ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ภาพยนตร์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856879" y="0"/>
              <a:ext cx="3998625" cy="1108332"/>
              <a:chOff x="0" y="0"/>
              <a:chExt cx="604750" cy="16762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04750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604750" h="167623">
                    <a:moveTo>
                      <a:pt x="83812" y="0"/>
                    </a:moveTo>
                    <a:lnTo>
                      <a:pt x="520938" y="0"/>
                    </a:lnTo>
                    <a:cubicBezTo>
                      <a:pt x="567226" y="0"/>
                      <a:pt x="604750" y="37524"/>
                      <a:pt x="604750" y="83812"/>
                    </a:cubicBezTo>
                    <a:lnTo>
                      <a:pt x="604750" y="83812"/>
                    </a:lnTo>
                    <a:cubicBezTo>
                      <a:pt x="604750" y="106040"/>
                      <a:pt x="595919" y="127358"/>
                      <a:pt x="580202" y="143076"/>
                    </a:cubicBezTo>
                    <a:cubicBezTo>
                      <a:pt x="564484" y="158793"/>
                      <a:pt x="543166" y="167623"/>
                      <a:pt x="520938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604750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016097" y="108813"/>
              <a:ext cx="3705843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ความบันเทิง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624469" y="4038267"/>
            <a:ext cx="4631597" cy="7031168"/>
            <a:chOff x="0" y="0"/>
            <a:chExt cx="6175463" cy="9374891"/>
          </a:xfrm>
        </p:grpSpPr>
        <p:sp>
          <p:nvSpPr>
            <p:cNvPr id="50" name="Freeform 50"/>
            <p:cNvSpPr/>
            <p:nvPr/>
          </p:nvSpPr>
          <p:spPr>
            <a:xfrm>
              <a:off x="0" y="727332"/>
              <a:ext cx="5512819" cy="8647559"/>
            </a:xfrm>
            <a:custGeom>
              <a:avLst/>
              <a:gdLst/>
              <a:ahLst/>
              <a:cxnLst/>
              <a:rect l="l" t="t" r="r" b="b"/>
              <a:pathLst>
                <a:path w="5512819" h="8647559">
                  <a:moveTo>
                    <a:pt x="0" y="0"/>
                  </a:moveTo>
                  <a:lnTo>
                    <a:pt x="5512819" y="0"/>
                  </a:lnTo>
                  <a:lnTo>
                    <a:pt x="5512819" y="8647559"/>
                  </a:lnTo>
                  <a:lnTo>
                    <a:pt x="0" y="8647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453563" y="1738383"/>
              <a:ext cx="5721900" cy="2407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แอปพลิเคชันสอน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เรียนภาษา ฝึกสมาธิ</a:t>
              </a:r>
            </a:p>
            <a:p>
              <a:pPr algn="l">
                <a:lnSpc>
                  <a:spcPts val="4992"/>
                </a:lnSpc>
              </a:pPr>
              <a:r>
                <a:rPr lang="th-TH" sz="30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ออกกำลังกาย</a:t>
              </a: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275763" y="0"/>
              <a:ext cx="5059256" cy="1108332"/>
              <a:chOff x="0" y="0"/>
              <a:chExt cx="765159" cy="167623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6515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765159" h="167623">
                    <a:moveTo>
                      <a:pt x="83812" y="0"/>
                    </a:moveTo>
                    <a:lnTo>
                      <a:pt x="681347" y="0"/>
                    </a:lnTo>
                    <a:cubicBezTo>
                      <a:pt x="703575" y="0"/>
                      <a:pt x="724893" y="8830"/>
                      <a:pt x="740611" y="24548"/>
                    </a:cubicBezTo>
                    <a:cubicBezTo>
                      <a:pt x="756329" y="40266"/>
                      <a:pt x="765159" y="61583"/>
                      <a:pt x="765159" y="83812"/>
                    </a:cubicBezTo>
                    <a:lnTo>
                      <a:pt x="765159" y="83812"/>
                    </a:lnTo>
                    <a:cubicBezTo>
                      <a:pt x="765159" y="130100"/>
                      <a:pt x="727635" y="167623"/>
                      <a:pt x="68134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765159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477214" y="108813"/>
              <a:ext cx="4688814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การพัฒนาตนเอง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82602" y="180975"/>
            <a:ext cx="8549852" cy="1365487"/>
            <a:chOff x="0" y="0"/>
            <a:chExt cx="11399803" cy="18206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1399803" cy="1820649"/>
            </a:xfrm>
            <a:custGeom>
              <a:avLst/>
              <a:gdLst/>
              <a:ahLst/>
              <a:cxnLst/>
              <a:rect l="l" t="t" r="r" b="b"/>
              <a:pathLst>
                <a:path w="11399803" h="1820649">
                  <a:moveTo>
                    <a:pt x="11399803" y="0"/>
                  </a:moveTo>
                  <a:lnTo>
                    <a:pt x="0" y="0"/>
                  </a:lnTo>
                  <a:lnTo>
                    <a:pt x="0" y="1820649"/>
                  </a:lnTo>
                  <a:lnTo>
                    <a:pt x="11399803" y="1820649"/>
                  </a:lnTo>
                  <a:lnTo>
                    <a:pt x="113998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312347" y="294411"/>
              <a:ext cx="1236570" cy="1236570"/>
            </a:xfrm>
            <a:custGeom>
              <a:avLst/>
              <a:gdLst/>
              <a:ahLst/>
              <a:cxnLst/>
              <a:rect l="l" t="t" r="r" b="b"/>
              <a:pathLst>
                <a:path w="1236570" h="1236570">
                  <a:moveTo>
                    <a:pt x="0" y="0"/>
                  </a:moveTo>
                  <a:lnTo>
                    <a:pt x="1236570" y="0"/>
                  </a:lnTo>
                  <a:lnTo>
                    <a:pt x="1236570" y="1236570"/>
                  </a:lnTo>
                  <a:lnTo>
                    <a:pt x="0" y="1236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06131" y="208647"/>
              <a:ext cx="9734622" cy="1408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4"/>
                </a:lnSpc>
              </a:pPr>
              <a:r>
                <a:rPr lang="th-TH" sz="308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ประเภทของอุปกรณ์เคลื่อนที่</a:t>
              </a:r>
            </a:p>
            <a:p>
              <a:pPr algn="ctr">
                <a:lnSpc>
                  <a:spcPts val="4324"/>
                </a:lnSpc>
              </a:pPr>
              <a:r>
                <a:rPr lang="th-TH" sz="308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และระบบปฏิบัติการที่ใช้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923240" y="4670856"/>
            <a:ext cx="6901026" cy="3119988"/>
            <a:chOff x="0" y="0"/>
            <a:chExt cx="9201368" cy="4159984"/>
          </a:xfrm>
        </p:grpSpPr>
        <p:sp>
          <p:nvSpPr>
            <p:cNvPr id="8" name="Freeform 8"/>
            <p:cNvSpPr/>
            <p:nvPr/>
          </p:nvSpPr>
          <p:spPr>
            <a:xfrm rot="-757536">
              <a:off x="408020" y="125744"/>
              <a:ext cx="1582941" cy="3908497"/>
            </a:xfrm>
            <a:custGeom>
              <a:avLst/>
              <a:gdLst/>
              <a:ahLst/>
              <a:cxnLst/>
              <a:rect l="l" t="t" r="r" b="b"/>
              <a:pathLst>
                <a:path w="1582941" h="3908497">
                  <a:moveTo>
                    <a:pt x="0" y="0"/>
                  </a:moveTo>
                  <a:lnTo>
                    <a:pt x="1582941" y="0"/>
                  </a:lnTo>
                  <a:lnTo>
                    <a:pt x="1582941" y="3908497"/>
                  </a:lnTo>
                  <a:lnTo>
                    <a:pt x="0" y="3908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73212" y="492128"/>
              <a:ext cx="7428156" cy="288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2"/>
                </a:lnSpc>
              </a:pPr>
              <a:r>
                <a:rPr lang="th-TH" sz="26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สมาร์ตโฟน (Smartphone)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ทำงานได้มากกว่าการโทรและ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รับส่งข้อความ ใช้งานอินเทอร์เน็ต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และดูหนัง ฟังเพลง เล่นเกม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56303" y="714375"/>
            <a:ext cx="7869573" cy="3649301"/>
            <a:chOff x="0" y="0"/>
            <a:chExt cx="10492764" cy="4865735"/>
          </a:xfrm>
        </p:grpSpPr>
        <p:sp>
          <p:nvSpPr>
            <p:cNvPr id="11" name="Freeform 11"/>
            <p:cNvSpPr/>
            <p:nvPr/>
          </p:nvSpPr>
          <p:spPr>
            <a:xfrm rot="352060">
              <a:off x="6900190" y="160306"/>
              <a:ext cx="3369073" cy="4545124"/>
            </a:xfrm>
            <a:custGeom>
              <a:avLst/>
              <a:gdLst/>
              <a:ahLst/>
              <a:cxnLst/>
              <a:rect l="l" t="t" r="r" b="b"/>
              <a:pathLst>
                <a:path w="3369073" h="4545124">
                  <a:moveTo>
                    <a:pt x="0" y="0"/>
                  </a:moveTo>
                  <a:lnTo>
                    <a:pt x="3369073" y="0"/>
                  </a:lnTo>
                  <a:lnTo>
                    <a:pt x="3369073" y="4545123"/>
                  </a:lnTo>
                  <a:lnTo>
                    <a:pt x="0" y="4545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79912"/>
              <a:ext cx="7428156" cy="288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2"/>
                </a:lnSpc>
              </a:pPr>
              <a:r>
                <a:rPr lang="th-TH" sz="26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แท็บเล็ต (Tablet)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คอมพิวเตอร์พกพามีหน้าจอสัมผัส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ใหญ่กว่าโทรศัพท์มือถือ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ใช้ร่วมกับปากกาดิจิทัลได้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0190" y="2192424"/>
            <a:ext cx="7365034" cy="2579630"/>
            <a:chOff x="0" y="0"/>
            <a:chExt cx="9820045" cy="3439506"/>
          </a:xfrm>
        </p:grpSpPr>
        <p:sp>
          <p:nvSpPr>
            <p:cNvPr id="14" name="Freeform 14"/>
            <p:cNvSpPr/>
            <p:nvPr/>
          </p:nvSpPr>
          <p:spPr>
            <a:xfrm rot="665708">
              <a:off x="263393" y="223916"/>
              <a:ext cx="2617715" cy="2991674"/>
            </a:xfrm>
            <a:custGeom>
              <a:avLst/>
              <a:gdLst/>
              <a:ahLst/>
              <a:cxnLst/>
              <a:rect l="l" t="t" r="r" b="b"/>
              <a:pathLst>
                <a:path w="2617715" h="2991674">
                  <a:moveTo>
                    <a:pt x="0" y="0"/>
                  </a:moveTo>
                  <a:lnTo>
                    <a:pt x="2617715" y="0"/>
                  </a:lnTo>
                  <a:lnTo>
                    <a:pt x="2617715" y="2991674"/>
                  </a:lnTo>
                  <a:lnTo>
                    <a:pt x="0" y="299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391890" y="969395"/>
              <a:ext cx="7428156" cy="2144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2"/>
                </a:lnSpc>
              </a:pPr>
              <a:r>
                <a:rPr lang="th-TH" sz="26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สมาร์ตวอตช์ (Smart Watch)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นาฬิกาอัจฉริยะ สามารถวัดชีพจร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ตรวจวัดสุขภาพ มีระบบนำทาง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2602" y="4227872"/>
            <a:ext cx="9123765" cy="3539094"/>
            <a:chOff x="0" y="0"/>
            <a:chExt cx="12165020" cy="4718792"/>
          </a:xfrm>
        </p:grpSpPr>
        <p:sp>
          <p:nvSpPr>
            <p:cNvPr id="17" name="Freeform 17"/>
            <p:cNvSpPr/>
            <p:nvPr/>
          </p:nvSpPr>
          <p:spPr>
            <a:xfrm>
              <a:off x="7236778" y="0"/>
              <a:ext cx="4928242" cy="4718792"/>
            </a:xfrm>
            <a:custGeom>
              <a:avLst/>
              <a:gdLst/>
              <a:ahLst/>
              <a:cxnLst/>
              <a:rect l="l" t="t" r="r" b="b"/>
              <a:pathLst>
                <a:path w="4928242" h="4718792">
                  <a:moveTo>
                    <a:pt x="0" y="0"/>
                  </a:moveTo>
                  <a:lnTo>
                    <a:pt x="4928242" y="0"/>
                  </a:lnTo>
                  <a:lnTo>
                    <a:pt x="4928242" y="4718792"/>
                  </a:lnTo>
                  <a:lnTo>
                    <a:pt x="0" y="4718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270283"/>
              <a:ext cx="8059139" cy="288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32"/>
                </a:lnSpc>
              </a:pPr>
              <a:r>
                <a:rPr lang="th-TH" sz="26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แล็ปท็อปหรือโน้ตบุ๊ก (Laptop/Notebook)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คอมพิวเตอร์แบบพกพาที่มี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ขนาดหน้าจอ 11 นิ้วขึ้นไป</a:t>
              </a:r>
            </a:p>
            <a:p>
              <a:pPr algn="ctr">
                <a:lnSpc>
                  <a:spcPts val="4432"/>
                </a:lnSpc>
              </a:pPr>
              <a:r>
                <a:rPr lang="th-TH" sz="2686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ประสิทธิภาพคล้ายคอมพิวเตอร์ตั้งโต๊ะ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958566" y="1775062"/>
            <a:ext cx="6185434" cy="831249"/>
            <a:chOff x="0" y="0"/>
            <a:chExt cx="8247246" cy="1108332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247246" cy="1108332"/>
              <a:chOff x="0" y="0"/>
              <a:chExt cx="1247308" cy="16762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24730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247308" h="167623">
                    <a:moveTo>
                      <a:pt x="63834" y="0"/>
                    </a:moveTo>
                    <a:lnTo>
                      <a:pt x="1183475" y="0"/>
                    </a:lnTo>
                    <a:cubicBezTo>
                      <a:pt x="1200405" y="0"/>
                      <a:pt x="1216641" y="6725"/>
                      <a:pt x="1228612" y="18696"/>
                    </a:cubicBezTo>
                    <a:cubicBezTo>
                      <a:pt x="1240583" y="30668"/>
                      <a:pt x="1247308" y="46904"/>
                      <a:pt x="1247308" y="63834"/>
                    </a:cubicBezTo>
                    <a:lnTo>
                      <a:pt x="1247308" y="103790"/>
                    </a:lnTo>
                    <a:cubicBezTo>
                      <a:pt x="1247308" y="139044"/>
                      <a:pt x="1218729" y="167623"/>
                      <a:pt x="1183475" y="167623"/>
                    </a:cubicBezTo>
                    <a:lnTo>
                      <a:pt x="63834" y="167623"/>
                    </a:lnTo>
                    <a:cubicBezTo>
                      <a:pt x="46904" y="167623"/>
                      <a:pt x="30668" y="160898"/>
                      <a:pt x="18696" y="148927"/>
                    </a:cubicBezTo>
                    <a:cubicBezTo>
                      <a:pt x="6725" y="136956"/>
                      <a:pt x="0" y="120720"/>
                      <a:pt x="0" y="103790"/>
                    </a:cubicBezTo>
                    <a:lnTo>
                      <a:pt x="0" y="63834"/>
                    </a:lnTo>
                    <a:cubicBezTo>
                      <a:pt x="0" y="28579"/>
                      <a:pt x="28579" y="0"/>
                      <a:pt x="63834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124730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28391" y="108813"/>
              <a:ext cx="7643378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ประเภทของอุปกรณ์เคลื่อนที่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914649" y="417613"/>
            <a:ext cx="8063896" cy="831249"/>
            <a:chOff x="0" y="0"/>
            <a:chExt cx="10751861" cy="110833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0751861" cy="1108332"/>
              <a:chOff x="0" y="0"/>
              <a:chExt cx="1626105" cy="16762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626105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626105" h="167623">
                    <a:moveTo>
                      <a:pt x="48964" y="0"/>
                    </a:moveTo>
                    <a:lnTo>
                      <a:pt x="1577141" y="0"/>
                    </a:lnTo>
                    <a:cubicBezTo>
                      <a:pt x="1590127" y="0"/>
                      <a:pt x="1602581" y="5159"/>
                      <a:pt x="1611764" y="14341"/>
                    </a:cubicBezTo>
                    <a:cubicBezTo>
                      <a:pt x="1620946" y="23524"/>
                      <a:pt x="1626105" y="35978"/>
                      <a:pt x="1626105" y="48964"/>
                    </a:cubicBezTo>
                    <a:lnTo>
                      <a:pt x="1626105" y="118660"/>
                    </a:lnTo>
                    <a:cubicBezTo>
                      <a:pt x="1626105" y="145702"/>
                      <a:pt x="1604183" y="167623"/>
                      <a:pt x="1577141" y="167623"/>
                    </a:cubicBezTo>
                    <a:lnTo>
                      <a:pt x="48964" y="167623"/>
                    </a:lnTo>
                    <a:cubicBezTo>
                      <a:pt x="35978" y="167623"/>
                      <a:pt x="23524" y="162465"/>
                      <a:pt x="14341" y="153282"/>
                    </a:cubicBezTo>
                    <a:cubicBezTo>
                      <a:pt x="5159" y="144100"/>
                      <a:pt x="0" y="131646"/>
                      <a:pt x="0" y="118660"/>
                    </a:cubicBezTo>
                    <a:lnTo>
                      <a:pt x="0" y="48964"/>
                    </a:lnTo>
                    <a:cubicBezTo>
                      <a:pt x="0" y="21922"/>
                      <a:pt x="21922" y="0"/>
                      <a:pt x="48964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1626105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28121" y="108813"/>
              <a:ext cx="9964604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ระบบปฏิบัติการที่ใช้กับอุปกรณ์เคลื่อนที่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144000" y="485473"/>
            <a:ext cx="8552837" cy="5540031"/>
            <a:chOff x="0" y="0"/>
            <a:chExt cx="11403782" cy="7386708"/>
          </a:xfrm>
        </p:grpSpPr>
        <p:sp>
          <p:nvSpPr>
            <p:cNvPr id="30" name="Freeform 30"/>
            <p:cNvSpPr/>
            <p:nvPr/>
          </p:nvSpPr>
          <p:spPr>
            <a:xfrm flipH="1">
              <a:off x="0" y="202325"/>
              <a:ext cx="11403782" cy="7184383"/>
            </a:xfrm>
            <a:custGeom>
              <a:avLst/>
              <a:gdLst/>
              <a:ahLst/>
              <a:cxnLst/>
              <a:rect l="l" t="t" r="r" b="b"/>
              <a:pathLst>
                <a:path w="11403782" h="7184383">
                  <a:moveTo>
                    <a:pt x="11403782" y="0"/>
                  </a:moveTo>
                  <a:lnTo>
                    <a:pt x="0" y="0"/>
                  </a:lnTo>
                  <a:lnTo>
                    <a:pt x="0" y="7184383"/>
                  </a:lnTo>
                  <a:lnTo>
                    <a:pt x="11403782" y="7184383"/>
                  </a:lnTo>
                  <a:lnTo>
                    <a:pt x="11403782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62805" y="1255028"/>
              <a:ext cx="9988115" cy="5706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Windows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ได้รับความนิยมมากที่สุดสำหรับโน้ตบุ๊ก ถูกพัฒนาโดย Microsoft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macOS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ได้รับความนิยมรองลงมาจาก Windows ถูกพัฒนาโดย Apple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ChromeOS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พัฒนาจาก Google สำหรับใช้งานบน Chromebook</a:t>
              </a:r>
            </a:p>
            <a:p>
              <a:pPr algn="l">
                <a:lnSpc>
                  <a:spcPts val="4307"/>
                </a:lnSpc>
              </a:pPr>
              <a:endPara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l">
                <a:lnSpc>
                  <a:spcPts val="4307"/>
                </a:lnSpc>
              </a:pPr>
              <a:endPara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517286" y="0"/>
              <a:ext cx="4971618" cy="914974"/>
              <a:chOff x="0" y="0"/>
              <a:chExt cx="910802" cy="16762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10802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910802" h="167623">
                    <a:moveTo>
                      <a:pt x="83812" y="0"/>
                    </a:moveTo>
                    <a:lnTo>
                      <a:pt x="826990" y="0"/>
                    </a:lnTo>
                    <a:cubicBezTo>
                      <a:pt x="849218" y="0"/>
                      <a:pt x="870536" y="8830"/>
                      <a:pt x="886254" y="24548"/>
                    </a:cubicBezTo>
                    <a:cubicBezTo>
                      <a:pt x="901971" y="40266"/>
                      <a:pt x="910802" y="61583"/>
                      <a:pt x="910802" y="83812"/>
                    </a:cubicBezTo>
                    <a:lnTo>
                      <a:pt x="910802" y="83812"/>
                    </a:lnTo>
                    <a:cubicBezTo>
                      <a:pt x="910802" y="106040"/>
                      <a:pt x="901971" y="127358"/>
                      <a:pt x="886254" y="143076"/>
                    </a:cubicBezTo>
                    <a:cubicBezTo>
                      <a:pt x="870536" y="158793"/>
                      <a:pt x="849218" y="167623"/>
                      <a:pt x="826990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FF005C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910802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715247" y="87723"/>
              <a:ext cx="4607593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th-TH" sz="28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แล็ปท็อปหรือโน้ตบุ๊ก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70179" y="1589627"/>
            <a:ext cx="8552837" cy="5600147"/>
            <a:chOff x="0" y="0"/>
            <a:chExt cx="11403782" cy="7466863"/>
          </a:xfrm>
        </p:grpSpPr>
        <p:sp>
          <p:nvSpPr>
            <p:cNvPr id="37" name="Freeform 37"/>
            <p:cNvSpPr/>
            <p:nvPr/>
          </p:nvSpPr>
          <p:spPr>
            <a:xfrm flipH="1">
              <a:off x="0" y="212903"/>
              <a:ext cx="11403782" cy="7184383"/>
            </a:xfrm>
            <a:custGeom>
              <a:avLst/>
              <a:gdLst/>
              <a:ahLst/>
              <a:cxnLst/>
              <a:rect l="l" t="t" r="r" b="b"/>
              <a:pathLst>
                <a:path w="11403782" h="7184383">
                  <a:moveTo>
                    <a:pt x="11403782" y="0"/>
                  </a:moveTo>
                  <a:lnTo>
                    <a:pt x="0" y="0"/>
                  </a:lnTo>
                  <a:lnTo>
                    <a:pt x="0" y="7184383"/>
                  </a:lnTo>
                  <a:lnTo>
                    <a:pt x="11403782" y="7184383"/>
                  </a:lnTo>
                  <a:lnTo>
                    <a:pt x="11403782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053325" y="1036403"/>
              <a:ext cx="9874207" cy="6430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Android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พัฒนาโดย Google ถูกนำไปใช้งานบนอุปกรณ์จากหลายผู้ผลิต เพราะเป็นแบบโอเพนซอร์ส (Open Source) ซึ่งปรับแต่งต่อยอดเพิ่มได้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iOS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พัฒนาโดย Apple ถูกนำไปใช้งานบนอุปกรณ์ของ Apple เท่านั้น เช่น iPhone, iPad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HarmonyOS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พัฒนาโดย Huawei                              ถูกนำไปใช้งานบนอุปกรณ์ของ Huawei</a:t>
              </a:r>
            </a:p>
            <a:p>
              <a:pPr algn="l">
                <a:lnSpc>
                  <a:spcPts val="4307"/>
                </a:lnSpc>
              </a:pPr>
              <a:endPara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l">
                <a:lnSpc>
                  <a:spcPts val="4307"/>
                </a:lnSpc>
              </a:pPr>
              <a:endParaRPr lang="th-TH" sz="26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1331818" y="0"/>
              <a:ext cx="5689144" cy="914974"/>
              <a:chOff x="0" y="0"/>
              <a:chExt cx="1042253" cy="16762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042253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042253" h="167623">
                    <a:moveTo>
                      <a:pt x="83812" y="0"/>
                    </a:moveTo>
                    <a:lnTo>
                      <a:pt x="958441" y="0"/>
                    </a:lnTo>
                    <a:cubicBezTo>
                      <a:pt x="1004729" y="0"/>
                      <a:pt x="1042253" y="37524"/>
                      <a:pt x="1042253" y="83812"/>
                    </a:cubicBezTo>
                    <a:lnTo>
                      <a:pt x="1042253" y="83812"/>
                    </a:lnTo>
                    <a:cubicBezTo>
                      <a:pt x="1042253" y="106040"/>
                      <a:pt x="1033422" y="127358"/>
                      <a:pt x="1017705" y="143076"/>
                    </a:cubicBezTo>
                    <a:cubicBezTo>
                      <a:pt x="1001987" y="158793"/>
                      <a:pt x="980669" y="167623"/>
                      <a:pt x="958441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FF005C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1042253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58350" y="87723"/>
              <a:ext cx="5272582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th-TH" sz="28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แท็บเล็ตและสมาร์ทโฟน</a:t>
              </a: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DEA1D247-5238-69AC-7281-DCB2C7C7D685}"/>
              </a:ext>
            </a:extLst>
          </p:cNvPr>
          <p:cNvGrpSpPr/>
          <p:nvPr/>
        </p:nvGrpSpPr>
        <p:grpSpPr>
          <a:xfrm>
            <a:off x="7593494" y="4685005"/>
            <a:ext cx="2198625" cy="2790416"/>
            <a:chOff x="7593494" y="6595445"/>
            <a:chExt cx="2198625" cy="2790416"/>
          </a:xfrm>
        </p:grpSpPr>
        <p:sp>
          <p:nvSpPr>
            <p:cNvPr id="43" name="Freeform 43"/>
            <p:cNvSpPr/>
            <p:nvPr/>
          </p:nvSpPr>
          <p:spPr>
            <a:xfrm rot="638991">
              <a:off x="7723723" y="6595445"/>
              <a:ext cx="2068396" cy="2790416"/>
            </a:xfrm>
            <a:custGeom>
              <a:avLst/>
              <a:gdLst/>
              <a:ahLst/>
              <a:cxnLst/>
              <a:rect l="l" t="t" r="r" b="b"/>
              <a:pathLst>
                <a:path w="2068396" h="2790416">
                  <a:moveTo>
                    <a:pt x="0" y="0"/>
                  </a:moveTo>
                  <a:lnTo>
                    <a:pt x="2068396" y="0"/>
                  </a:lnTo>
                  <a:lnTo>
                    <a:pt x="2068396" y="2790416"/>
                  </a:lnTo>
                  <a:lnTo>
                    <a:pt x="0" y="2790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4" name="Freeform 44"/>
            <p:cNvSpPr/>
            <p:nvPr/>
          </p:nvSpPr>
          <p:spPr>
            <a:xfrm rot="-1613400">
              <a:off x="7593494" y="6816608"/>
              <a:ext cx="891411" cy="2201014"/>
            </a:xfrm>
            <a:custGeom>
              <a:avLst/>
              <a:gdLst/>
              <a:ahLst/>
              <a:cxnLst/>
              <a:rect l="l" t="t" r="r" b="b"/>
              <a:pathLst>
                <a:path w="891411" h="2201014">
                  <a:moveTo>
                    <a:pt x="0" y="0"/>
                  </a:moveTo>
                  <a:lnTo>
                    <a:pt x="891411" y="0"/>
                  </a:lnTo>
                  <a:lnTo>
                    <a:pt x="891411" y="2201014"/>
                  </a:lnTo>
                  <a:lnTo>
                    <a:pt x="0" y="220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45" name="Freeform 45"/>
          <p:cNvSpPr/>
          <p:nvPr/>
        </p:nvSpPr>
        <p:spPr>
          <a:xfrm>
            <a:off x="13773000" y="4440752"/>
            <a:ext cx="3584190" cy="3431862"/>
          </a:xfrm>
          <a:custGeom>
            <a:avLst/>
            <a:gdLst/>
            <a:ahLst/>
            <a:cxnLst/>
            <a:rect l="l" t="t" r="r" b="b"/>
            <a:pathLst>
              <a:path w="3584190" h="3431862">
                <a:moveTo>
                  <a:pt x="0" y="0"/>
                </a:moveTo>
                <a:lnTo>
                  <a:pt x="3584191" y="0"/>
                </a:lnTo>
                <a:lnTo>
                  <a:pt x="3584191" y="3431863"/>
                </a:lnTo>
                <a:lnTo>
                  <a:pt x="0" y="3431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6" name="Freeform 46"/>
          <p:cNvSpPr/>
          <p:nvPr/>
        </p:nvSpPr>
        <p:spPr>
          <a:xfrm>
            <a:off x="12888234" y="4517911"/>
            <a:ext cx="1446827" cy="1454762"/>
          </a:xfrm>
          <a:custGeom>
            <a:avLst/>
            <a:gdLst/>
            <a:ahLst/>
            <a:cxnLst/>
            <a:rect l="l" t="t" r="r" b="b"/>
            <a:pathLst>
              <a:path w="1446827" h="1454762">
                <a:moveTo>
                  <a:pt x="0" y="0"/>
                </a:moveTo>
                <a:lnTo>
                  <a:pt x="1446827" y="0"/>
                </a:lnTo>
                <a:lnTo>
                  <a:pt x="1446827" y="1454763"/>
                </a:lnTo>
                <a:lnTo>
                  <a:pt x="0" y="1454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7" name="Freeform 47"/>
          <p:cNvSpPr/>
          <p:nvPr/>
        </p:nvSpPr>
        <p:spPr>
          <a:xfrm>
            <a:off x="11766839" y="6041112"/>
            <a:ext cx="1221301" cy="1524245"/>
          </a:xfrm>
          <a:custGeom>
            <a:avLst/>
            <a:gdLst/>
            <a:ahLst/>
            <a:cxnLst/>
            <a:rect l="l" t="t" r="r" b="b"/>
            <a:pathLst>
              <a:path w="1221301" h="1524245">
                <a:moveTo>
                  <a:pt x="0" y="0"/>
                </a:moveTo>
                <a:lnTo>
                  <a:pt x="1221302" y="0"/>
                </a:lnTo>
                <a:lnTo>
                  <a:pt x="1221302" y="1524244"/>
                </a:lnTo>
                <a:lnTo>
                  <a:pt x="0" y="1524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8" name="Freeform 48"/>
          <p:cNvSpPr/>
          <p:nvPr/>
        </p:nvSpPr>
        <p:spPr>
          <a:xfrm>
            <a:off x="10820507" y="4806647"/>
            <a:ext cx="946333" cy="946333"/>
          </a:xfrm>
          <a:custGeom>
            <a:avLst/>
            <a:gdLst/>
            <a:ahLst/>
            <a:cxnLst/>
            <a:rect l="l" t="t" r="r" b="b"/>
            <a:pathLst>
              <a:path w="946333" h="946333">
                <a:moveTo>
                  <a:pt x="0" y="0"/>
                </a:moveTo>
                <a:lnTo>
                  <a:pt x="946332" y="0"/>
                </a:lnTo>
                <a:lnTo>
                  <a:pt x="946332" y="946332"/>
                </a:lnTo>
                <a:lnTo>
                  <a:pt x="0" y="946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412085" y="257175"/>
            <a:ext cx="7761398" cy="1239564"/>
            <a:chOff x="0" y="0"/>
            <a:chExt cx="10348531" cy="165275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290899" y="283962"/>
              <a:ext cx="1122536" cy="1122019"/>
            </a:xfrm>
            <a:custGeom>
              <a:avLst/>
              <a:gdLst/>
              <a:ahLst/>
              <a:cxnLst/>
              <a:rect l="l" t="t" r="r" b="b"/>
              <a:pathLst>
                <a:path w="1122536" h="1122019">
                  <a:moveTo>
                    <a:pt x="0" y="0"/>
                  </a:moveTo>
                  <a:lnTo>
                    <a:pt x="1122535" y="0"/>
                  </a:lnTo>
                  <a:lnTo>
                    <a:pt x="1122535" y="1122019"/>
                  </a:lnTo>
                  <a:lnTo>
                    <a:pt x="0" y="1122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63620" y="148065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แอปพลิเคชันที่นิยมนําไปใช้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ทํางานบนอุปกรณ์เคลื่อนที่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3894" y="1591989"/>
            <a:ext cx="14840212" cy="8437836"/>
            <a:chOff x="0" y="0"/>
            <a:chExt cx="19786950" cy="130099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86950" cy="13009919"/>
            </a:xfrm>
            <a:custGeom>
              <a:avLst/>
              <a:gdLst/>
              <a:ahLst/>
              <a:cxnLst/>
              <a:rect l="l" t="t" r="r" b="b"/>
              <a:pathLst>
                <a:path w="19786950" h="13009919">
                  <a:moveTo>
                    <a:pt x="0" y="0"/>
                  </a:moveTo>
                  <a:lnTo>
                    <a:pt x="19786950" y="0"/>
                  </a:lnTo>
                  <a:lnTo>
                    <a:pt x="19786950" y="13009919"/>
                  </a:lnTo>
                  <a:lnTo>
                    <a:pt x="0" y="1300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32941" y="990600"/>
              <a:ext cx="9120174" cy="7154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โซเชียลมีเดีย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Facebook, Instagram, Tiktok, Twitter (ปัจจุบันคือ X)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สื่อสาร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WhatsApp, LINE, Telegram, Zoom, Messenger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ข้อมูลข่าวสาร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Google News, BBC News, YouTube, Netflix, Spotify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ธุรกิจและการเงิน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Shopee, Lazada, Grab,  K-Plus, True Money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การท่องเที่ยว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Agoda, Booking.com, Airbnb, Google Maps, TripAdvisor</a:t>
              </a:r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9893475" y="653935"/>
              <a:ext cx="0" cy="8656320"/>
            </a:xfrm>
            <a:prstGeom prst="line">
              <a:avLst/>
            </a:prstGeom>
            <a:ln w="50800" cap="flat">
              <a:solidFill>
                <a:srgbClr val="1F568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021686" y="990600"/>
              <a:ext cx="9120174" cy="7154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เกม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Candy Crush Saga,</a:t>
              </a:r>
            </a:p>
            <a:p>
              <a:pPr algn="l">
                <a:lnSpc>
                  <a:spcPts val="4307"/>
                </a:lnSpc>
              </a:pP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PUBG Mobile, Garena Free Fire,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สุขภาพและการออกกําลังกาย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Fitbit,   Strava, Nike Run Club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การศึกษา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Duolingo, Google Classroom, Khan Academy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เครื่องมือ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Evernote, Microsoft Office, Google Translate, CamScanner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อื่น ๆ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Foodpanda, Wongnai, ShopeeFood,  Major Cineplex,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1720</Words>
  <Application>Microsoft Office PowerPoint</Application>
  <PresentationFormat>กำหนดเอง</PresentationFormat>
  <Paragraphs>195</Paragraphs>
  <Slides>22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8" baseType="lpstr">
      <vt:lpstr>Arial</vt:lpstr>
      <vt:lpstr>Sarabun Light</vt:lpstr>
      <vt:lpstr>Calibri</vt:lpstr>
      <vt:lpstr>Sarabun</vt:lpstr>
      <vt:lpstr>Sarabun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U3</dc:title>
  <dc:creator>KRU KOOKKAI</dc:creator>
  <cp:lastModifiedBy>ครูกุ๊กไก่</cp:lastModifiedBy>
  <cp:revision>28</cp:revision>
  <dcterms:created xsi:type="dcterms:W3CDTF">2006-08-16T00:00:00Z</dcterms:created>
  <dcterms:modified xsi:type="dcterms:W3CDTF">2025-06-10T06:47:03Z</dcterms:modified>
  <dc:identifier>DAGMOM2oNxk</dc:identifier>
</cp:coreProperties>
</file>