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Sarabun" panose="020B0604020202020204" charset="-34"/>
      <p:regular r:id="rId22"/>
      <p:bold r:id="rId23"/>
      <p:italic r:id="rId24"/>
      <p:boldItalic r:id="rId25"/>
    </p:embeddedFont>
    <p:embeddedFont>
      <p:font typeface="Sarabun Bold" panose="020B0604020202020204" charset="-34"/>
      <p:regular r:id="rId26"/>
      <p:bold r:id="rId27"/>
    </p:embeddedFont>
    <p:embeddedFont>
      <p:font typeface="Sarabun Light" panose="020B0604020202020204" charset="-34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1716" y="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13.png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4.png"/><Relationship Id="rId4" Type="http://schemas.openxmlformats.org/officeDocument/2006/relationships/image" Target="../media/image1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0.png"/><Relationship Id="rId7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10" Type="http://schemas.openxmlformats.org/officeDocument/2006/relationships/image" Target="../media/image16.png"/><Relationship Id="rId4" Type="http://schemas.openxmlformats.org/officeDocument/2006/relationships/image" Target="../media/image51.svg"/><Relationship Id="rId9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5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15.png"/><Relationship Id="rId4" Type="http://schemas.openxmlformats.org/officeDocument/2006/relationships/image" Target="../media/image10.svg"/><Relationship Id="rId9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sv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10.sv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2072" y="9080904"/>
            <a:ext cx="19051816" cy="1810341"/>
            <a:chOff x="0" y="0"/>
            <a:chExt cx="25402422" cy="2413787"/>
          </a:xfrm>
        </p:grpSpPr>
        <p:sp>
          <p:nvSpPr>
            <p:cNvPr id="3" name="Freeform 3"/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Freeform 4"/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73785" y="7927108"/>
            <a:ext cx="19566166" cy="449452"/>
            <a:chOff x="0" y="0"/>
            <a:chExt cx="5153229" cy="1183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6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TextBox 10"/>
          <p:cNvSpPr txBox="1"/>
          <p:nvPr/>
        </p:nvSpPr>
        <p:spPr>
          <a:xfrm>
            <a:off x="517779" y="1179626"/>
            <a:ext cx="10057187" cy="2664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709"/>
              </a:lnSpc>
            </a:pPr>
            <a:r>
              <a:rPr lang="en-US" sz="7649" b="1" dirty="0" err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ระบบคลาวด์</a:t>
            </a:r>
            <a:endParaRPr lang="en-US" sz="7649" b="1" dirty="0">
              <a:solidFill>
                <a:srgbClr val="1F5684"/>
              </a:solidFill>
              <a:latin typeface="Sarabun Bold"/>
              <a:ea typeface="Sarabun Bold"/>
              <a:cs typeface="Sarabun Bold"/>
              <a:sym typeface="Sarabun Bold"/>
            </a:endParaRPr>
          </a:p>
          <a:p>
            <a:pPr algn="r">
              <a:lnSpc>
                <a:spcPts val="10709"/>
              </a:lnSpc>
            </a:pPr>
            <a:r>
              <a:rPr lang="en-US" sz="7649" b="1" dirty="0" err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คอมพิวติ้ง</a:t>
            </a:r>
            <a:endParaRPr lang="en-US" sz="7649" b="1" dirty="0">
              <a:solidFill>
                <a:srgbClr val="1F5684"/>
              </a:solidFill>
              <a:latin typeface="Sarabun Bold"/>
              <a:ea typeface="Sarabun Bold"/>
              <a:cs typeface="Sarabun Bold"/>
              <a:sym typeface="Sarabun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1174762" y="1268052"/>
            <a:ext cx="6084538" cy="5019744"/>
          </a:xfrm>
          <a:custGeom>
            <a:avLst/>
            <a:gdLst/>
            <a:ahLst/>
            <a:cxnLst/>
            <a:rect l="l" t="t" r="r" b="b"/>
            <a:pathLst>
              <a:path w="6084538" h="5019744">
                <a:moveTo>
                  <a:pt x="0" y="0"/>
                </a:moveTo>
                <a:lnTo>
                  <a:pt x="6084538" y="0"/>
                </a:lnTo>
                <a:lnTo>
                  <a:pt x="6084538" y="5019743"/>
                </a:lnTo>
                <a:lnTo>
                  <a:pt x="0" y="50197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TextBox 12"/>
          <p:cNvSpPr txBox="1"/>
          <p:nvPr/>
        </p:nvSpPr>
        <p:spPr>
          <a:xfrm>
            <a:off x="900008" y="4020548"/>
            <a:ext cx="9674958" cy="920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7523"/>
              </a:lnSpc>
            </a:pPr>
            <a:r>
              <a:rPr lang="en-US" sz="5374">
                <a:solidFill>
                  <a:srgbClr val="1F5684"/>
                </a:solidFill>
                <a:latin typeface="Sarabun"/>
                <a:ea typeface="Sarabun"/>
                <a:cs typeface="Sarabun"/>
                <a:sym typeface="Sarabun"/>
              </a:rPr>
              <a:t>และการประยุกต์ใช้งานเพื่ออาชีพ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2439525" y="1150661"/>
            <a:ext cx="2859117" cy="2627262"/>
            <a:chOff x="0" y="0"/>
            <a:chExt cx="3812156" cy="3503016"/>
          </a:xfrm>
        </p:grpSpPr>
        <p:sp>
          <p:nvSpPr>
            <p:cNvPr id="15" name="Freeform 15"/>
            <p:cNvSpPr/>
            <p:nvPr/>
          </p:nvSpPr>
          <p:spPr>
            <a:xfrm>
              <a:off x="383579" y="0"/>
              <a:ext cx="3428577" cy="3503016"/>
            </a:xfrm>
            <a:custGeom>
              <a:avLst/>
              <a:gdLst/>
              <a:ahLst/>
              <a:cxnLst/>
              <a:rect l="l" t="t" r="r" b="b"/>
              <a:pathLst>
                <a:path w="3428577" h="3503016">
                  <a:moveTo>
                    <a:pt x="0" y="0"/>
                  </a:moveTo>
                  <a:lnTo>
                    <a:pt x="3428577" y="0"/>
                  </a:lnTo>
                  <a:lnTo>
                    <a:pt x="3428577" y="3503016"/>
                  </a:lnTo>
                  <a:lnTo>
                    <a:pt x="0" y="3503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0" y="595276"/>
              <a:ext cx="2682540" cy="1131822"/>
              <a:chOff x="0" y="0"/>
              <a:chExt cx="529884" cy="22357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529884" cy="223570"/>
              </a:xfrm>
              <a:custGeom>
                <a:avLst/>
                <a:gdLst/>
                <a:ahLst/>
                <a:cxnLst/>
                <a:rect l="l" t="t" r="r" b="b"/>
                <a:pathLst>
                  <a:path w="529884" h="223570">
                    <a:moveTo>
                      <a:pt x="111785" y="0"/>
                    </a:moveTo>
                    <a:lnTo>
                      <a:pt x="418100" y="0"/>
                    </a:lnTo>
                    <a:cubicBezTo>
                      <a:pt x="479837" y="0"/>
                      <a:pt x="529884" y="50048"/>
                      <a:pt x="529884" y="111785"/>
                    </a:cubicBezTo>
                    <a:lnTo>
                      <a:pt x="529884" y="111785"/>
                    </a:lnTo>
                    <a:cubicBezTo>
                      <a:pt x="529884" y="173522"/>
                      <a:pt x="479837" y="223570"/>
                      <a:pt x="418100" y="223570"/>
                    </a:cubicBezTo>
                    <a:lnTo>
                      <a:pt x="111785" y="223570"/>
                    </a:lnTo>
                    <a:cubicBezTo>
                      <a:pt x="50048" y="223570"/>
                      <a:pt x="0" y="173522"/>
                      <a:pt x="0" y="111785"/>
                    </a:cubicBezTo>
                    <a:lnTo>
                      <a:pt x="0" y="111785"/>
                    </a:lnTo>
                    <a:cubicBezTo>
                      <a:pt x="0" y="50048"/>
                      <a:pt x="50048" y="0"/>
                      <a:pt x="111785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529884" cy="2711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199"/>
                  </a:lnSpc>
                </a:pPr>
                <a:r>
                  <a:rPr lang="en-US" sz="2999">
                    <a:solidFill>
                      <a:srgbClr val="FFFFFF"/>
                    </a:solidFill>
                    <a:latin typeface="Sarabun Light"/>
                    <a:ea typeface="Sarabun Light"/>
                    <a:cs typeface="Sarabun Light"/>
                    <a:sym typeface="Sarabun Light"/>
                  </a:rPr>
                  <a:t>บทเรียนที่</a:t>
                </a: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155223" y="1203559"/>
              <a:ext cx="2618833" cy="2299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406"/>
                </a:lnSpc>
              </a:pPr>
              <a:r>
                <a:rPr lang="en-US" sz="10290" b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4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3741487" y="5350632"/>
            <a:ext cx="6833479" cy="831249"/>
            <a:chOff x="0" y="0"/>
            <a:chExt cx="9111305" cy="1108332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9111305" cy="1108332"/>
              <a:chOff x="0" y="0"/>
              <a:chExt cx="1377988" cy="167623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377988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1377988" h="167623">
                    <a:moveTo>
                      <a:pt x="57780" y="0"/>
                    </a:moveTo>
                    <a:lnTo>
                      <a:pt x="1320208" y="0"/>
                    </a:lnTo>
                    <a:cubicBezTo>
                      <a:pt x="1352119" y="0"/>
                      <a:pt x="1377988" y="25869"/>
                      <a:pt x="1377988" y="57780"/>
                    </a:cubicBezTo>
                    <a:lnTo>
                      <a:pt x="1377988" y="109844"/>
                    </a:lnTo>
                    <a:cubicBezTo>
                      <a:pt x="1377988" y="141754"/>
                      <a:pt x="1352119" y="167623"/>
                      <a:pt x="1320208" y="167623"/>
                    </a:cubicBezTo>
                    <a:lnTo>
                      <a:pt x="57780" y="167623"/>
                    </a:lnTo>
                    <a:cubicBezTo>
                      <a:pt x="25869" y="167623"/>
                      <a:pt x="0" y="141754"/>
                      <a:pt x="0" y="109844"/>
                    </a:cubicBezTo>
                    <a:lnTo>
                      <a:pt x="0" y="57780"/>
                    </a:lnTo>
                    <a:cubicBezTo>
                      <a:pt x="0" y="25869"/>
                      <a:pt x="25869" y="0"/>
                      <a:pt x="57780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28575"/>
                <a:ext cx="1377988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sp>
          <p:nvSpPr>
            <p:cNvPr id="45" name="TextBox 45"/>
            <p:cNvSpPr txBox="1"/>
            <p:nvPr/>
          </p:nvSpPr>
          <p:spPr>
            <a:xfrm>
              <a:off x="362797" y="108813"/>
              <a:ext cx="8444170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512" b="1" dirty="0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  <a:r>
                <a:rPr lang="en-US" sz="3512" b="1" dirty="0" err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การใช้เทคโนโลยีดิจิทัลเพื่ออาชีพ</a:t>
              </a:r>
              <a:r>
                <a:rPr lang="en-US" sz="3512" b="1" dirty="0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</a:p>
          </p:txBody>
        </p:sp>
      </p:grp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03DA6A-B0F9-48A0-B15D-8E7C1D673C1B}"/>
              </a:ext>
            </a:extLst>
          </p:cNvPr>
          <p:cNvGrpSpPr/>
          <p:nvPr/>
        </p:nvGrpSpPr>
        <p:grpSpPr>
          <a:xfrm>
            <a:off x="9607245" y="504825"/>
            <a:ext cx="7636083" cy="6810686"/>
            <a:chOff x="9607245" y="2339065"/>
            <a:chExt cx="7636083" cy="6810686"/>
          </a:xfrm>
        </p:grpSpPr>
        <p:sp>
          <p:nvSpPr>
            <p:cNvPr id="3" name="Freeform 3"/>
            <p:cNvSpPr/>
            <p:nvPr/>
          </p:nvSpPr>
          <p:spPr>
            <a:xfrm>
              <a:off x="11988814" y="2339065"/>
              <a:ext cx="5254514" cy="3651887"/>
            </a:xfrm>
            <a:custGeom>
              <a:avLst/>
              <a:gdLst/>
              <a:ahLst/>
              <a:cxnLst/>
              <a:rect l="l" t="t" r="r" b="b"/>
              <a:pathLst>
                <a:path w="5254514" h="3651887">
                  <a:moveTo>
                    <a:pt x="0" y="0"/>
                  </a:moveTo>
                  <a:lnTo>
                    <a:pt x="5254514" y="0"/>
                  </a:lnTo>
                  <a:lnTo>
                    <a:pt x="5254514" y="3651888"/>
                  </a:lnTo>
                  <a:lnTo>
                    <a:pt x="0" y="36518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Freeform 4"/>
            <p:cNvSpPr/>
            <p:nvPr/>
          </p:nvSpPr>
          <p:spPr>
            <a:xfrm>
              <a:off x="9607245" y="5305502"/>
              <a:ext cx="4763138" cy="3844249"/>
            </a:xfrm>
            <a:custGeom>
              <a:avLst/>
              <a:gdLst/>
              <a:ahLst/>
              <a:cxnLst/>
              <a:rect l="l" t="t" r="r" b="b"/>
              <a:pathLst>
                <a:path w="4763138" h="3844249">
                  <a:moveTo>
                    <a:pt x="0" y="0"/>
                  </a:moveTo>
                  <a:lnTo>
                    <a:pt x="4763138" y="0"/>
                  </a:lnTo>
                  <a:lnTo>
                    <a:pt x="4763138" y="3844249"/>
                  </a:lnTo>
                  <a:lnTo>
                    <a:pt x="0" y="3844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595181" y="5744727"/>
            <a:ext cx="8600884" cy="127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3"/>
              </a:lnSpc>
            </a:pPr>
            <a:r>
              <a:rPr lang="en-US" sz="2609" b="1" dirty="0" err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ตัวอย่างการให้บริการแบบ</a:t>
            </a:r>
            <a:r>
              <a:rPr lang="en-US" sz="2609" b="1" dirty="0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 SaaS</a:t>
            </a:r>
          </a:p>
          <a:p>
            <a:pPr algn="ctr">
              <a:lnSpc>
                <a:spcPts val="3373"/>
              </a:lnSpc>
            </a:pPr>
            <a:r>
              <a:rPr lang="en-US" sz="2409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OneDrive, Dropbox.  Microsoft Office 365, </a:t>
            </a:r>
          </a:p>
          <a:p>
            <a:pPr algn="ctr">
              <a:lnSpc>
                <a:spcPts val="3373"/>
              </a:lnSpc>
            </a:pPr>
            <a:r>
              <a:rPr lang="en-US" sz="2409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Google Drive, Google Workspace (Docs/Sheet/Slide) 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363552" y="457200"/>
            <a:ext cx="7979897" cy="5070497"/>
            <a:chOff x="0" y="0"/>
            <a:chExt cx="10639863" cy="6760663"/>
          </a:xfrm>
        </p:grpSpPr>
        <p:sp>
          <p:nvSpPr>
            <p:cNvPr id="7" name="Freeform 7"/>
            <p:cNvSpPr/>
            <p:nvPr/>
          </p:nvSpPr>
          <p:spPr>
            <a:xfrm flipH="1">
              <a:off x="848298" y="591977"/>
              <a:ext cx="9791565" cy="6168686"/>
            </a:xfrm>
            <a:custGeom>
              <a:avLst/>
              <a:gdLst/>
              <a:ahLst/>
              <a:cxnLst/>
              <a:rect l="l" t="t" r="r" b="b"/>
              <a:pathLst>
                <a:path w="9791565" h="6168686">
                  <a:moveTo>
                    <a:pt x="9791565" y="0"/>
                  </a:moveTo>
                  <a:lnTo>
                    <a:pt x="0" y="0"/>
                  </a:lnTo>
                  <a:lnTo>
                    <a:pt x="0" y="6168686"/>
                  </a:lnTo>
                  <a:lnTo>
                    <a:pt x="9791565" y="6168686"/>
                  </a:lnTo>
                  <a:lnTo>
                    <a:pt x="9791565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29554" y="1081122"/>
              <a:ext cx="8594527" cy="4911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56"/>
                </a:lnSpc>
              </a:pPr>
              <a:r>
                <a:rPr lang="en-US" sz="3003" b="1" dirty="0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Software as a Service (SaaS)</a:t>
              </a:r>
            </a:p>
            <a:p>
              <a:pPr algn="ctr">
                <a:lnSpc>
                  <a:spcPts val="4174"/>
                </a:lnSpc>
              </a:pPr>
              <a:r>
                <a:rPr lang="en-US" sz="2530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การให้บริการ</a:t>
              </a:r>
              <a:r>
                <a:rPr lang="en-US" sz="2530" b="1" dirty="0" err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ซอฟต์แวร์</a:t>
              </a:r>
              <a:endParaRPr lang="en-US" sz="2530" b="1" dirty="0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endParaRPr>
            </a:p>
            <a:p>
              <a:pPr algn="ctr">
                <a:lnSpc>
                  <a:spcPts val="4174"/>
                </a:lnSpc>
              </a:pPr>
              <a:r>
                <a:rPr lang="en-US" sz="2530" b="1" dirty="0" err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ที่พร้อมใช้งานผ่านระบบคลาวด์</a:t>
              </a:r>
              <a:r>
                <a:rPr lang="en-US" sz="2530" b="1" dirty="0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</a:p>
            <a:p>
              <a:pPr algn="ctr">
                <a:lnSpc>
                  <a:spcPts val="4174"/>
                </a:lnSpc>
              </a:pPr>
              <a:r>
                <a:rPr lang="en-US" sz="2530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สามารถเข้าถึงซอฟต์แวร์ผ่านเว็บเบราว์เซอร์</a:t>
              </a:r>
              <a:r>
                <a:rPr lang="en-US" sz="2530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</a:p>
            <a:p>
              <a:pPr algn="ctr">
                <a:lnSpc>
                  <a:spcPts val="4174"/>
                </a:lnSpc>
              </a:pPr>
              <a:r>
                <a:rPr lang="en-US" sz="2530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โดยไม่ต้องติดตั้งซอฟต์แวร์ลงในเครื่อง</a:t>
              </a:r>
              <a:r>
                <a:rPr lang="en-US" sz="2530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</a:p>
            <a:p>
              <a:pPr algn="ctr">
                <a:lnSpc>
                  <a:spcPts val="4174"/>
                </a:lnSpc>
              </a:pPr>
              <a:r>
                <a:rPr lang="en-US" sz="2530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และแชร์เพื่อใช้ไฟล์งานร่วมกัน</a:t>
              </a:r>
              <a:endParaRPr lang="en-US" sz="253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algn="ctr">
                <a:lnSpc>
                  <a:spcPts val="4174"/>
                </a:lnSpc>
              </a:pPr>
              <a:r>
                <a:rPr lang="en-US" sz="2530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มีพื้นที่จัดเก็บไฟล์งานบนระบบคลาวด์</a:t>
              </a:r>
              <a:r>
                <a:rPr lang="en-US" sz="2530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028700" y="247650"/>
            <a:ext cx="7761398" cy="1239564"/>
            <a:chOff x="0" y="0"/>
            <a:chExt cx="10348531" cy="1652752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0348531" cy="1652752"/>
            </a:xfrm>
            <a:custGeom>
              <a:avLst/>
              <a:gdLst/>
              <a:ahLst/>
              <a:cxnLst/>
              <a:rect l="l" t="t" r="r" b="b"/>
              <a:pathLst>
                <a:path w="10348531" h="1652752">
                  <a:moveTo>
                    <a:pt x="10348531" y="0"/>
                  </a:moveTo>
                  <a:lnTo>
                    <a:pt x="0" y="0"/>
                  </a:lnTo>
                  <a:lnTo>
                    <a:pt x="0" y="1652752"/>
                  </a:lnTo>
                  <a:lnTo>
                    <a:pt x="10348531" y="1652752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>
              <a:off x="290899" y="283962"/>
              <a:ext cx="1122536" cy="1122019"/>
            </a:xfrm>
            <a:custGeom>
              <a:avLst/>
              <a:gdLst/>
              <a:ahLst/>
              <a:cxnLst/>
              <a:rect l="l" t="t" r="r" b="b"/>
              <a:pathLst>
                <a:path w="1122536" h="1122019">
                  <a:moveTo>
                    <a:pt x="0" y="0"/>
                  </a:moveTo>
                  <a:lnTo>
                    <a:pt x="1122535" y="0"/>
                  </a:lnTo>
                  <a:lnTo>
                    <a:pt x="1122535" y="1122019"/>
                  </a:lnTo>
                  <a:lnTo>
                    <a:pt x="0" y="1122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44295" y="459963"/>
              <a:ext cx="8836911" cy="635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6"/>
                </a:lnSpc>
              </a:pPr>
              <a:r>
                <a:rPr lang="en-US" sz="2904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ตัวอย่างผู้ให้บริการคลาวด์คอมพิวติ้ง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3255525" y="1863452"/>
            <a:ext cx="3487805" cy="3020616"/>
          </a:xfrm>
          <a:custGeom>
            <a:avLst/>
            <a:gdLst/>
            <a:ahLst/>
            <a:cxnLst/>
            <a:rect l="l" t="t" r="r" b="b"/>
            <a:pathLst>
              <a:path w="3487805" h="3020616">
                <a:moveTo>
                  <a:pt x="0" y="0"/>
                </a:moveTo>
                <a:lnTo>
                  <a:pt x="3487805" y="0"/>
                </a:lnTo>
                <a:lnTo>
                  <a:pt x="3487805" y="3020616"/>
                </a:lnTo>
                <a:lnTo>
                  <a:pt x="0" y="30206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8" name="Group 8"/>
          <p:cNvGrpSpPr/>
          <p:nvPr/>
        </p:nvGrpSpPr>
        <p:grpSpPr>
          <a:xfrm>
            <a:off x="8671173" y="1232994"/>
            <a:ext cx="7714250" cy="5441153"/>
            <a:chOff x="0" y="0"/>
            <a:chExt cx="10285666" cy="7254871"/>
          </a:xfrm>
        </p:grpSpPr>
        <p:sp>
          <p:nvSpPr>
            <p:cNvPr id="9" name="Freeform 9"/>
            <p:cNvSpPr/>
            <p:nvPr/>
          </p:nvSpPr>
          <p:spPr>
            <a:xfrm flipH="1">
              <a:off x="0" y="774901"/>
              <a:ext cx="10285666" cy="6479970"/>
            </a:xfrm>
            <a:custGeom>
              <a:avLst/>
              <a:gdLst/>
              <a:ahLst/>
              <a:cxnLst/>
              <a:rect l="l" t="t" r="r" b="b"/>
              <a:pathLst>
                <a:path w="10285666" h="6479970">
                  <a:moveTo>
                    <a:pt x="10285666" y="0"/>
                  </a:moveTo>
                  <a:lnTo>
                    <a:pt x="0" y="0"/>
                  </a:lnTo>
                  <a:lnTo>
                    <a:pt x="0" y="6479970"/>
                  </a:lnTo>
                  <a:lnTo>
                    <a:pt x="10285666" y="6479970"/>
                  </a:lnTo>
                  <a:lnTo>
                    <a:pt x="10285666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18956" y="1287824"/>
              <a:ext cx="9028224" cy="3554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5"/>
                </a:lnSpc>
              </a:pPr>
              <a:r>
                <a:rPr lang="en-US" sz="2657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เป็นผู้ให้บริการคลาวด์รายใหญ่ที่สุดในโลก</a:t>
              </a:r>
              <a:r>
                <a:rPr lang="en-US" sz="2657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</a:p>
            <a:p>
              <a:pPr algn="ctr">
                <a:lnSpc>
                  <a:spcPts val="4385"/>
                </a:lnSpc>
              </a:pPr>
              <a:r>
                <a:rPr lang="en-US" sz="2657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มีบริการหลากหลายมากกว่า</a:t>
              </a:r>
              <a:r>
                <a:rPr lang="en-US" sz="2657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200 </a:t>
              </a:r>
              <a:r>
                <a:rPr lang="en-US" sz="2657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รายการ</a:t>
              </a:r>
              <a:r>
                <a:rPr lang="en-US" sz="2657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</a:p>
            <a:p>
              <a:pPr algn="ctr">
                <a:lnSpc>
                  <a:spcPts val="4385"/>
                </a:lnSpc>
              </a:pPr>
              <a:r>
                <a:rPr lang="en-US" sz="2657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รวมถึงการคํานวณ</a:t>
              </a:r>
              <a:r>
                <a:rPr lang="en-US" sz="2657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657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การจัดเก็บข้อมูล</a:t>
              </a:r>
              <a:r>
                <a:rPr lang="en-US" sz="2657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</a:p>
            <a:p>
              <a:pPr algn="ctr">
                <a:lnSpc>
                  <a:spcPts val="4385"/>
                </a:lnSpc>
              </a:pPr>
              <a:r>
                <a:rPr lang="en-US" sz="2657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การจัดการฐานข้อมูล</a:t>
              </a:r>
              <a:r>
                <a:rPr lang="en-US" sz="2657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657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การวิเคราะห์</a:t>
              </a:r>
              <a:r>
                <a:rPr lang="en-US" sz="2657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</a:p>
            <a:p>
              <a:pPr algn="ctr">
                <a:lnSpc>
                  <a:spcPts val="4385"/>
                </a:lnSpc>
              </a:pPr>
              <a:r>
                <a:rPr lang="en-US" sz="2657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เป็นตัวเลือกยอดนิยมสําหรับองค์กรทุกขนาด</a:t>
              </a:r>
              <a:endParaRPr lang="en-US" sz="2657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1204182" y="0"/>
              <a:ext cx="8585445" cy="1108332"/>
              <a:chOff x="0" y="0"/>
              <a:chExt cx="1298457" cy="167623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298457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1298457" h="167623">
                    <a:moveTo>
                      <a:pt x="61319" y="0"/>
                    </a:moveTo>
                    <a:lnTo>
                      <a:pt x="1237139" y="0"/>
                    </a:lnTo>
                    <a:cubicBezTo>
                      <a:pt x="1271004" y="0"/>
                      <a:pt x="1298457" y="27453"/>
                      <a:pt x="1298457" y="61319"/>
                    </a:cubicBezTo>
                    <a:lnTo>
                      <a:pt x="1298457" y="106304"/>
                    </a:lnTo>
                    <a:cubicBezTo>
                      <a:pt x="1298457" y="122567"/>
                      <a:pt x="1291997" y="138164"/>
                      <a:pt x="1280498" y="149664"/>
                    </a:cubicBezTo>
                    <a:cubicBezTo>
                      <a:pt x="1268998" y="161163"/>
                      <a:pt x="1253401" y="167623"/>
                      <a:pt x="1237139" y="167623"/>
                    </a:cubicBezTo>
                    <a:lnTo>
                      <a:pt x="61319" y="167623"/>
                    </a:lnTo>
                    <a:cubicBezTo>
                      <a:pt x="45056" y="167623"/>
                      <a:pt x="29459" y="161163"/>
                      <a:pt x="17960" y="149664"/>
                    </a:cubicBezTo>
                    <a:cubicBezTo>
                      <a:pt x="6460" y="138164"/>
                      <a:pt x="0" y="122567"/>
                      <a:pt x="0" y="106304"/>
                    </a:cubicBezTo>
                    <a:lnTo>
                      <a:pt x="0" y="61319"/>
                    </a:lnTo>
                    <a:cubicBezTo>
                      <a:pt x="0" y="27453"/>
                      <a:pt x="27453" y="0"/>
                      <a:pt x="61319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1298457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1546040" y="108813"/>
              <a:ext cx="7956814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512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Amazon Web Services (AWS)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3255525" y="5129677"/>
            <a:ext cx="8013828" cy="5217194"/>
            <a:chOff x="0" y="0"/>
            <a:chExt cx="10685105" cy="702545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0685105" cy="7025456"/>
            </a:xfrm>
            <a:custGeom>
              <a:avLst/>
              <a:gdLst/>
              <a:ahLst/>
              <a:cxnLst/>
              <a:rect l="l" t="t" r="r" b="b"/>
              <a:pathLst>
                <a:path w="10685105" h="7025456">
                  <a:moveTo>
                    <a:pt x="0" y="0"/>
                  </a:moveTo>
                  <a:lnTo>
                    <a:pt x="10685105" y="0"/>
                  </a:lnTo>
                  <a:lnTo>
                    <a:pt x="10685105" y="7025456"/>
                  </a:lnTo>
                  <a:lnTo>
                    <a:pt x="0" y="7025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530050" y="435885"/>
              <a:ext cx="10129810" cy="3584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85"/>
                </a:lnSpc>
              </a:pPr>
              <a:r>
                <a:rPr lang="en-US" sz="2657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จุดเด่น:</a:t>
              </a:r>
              <a:r>
                <a:rPr lang="en-US" sz="2657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มีบริการหลากหลาย มีศูนย์ข้อมูลที่</a:t>
              </a:r>
            </a:p>
            <a:p>
              <a:pPr algn="l">
                <a:lnSpc>
                  <a:spcPts val="4385"/>
                </a:lnSpc>
              </a:pPr>
              <a:r>
                <a:rPr lang="en-US" sz="2657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นํามาใช้เป็นโครงสร้างพื้นฐานมากกว่า 80 แห่งทั่วโลก</a:t>
              </a:r>
            </a:p>
            <a:p>
              <a:pPr algn="l">
                <a:lnSpc>
                  <a:spcPts val="4385"/>
                </a:lnSpc>
              </a:pPr>
              <a:r>
                <a:rPr lang="en-US" sz="2657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ข้อเสีย: </a:t>
              </a:r>
              <a:r>
                <a:rPr lang="en-US" sz="2657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ระบบค่อนข้างซับซ้อนสําหรับผู้ใช้เริ่มต้นและ</a:t>
              </a:r>
            </a:p>
            <a:p>
              <a:pPr algn="l">
                <a:lnSpc>
                  <a:spcPts val="4385"/>
                </a:lnSpc>
              </a:pPr>
              <a:r>
                <a:rPr lang="en-US" sz="2657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มีต้นทุนค่าใช้จ่ายที่ค่อนข้างแพง</a:t>
              </a:r>
            </a:p>
            <a:p>
              <a:pPr algn="l">
                <a:lnSpc>
                  <a:spcPts val="4385"/>
                </a:lnSpc>
              </a:pPr>
              <a:endParaRPr lang="en-US" sz="2657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" name="Freeform 3"/>
          <p:cNvSpPr/>
          <p:nvPr/>
        </p:nvSpPr>
        <p:spPr>
          <a:xfrm>
            <a:off x="11062092" y="554642"/>
            <a:ext cx="4083596" cy="3853535"/>
          </a:xfrm>
          <a:custGeom>
            <a:avLst/>
            <a:gdLst/>
            <a:ahLst/>
            <a:cxnLst/>
            <a:rect l="l" t="t" r="r" b="b"/>
            <a:pathLst>
              <a:path w="4083596" h="3853535">
                <a:moveTo>
                  <a:pt x="0" y="0"/>
                </a:moveTo>
                <a:lnTo>
                  <a:pt x="4083597" y="0"/>
                </a:lnTo>
                <a:lnTo>
                  <a:pt x="4083597" y="3853535"/>
                </a:lnTo>
                <a:lnTo>
                  <a:pt x="0" y="3853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4" name="Group 4"/>
          <p:cNvGrpSpPr/>
          <p:nvPr/>
        </p:nvGrpSpPr>
        <p:grpSpPr>
          <a:xfrm>
            <a:off x="2461938" y="554642"/>
            <a:ext cx="7714250" cy="5366211"/>
            <a:chOff x="0" y="0"/>
            <a:chExt cx="10285666" cy="7154948"/>
          </a:xfrm>
        </p:grpSpPr>
        <p:sp>
          <p:nvSpPr>
            <p:cNvPr id="5" name="Freeform 5"/>
            <p:cNvSpPr/>
            <p:nvPr/>
          </p:nvSpPr>
          <p:spPr>
            <a:xfrm flipH="1">
              <a:off x="0" y="674978"/>
              <a:ext cx="10285666" cy="6479970"/>
            </a:xfrm>
            <a:custGeom>
              <a:avLst/>
              <a:gdLst/>
              <a:ahLst/>
              <a:cxnLst/>
              <a:rect l="l" t="t" r="r" b="b"/>
              <a:pathLst>
                <a:path w="10285666" h="6479970">
                  <a:moveTo>
                    <a:pt x="10285666" y="0"/>
                  </a:moveTo>
                  <a:lnTo>
                    <a:pt x="0" y="0"/>
                  </a:lnTo>
                  <a:lnTo>
                    <a:pt x="0" y="6479970"/>
                  </a:lnTo>
                  <a:lnTo>
                    <a:pt x="10285666" y="6479970"/>
                  </a:lnTo>
                  <a:lnTo>
                    <a:pt x="10285666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18956" y="1232157"/>
              <a:ext cx="9028224" cy="4284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5"/>
                </a:lnSpc>
              </a:pPr>
              <a:r>
                <a:rPr lang="th-TH" sz="2657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เป็นผู้ให้บริการคลาวด์รายใหญ่</a:t>
              </a:r>
            </a:p>
            <a:p>
              <a:pPr algn="ctr">
                <a:lnSpc>
                  <a:spcPts val="4385"/>
                </a:lnSpc>
              </a:pPr>
              <a:r>
                <a:rPr lang="th-TH" sz="2657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มีบริการคลาวด์ที่หลากหลาย เช่น การคํานวณ </a:t>
              </a:r>
            </a:p>
            <a:p>
              <a:pPr algn="ctr">
                <a:lnSpc>
                  <a:spcPts val="4385"/>
                </a:lnSpc>
              </a:pPr>
              <a:r>
                <a:rPr lang="th-TH" sz="2657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การจัดเก็บในฐานข้อมูล การวิเคราะห์ </a:t>
              </a:r>
            </a:p>
            <a:p>
              <a:pPr algn="ctr">
                <a:lnSpc>
                  <a:spcPts val="4385"/>
                </a:lnSpc>
              </a:pPr>
              <a:r>
                <a:rPr lang="th-TH" sz="2657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การสร้างเครือข่าย ปัญญาประดิษฐ์</a:t>
              </a:r>
            </a:p>
            <a:p>
              <a:pPr algn="ctr">
                <a:lnSpc>
                  <a:spcPts val="4385"/>
                </a:lnSpc>
              </a:pPr>
              <a:r>
                <a:rPr lang="th-TH" sz="2657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เหมาะกับองค์กรที่ใช้ผลิตภัณฑ์ของ Microsoft </a:t>
              </a:r>
            </a:p>
            <a:p>
              <a:pPr algn="ctr">
                <a:lnSpc>
                  <a:spcPts val="4385"/>
                </a:lnSpc>
              </a:pPr>
              <a:r>
                <a:rPr lang="th-TH" sz="2657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ในเบื้องต้น เช่น Windows และ Office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2544067" y="0"/>
              <a:ext cx="5197532" cy="1108332"/>
              <a:chOff x="0" y="0"/>
              <a:chExt cx="786072" cy="16762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786072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786072" h="167623">
                    <a:moveTo>
                      <a:pt x="83812" y="0"/>
                    </a:moveTo>
                    <a:lnTo>
                      <a:pt x="702260" y="0"/>
                    </a:lnTo>
                    <a:cubicBezTo>
                      <a:pt x="724488" y="0"/>
                      <a:pt x="745806" y="8830"/>
                      <a:pt x="761524" y="24548"/>
                    </a:cubicBezTo>
                    <a:cubicBezTo>
                      <a:pt x="777241" y="40266"/>
                      <a:pt x="786072" y="61583"/>
                      <a:pt x="786072" y="83812"/>
                    </a:cubicBezTo>
                    <a:lnTo>
                      <a:pt x="786072" y="83812"/>
                    </a:lnTo>
                    <a:cubicBezTo>
                      <a:pt x="786072" y="106040"/>
                      <a:pt x="777241" y="127358"/>
                      <a:pt x="761524" y="143076"/>
                    </a:cubicBezTo>
                    <a:cubicBezTo>
                      <a:pt x="745806" y="158793"/>
                      <a:pt x="724488" y="167623"/>
                      <a:pt x="702260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786072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751024" y="108813"/>
              <a:ext cx="4816966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Microsoft Azure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6319063" y="4932052"/>
            <a:ext cx="8013828" cy="4979632"/>
            <a:chOff x="0" y="0"/>
            <a:chExt cx="10685105" cy="663951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685105" cy="6639510"/>
            </a:xfrm>
            <a:custGeom>
              <a:avLst/>
              <a:gdLst/>
              <a:ahLst/>
              <a:cxnLst/>
              <a:rect l="l" t="t" r="r" b="b"/>
              <a:pathLst>
                <a:path w="10685105" h="6639510">
                  <a:moveTo>
                    <a:pt x="0" y="0"/>
                  </a:moveTo>
                  <a:lnTo>
                    <a:pt x="10685105" y="0"/>
                  </a:lnTo>
                  <a:lnTo>
                    <a:pt x="10685105" y="6639510"/>
                  </a:lnTo>
                  <a:lnTo>
                    <a:pt x="0" y="66395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66" b="-5546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530050" y="434479"/>
              <a:ext cx="10129810" cy="3584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85"/>
                </a:lnSpc>
              </a:pPr>
              <a:r>
                <a:rPr lang="th-TH" sz="2657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จุดเด่น:</a:t>
              </a:r>
              <a:r>
                <a:rPr lang="th-TH" sz="2657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ผสานเข้ากับผลิตภัณฑ์และบริการอื่น</a:t>
              </a:r>
            </a:p>
            <a:p>
              <a:pPr algn="l">
                <a:lnSpc>
                  <a:spcPts val="4385"/>
                </a:lnSpc>
              </a:pPr>
              <a:r>
                <a:rPr lang="th-TH" sz="2657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ของ Microsoft ได้ราบรื่น มีความปลอดภัยสูง</a:t>
              </a:r>
            </a:p>
            <a:p>
              <a:pPr algn="l">
                <a:lnSpc>
                  <a:spcPts val="4385"/>
                </a:lnSpc>
              </a:pPr>
              <a:r>
                <a:rPr lang="th-TH" sz="2657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ข้อเสีย: </a:t>
              </a:r>
              <a:r>
                <a:rPr lang="th-TH" sz="2657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มีบริการที่น้อยกว่า AWS และเป็นการใช้งาน</a:t>
              </a:r>
            </a:p>
            <a:p>
              <a:pPr algn="l">
                <a:lnSpc>
                  <a:spcPts val="4385"/>
                </a:lnSpc>
              </a:pPr>
              <a:r>
                <a:rPr lang="th-TH" sz="2657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อันขึ้นอยู่กับผลิตภัณฑ์และบริการอื่นของ Microsoft</a:t>
              </a:r>
            </a:p>
            <a:p>
              <a:pPr algn="l">
                <a:lnSpc>
                  <a:spcPts val="4385"/>
                </a:lnSpc>
              </a:pPr>
              <a:endParaRPr lang="th-TH" sz="2657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>
            <a:off x="2389488" y="882181"/>
            <a:ext cx="5140552" cy="4279308"/>
          </a:xfrm>
          <a:custGeom>
            <a:avLst/>
            <a:gdLst/>
            <a:ahLst/>
            <a:cxnLst/>
            <a:rect l="l" t="t" r="r" b="b"/>
            <a:pathLst>
              <a:path w="5140552" h="4279308">
                <a:moveTo>
                  <a:pt x="0" y="0"/>
                </a:moveTo>
                <a:lnTo>
                  <a:pt x="5140552" y="0"/>
                </a:lnTo>
                <a:lnTo>
                  <a:pt x="5140552" y="4279308"/>
                </a:lnTo>
                <a:lnTo>
                  <a:pt x="0" y="4279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" name="Group 4"/>
          <p:cNvGrpSpPr/>
          <p:nvPr/>
        </p:nvGrpSpPr>
        <p:grpSpPr>
          <a:xfrm>
            <a:off x="8181828" y="882181"/>
            <a:ext cx="7714250" cy="5451936"/>
            <a:chOff x="0" y="0"/>
            <a:chExt cx="10285666" cy="7269248"/>
          </a:xfrm>
        </p:grpSpPr>
        <p:sp>
          <p:nvSpPr>
            <p:cNvPr id="5" name="Freeform 5"/>
            <p:cNvSpPr/>
            <p:nvPr/>
          </p:nvSpPr>
          <p:spPr>
            <a:xfrm flipH="1">
              <a:off x="0" y="789278"/>
              <a:ext cx="10285666" cy="6479970"/>
            </a:xfrm>
            <a:custGeom>
              <a:avLst/>
              <a:gdLst/>
              <a:ahLst/>
              <a:cxnLst/>
              <a:rect l="l" t="t" r="r" b="b"/>
              <a:pathLst>
                <a:path w="10285666" h="6479970">
                  <a:moveTo>
                    <a:pt x="10285666" y="0"/>
                  </a:moveTo>
                  <a:lnTo>
                    <a:pt x="0" y="0"/>
                  </a:lnTo>
                  <a:lnTo>
                    <a:pt x="0" y="6479970"/>
                  </a:lnTo>
                  <a:lnTo>
                    <a:pt x="10285666" y="6479970"/>
                  </a:lnTo>
                  <a:lnTo>
                    <a:pt x="10285666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918956" y="1346457"/>
              <a:ext cx="9028224" cy="4284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85"/>
                </a:lnSpc>
              </a:pPr>
              <a:r>
                <a:rPr lang="en-US" sz="2657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เป็นผู้ให้บริการคลาวด์รายใหญ่ </a:t>
              </a:r>
            </a:p>
            <a:p>
              <a:pPr algn="ctr">
                <a:lnSpc>
                  <a:spcPts val="4385"/>
                </a:lnSpc>
              </a:pPr>
              <a:r>
                <a:rPr lang="en-US" sz="2657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มีบริการคลาวด์ที่หลากหลาย เช่น การคํานวณ </a:t>
              </a:r>
            </a:p>
            <a:p>
              <a:pPr algn="ctr">
                <a:lnSpc>
                  <a:spcPts val="4385"/>
                </a:lnSpc>
              </a:pPr>
              <a:r>
                <a:rPr lang="en-US" sz="2657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การจัดเก็บในฐานข้อมูล การวิเคราะห์ </a:t>
              </a:r>
            </a:p>
            <a:p>
              <a:pPr algn="ctr">
                <a:lnSpc>
                  <a:spcPts val="4385"/>
                </a:lnSpc>
              </a:pPr>
              <a:r>
                <a:rPr lang="en-US" sz="2657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การสร้างเครือข่าย การเรียนรู้ของเครื่อง</a:t>
              </a:r>
            </a:p>
            <a:p>
              <a:pPr algn="ctr">
                <a:lnSpc>
                  <a:spcPts val="4385"/>
                </a:lnSpc>
              </a:pPr>
              <a:r>
                <a:rPr lang="en-US" sz="2657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เหมาะกับองค์กรที่ใช้ผลิตภัณฑ์ของ Google</a:t>
              </a:r>
            </a:p>
            <a:p>
              <a:pPr algn="ctr">
                <a:lnSpc>
                  <a:spcPts val="4385"/>
                </a:lnSpc>
              </a:pPr>
              <a:r>
                <a:rPr lang="en-US" sz="2657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ในเบื้องต้น เช่น Gmail และ Google Drive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174362" y="0"/>
              <a:ext cx="9111305" cy="1108332"/>
              <a:chOff x="0" y="0"/>
              <a:chExt cx="1377988" cy="167623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77988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1377988" h="167623">
                    <a:moveTo>
                      <a:pt x="57780" y="0"/>
                    </a:moveTo>
                    <a:lnTo>
                      <a:pt x="1320208" y="0"/>
                    </a:lnTo>
                    <a:cubicBezTo>
                      <a:pt x="1352119" y="0"/>
                      <a:pt x="1377988" y="25869"/>
                      <a:pt x="1377988" y="57780"/>
                    </a:cubicBezTo>
                    <a:lnTo>
                      <a:pt x="1377988" y="109844"/>
                    </a:lnTo>
                    <a:cubicBezTo>
                      <a:pt x="1377988" y="141754"/>
                      <a:pt x="1352119" y="167623"/>
                      <a:pt x="1320208" y="167623"/>
                    </a:cubicBezTo>
                    <a:lnTo>
                      <a:pt x="57780" y="167623"/>
                    </a:lnTo>
                    <a:cubicBezTo>
                      <a:pt x="25869" y="167623"/>
                      <a:pt x="0" y="141754"/>
                      <a:pt x="0" y="109844"/>
                    </a:cubicBezTo>
                    <a:lnTo>
                      <a:pt x="0" y="57780"/>
                    </a:lnTo>
                    <a:cubicBezTo>
                      <a:pt x="0" y="25869"/>
                      <a:pt x="25869" y="0"/>
                      <a:pt x="57780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1377988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537158" y="108813"/>
              <a:ext cx="8444170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512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Google Cloud Platform (GCP)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959764" y="5418021"/>
            <a:ext cx="8013828" cy="4868979"/>
            <a:chOff x="0" y="0"/>
            <a:chExt cx="10685105" cy="702545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0685105" cy="7025456"/>
            </a:xfrm>
            <a:custGeom>
              <a:avLst/>
              <a:gdLst/>
              <a:ahLst/>
              <a:cxnLst/>
              <a:rect l="l" t="t" r="r" b="b"/>
              <a:pathLst>
                <a:path w="10685105" h="7025456">
                  <a:moveTo>
                    <a:pt x="0" y="0"/>
                  </a:moveTo>
                  <a:lnTo>
                    <a:pt x="10685105" y="0"/>
                  </a:lnTo>
                  <a:lnTo>
                    <a:pt x="10685105" y="7025456"/>
                  </a:lnTo>
                  <a:lnTo>
                    <a:pt x="0" y="7025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530050" y="435885"/>
              <a:ext cx="10129810" cy="284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85"/>
                </a:lnSpc>
              </a:pPr>
              <a:r>
                <a:rPr lang="en-US" sz="2657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จุดเด่น:</a:t>
              </a:r>
              <a:r>
                <a:rPr lang="en-US" sz="2657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มีบริการที่ลํ้าสมัย ราคาประหยัดกว่า </a:t>
              </a:r>
            </a:p>
            <a:p>
              <a:pPr algn="l">
                <a:lnSpc>
                  <a:spcPts val="4385"/>
                </a:lnSpc>
              </a:pPr>
              <a:r>
                <a:rPr lang="en-US" sz="2657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มีตัวเลือกราคายืดหยุ่นตามความต้องการของบริษัท</a:t>
              </a:r>
            </a:p>
            <a:p>
              <a:pPr algn="l">
                <a:lnSpc>
                  <a:spcPts val="4385"/>
                </a:lnSpc>
              </a:pPr>
              <a:r>
                <a:rPr lang="en-US" sz="2657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ข้อเสีย: </a:t>
              </a:r>
              <a:r>
                <a:rPr lang="en-US" sz="2657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มีบริการคลาวด์ที่น้อยกว่า AWS และ Azure</a:t>
              </a:r>
            </a:p>
            <a:p>
              <a:pPr algn="l">
                <a:lnSpc>
                  <a:spcPts val="4385"/>
                </a:lnSpc>
              </a:pPr>
              <a:endParaRPr lang="en-US" sz="2657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2772039" y="228151"/>
            <a:ext cx="7761398" cy="1204338"/>
            <a:chOff x="0" y="0"/>
            <a:chExt cx="10348531" cy="1605784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0348531" cy="1605784"/>
            </a:xfrm>
            <a:custGeom>
              <a:avLst/>
              <a:gdLst/>
              <a:ahLst/>
              <a:cxnLst/>
              <a:rect l="l" t="t" r="r" b="b"/>
              <a:pathLst>
                <a:path w="10348531" h="1605784">
                  <a:moveTo>
                    <a:pt x="10348531" y="0"/>
                  </a:moveTo>
                  <a:lnTo>
                    <a:pt x="0" y="0"/>
                  </a:lnTo>
                  <a:lnTo>
                    <a:pt x="0" y="1605784"/>
                  </a:lnTo>
                  <a:lnTo>
                    <a:pt x="10348531" y="1605784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620" b="-262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44295" y="423447"/>
              <a:ext cx="8836911" cy="635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6"/>
                </a:lnSpc>
              </a:pPr>
              <a:r>
                <a:rPr lang="th-TH" sz="29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ประโยชน์ของระบบคลาวด์คอมพิวติ้ง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335474" y="252182"/>
              <a:ext cx="1124825" cy="1123789"/>
            </a:xfrm>
            <a:custGeom>
              <a:avLst/>
              <a:gdLst/>
              <a:ahLst/>
              <a:cxnLst/>
              <a:rect l="l" t="t" r="r" b="b"/>
              <a:pathLst>
                <a:path w="1124825" h="1123789">
                  <a:moveTo>
                    <a:pt x="0" y="0"/>
                  </a:moveTo>
                  <a:lnTo>
                    <a:pt x="1124825" y="0"/>
                  </a:lnTo>
                  <a:lnTo>
                    <a:pt x="1124825" y="1123790"/>
                  </a:lnTo>
                  <a:lnTo>
                    <a:pt x="0" y="1123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sp>
        <p:nvSpPr>
          <p:cNvPr id="7" name="Freeform 7"/>
          <p:cNvSpPr/>
          <p:nvPr/>
        </p:nvSpPr>
        <p:spPr>
          <a:xfrm>
            <a:off x="12202955" y="433016"/>
            <a:ext cx="5653566" cy="4016387"/>
          </a:xfrm>
          <a:custGeom>
            <a:avLst/>
            <a:gdLst/>
            <a:ahLst/>
            <a:cxnLst/>
            <a:rect l="l" t="t" r="r" b="b"/>
            <a:pathLst>
              <a:path w="5653566" h="4016387">
                <a:moveTo>
                  <a:pt x="0" y="0"/>
                </a:moveTo>
                <a:lnTo>
                  <a:pt x="5653566" y="0"/>
                </a:lnTo>
                <a:lnTo>
                  <a:pt x="5653566" y="4016388"/>
                </a:lnTo>
                <a:lnTo>
                  <a:pt x="0" y="40163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8" name="Freeform 8"/>
          <p:cNvSpPr/>
          <p:nvPr/>
        </p:nvSpPr>
        <p:spPr>
          <a:xfrm>
            <a:off x="11877870" y="3242555"/>
            <a:ext cx="5942366" cy="4419635"/>
          </a:xfrm>
          <a:custGeom>
            <a:avLst/>
            <a:gdLst/>
            <a:ahLst/>
            <a:cxnLst/>
            <a:rect l="l" t="t" r="r" b="b"/>
            <a:pathLst>
              <a:path w="5942366" h="4419635">
                <a:moveTo>
                  <a:pt x="0" y="0"/>
                </a:moveTo>
                <a:lnTo>
                  <a:pt x="5942366" y="0"/>
                </a:lnTo>
                <a:lnTo>
                  <a:pt x="5942366" y="4419634"/>
                </a:lnTo>
                <a:lnTo>
                  <a:pt x="0" y="441963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9" name="Group 9"/>
          <p:cNvGrpSpPr/>
          <p:nvPr/>
        </p:nvGrpSpPr>
        <p:grpSpPr>
          <a:xfrm>
            <a:off x="6781458" y="1670614"/>
            <a:ext cx="5246370" cy="8229600"/>
            <a:chOff x="0" y="0"/>
            <a:chExt cx="6995160" cy="1097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995160" cy="10972800"/>
            </a:xfrm>
            <a:custGeom>
              <a:avLst/>
              <a:gdLst/>
              <a:ahLst/>
              <a:cxnLst/>
              <a:rect l="l" t="t" r="r" b="b"/>
              <a:pathLst>
                <a:path w="6995160" h="10972800">
                  <a:moveTo>
                    <a:pt x="0" y="0"/>
                  </a:moveTo>
                  <a:lnTo>
                    <a:pt x="6995160" y="0"/>
                  </a:lnTo>
                  <a:lnTo>
                    <a:pt x="699516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8574" y="2045006"/>
              <a:ext cx="6750942" cy="541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10082" lvl="1" indent="-305041" algn="l">
                <a:lnSpc>
                  <a:spcPts val="4662"/>
                </a:lnSpc>
                <a:buFont typeface="Arial"/>
                <a:buChar char="•"/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เข้าถึงข้อมูลและแอปพลิเคชันบนอุปกรณ์ใดได้สะดวกทุกที่</a:t>
              </a:r>
            </a:p>
            <a:p>
              <a:pPr marL="610082" lvl="1" indent="-305041" algn="l">
                <a:lnSpc>
                  <a:spcPts val="4662"/>
                </a:lnSpc>
                <a:buFont typeface="Arial"/>
                <a:buChar char="•"/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ปรับขนาดทรัพยากร </a:t>
              </a:r>
            </a:p>
            <a:p>
              <a:pPr algn="l">
                <a:lnSpc>
                  <a:spcPts val="4662"/>
                </a:lnSpc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  คอมพิวเตอร์ได้อย่างรวดเร็ว    </a:t>
              </a:r>
            </a:p>
            <a:p>
              <a:pPr algn="l">
                <a:lnSpc>
                  <a:spcPts val="4662"/>
                </a:lnSpc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  รองรับการขยายตัวของธุรกิจ</a:t>
              </a:r>
            </a:p>
            <a:p>
              <a:pPr marL="610082" lvl="1" indent="-305041" algn="l">
                <a:lnSpc>
                  <a:spcPts val="4662"/>
                </a:lnSpc>
                <a:buFont typeface="Arial"/>
                <a:buChar char="•"/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ทํางานร่วมกันได้ง่ายขึ้นผ่านอุปกรณ์จากสถานที่ได้ก็ได้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1345621" y="355148"/>
              <a:ext cx="4303918" cy="1010965"/>
              <a:chOff x="0" y="0"/>
              <a:chExt cx="650922" cy="15289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50922" cy="152898"/>
              </a:xfrm>
              <a:custGeom>
                <a:avLst/>
                <a:gdLst/>
                <a:ahLst/>
                <a:cxnLst/>
                <a:rect l="l" t="t" r="r" b="b"/>
                <a:pathLst>
                  <a:path w="650922" h="152898">
                    <a:moveTo>
                      <a:pt x="76449" y="0"/>
                    </a:moveTo>
                    <a:lnTo>
                      <a:pt x="574473" y="0"/>
                    </a:lnTo>
                    <a:cubicBezTo>
                      <a:pt x="594749" y="0"/>
                      <a:pt x="614194" y="8054"/>
                      <a:pt x="628531" y="22391"/>
                    </a:cubicBezTo>
                    <a:cubicBezTo>
                      <a:pt x="642867" y="36728"/>
                      <a:pt x="650922" y="56173"/>
                      <a:pt x="650922" y="76449"/>
                    </a:cubicBezTo>
                    <a:lnTo>
                      <a:pt x="650922" y="76449"/>
                    </a:lnTo>
                    <a:cubicBezTo>
                      <a:pt x="650922" y="96724"/>
                      <a:pt x="642867" y="116169"/>
                      <a:pt x="628531" y="130506"/>
                    </a:cubicBezTo>
                    <a:cubicBezTo>
                      <a:pt x="614194" y="144843"/>
                      <a:pt x="594749" y="152898"/>
                      <a:pt x="574473" y="152898"/>
                    </a:cubicBezTo>
                    <a:lnTo>
                      <a:pt x="76449" y="152898"/>
                    </a:lnTo>
                    <a:cubicBezTo>
                      <a:pt x="56173" y="152898"/>
                      <a:pt x="36728" y="144843"/>
                      <a:pt x="22391" y="130506"/>
                    </a:cubicBezTo>
                    <a:cubicBezTo>
                      <a:pt x="8054" y="116169"/>
                      <a:pt x="0" y="96724"/>
                      <a:pt x="0" y="76449"/>
                    </a:cubicBezTo>
                    <a:lnTo>
                      <a:pt x="0" y="76449"/>
                    </a:lnTo>
                    <a:cubicBezTo>
                      <a:pt x="0" y="56173"/>
                      <a:pt x="8054" y="36728"/>
                      <a:pt x="22391" y="22391"/>
                    </a:cubicBezTo>
                    <a:cubicBezTo>
                      <a:pt x="36728" y="8054"/>
                      <a:pt x="56173" y="0"/>
                      <a:pt x="76449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28575"/>
                <a:ext cx="650922" cy="181473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516996" y="473486"/>
              <a:ext cx="3988783" cy="666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17"/>
                </a:lnSpc>
              </a:pPr>
              <a:r>
                <a:rPr lang="th-TH" sz="30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เพิ่มความยืดหยุ่น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75043" y="1642039"/>
            <a:ext cx="5246370" cy="8229600"/>
            <a:chOff x="0" y="0"/>
            <a:chExt cx="6995160" cy="1097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995160" cy="10972800"/>
            </a:xfrm>
            <a:custGeom>
              <a:avLst/>
              <a:gdLst/>
              <a:ahLst/>
              <a:cxnLst/>
              <a:rect l="l" t="t" r="r" b="b"/>
              <a:pathLst>
                <a:path w="6995160" h="10972800">
                  <a:moveTo>
                    <a:pt x="0" y="0"/>
                  </a:moveTo>
                  <a:lnTo>
                    <a:pt x="6995160" y="0"/>
                  </a:lnTo>
                  <a:lnTo>
                    <a:pt x="699516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92130" y="2070521"/>
              <a:ext cx="6444191" cy="541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10082" lvl="1" indent="-305041" algn="l">
                <a:lnSpc>
                  <a:spcPts val="4662"/>
                </a:lnSpc>
                <a:buFont typeface="Arial"/>
                <a:buChar char="•"/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ไม่ต้องลงทุนซื้อฮาร์ดแวร์ ซอฟต์แวร์หรือต้องจ้างพนักงานดูแลระบบ </a:t>
              </a:r>
            </a:p>
            <a:p>
              <a:pPr marL="610082" lvl="1" indent="-305041" algn="l">
                <a:lnSpc>
                  <a:spcPts val="4662"/>
                </a:lnSpc>
                <a:buFont typeface="Arial"/>
                <a:buChar char="•"/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จ่ายเฉพาะทรัพยากรที่ใช้จริง </a:t>
              </a:r>
            </a:p>
            <a:p>
              <a:pPr marL="610082" lvl="1" indent="-305041" algn="l">
                <a:lnSpc>
                  <a:spcPts val="4662"/>
                </a:lnSpc>
                <a:buFont typeface="Arial"/>
                <a:buChar char="•"/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ปรับขนาดทรัพยากรตาม   ความต้องการ ช่วยประหยัด ค่าใช้จ่ายที่ไม่จําเป็น</a:t>
              </a: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1544679" y="393248"/>
              <a:ext cx="3905802" cy="1010965"/>
              <a:chOff x="0" y="0"/>
              <a:chExt cx="590711" cy="152898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590711" cy="152898"/>
              </a:xfrm>
              <a:custGeom>
                <a:avLst/>
                <a:gdLst/>
                <a:ahLst/>
                <a:cxnLst/>
                <a:rect l="l" t="t" r="r" b="b"/>
                <a:pathLst>
                  <a:path w="590711" h="152898">
                    <a:moveTo>
                      <a:pt x="76449" y="0"/>
                    </a:moveTo>
                    <a:lnTo>
                      <a:pt x="514262" y="0"/>
                    </a:lnTo>
                    <a:cubicBezTo>
                      <a:pt x="556484" y="0"/>
                      <a:pt x="590711" y="34227"/>
                      <a:pt x="590711" y="76449"/>
                    </a:cubicBezTo>
                    <a:lnTo>
                      <a:pt x="590711" y="76449"/>
                    </a:lnTo>
                    <a:cubicBezTo>
                      <a:pt x="590711" y="96724"/>
                      <a:pt x="582657" y="116169"/>
                      <a:pt x="568320" y="130506"/>
                    </a:cubicBezTo>
                    <a:cubicBezTo>
                      <a:pt x="553983" y="144843"/>
                      <a:pt x="534538" y="152898"/>
                      <a:pt x="514262" y="152898"/>
                    </a:cubicBezTo>
                    <a:lnTo>
                      <a:pt x="76449" y="152898"/>
                    </a:lnTo>
                    <a:cubicBezTo>
                      <a:pt x="56173" y="152898"/>
                      <a:pt x="36728" y="144843"/>
                      <a:pt x="22391" y="130506"/>
                    </a:cubicBezTo>
                    <a:cubicBezTo>
                      <a:pt x="8054" y="116169"/>
                      <a:pt x="0" y="96724"/>
                      <a:pt x="0" y="76449"/>
                    </a:cubicBezTo>
                    <a:lnTo>
                      <a:pt x="0" y="76449"/>
                    </a:lnTo>
                    <a:cubicBezTo>
                      <a:pt x="0" y="56173"/>
                      <a:pt x="8054" y="36728"/>
                      <a:pt x="22391" y="22391"/>
                    </a:cubicBezTo>
                    <a:cubicBezTo>
                      <a:pt x="36728" y="8054"/>
                      <a:pt x="56173" y="0"/>
                      <a:pt x="76449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28575"/>
                <a:ext cx="590711" cy="181473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700201" y="511586"/>
              <a:ext cx="3619817" cy="666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17"/>
                </a:lnSpc>
              </a:pPr>
              <a:r>
                <a:rPr lang="th-TH" sz="30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ประหยัดต้นทุน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993415" y="228600"/>
            <a:ext cx="5246370" cy="8229600"/>
            <a:chOff x="0" y="0"/>
            <a:chExt cx="6995160" cy="1097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95160" cy="10972800"/>
            </a:xfrm>
            <a:custGeom>
              <a:avLst/>
              <a:gdLst/>
              <a:ahLst/>
              <a:cxnLst/>
              <a:rect l="l" t="t" r="r" b="b"/>
              <a:pathLst>
                <a:path w="6995160" h="10972800">
                  <a:moveTo>
                    <a:pt x="0" y="0"/>
                  </a:moveTo>
                  <a:lnTo>
                    <a:pt x="6995160" y="0"/>
                  </a:lnTo>
                  <a:lnTo>
                    <a:pt x="699516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>
              <a:off x="2317805" y="7102069"/>
              <a:ext cx="4446215" cy="3351335"/>
            </a:xfrm>
            <a:custGeom>
              <a:avLst/>
              <a:gdLst/>
              <a:ahLst/>
              <a:cxnLst/>
              <a:rect l="l" t="t" r="r" b="b"/>
              <a:pathLst>
                <a:path w="4446215" h="3351335">
                  <a:moveTo>
                    <a:pt x="0" y="0"/>
                  </a:moveTo>
                  <a:lnTo>
                    <a:pt x="4446215" y="0"/>
                  </a:lnTo>
                  <a:lnTo>
                    <a:pt x="4446215" y="3351334"/>
                  </a:lnTo>
                  <a:lnTo>
                    <a:pt x="0" y="3351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4809" y="2179377"/>
              <a:ext cx="6629211" cy="5410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10082" lvl="1" indent="-305041" algn="l">
                <a:lnSpc>
                  <a:spcPts val="4662"/>
                </a:lnSpc>
                <a:buFont typeface="Arial"/>
                <a:buChar char="•"/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อัปเกรดระบบโดยอัตโนมัติ   ไม่ต้องเสียเวลาและทรัพยากร</a:t>
              </a:r>
            </a:p>
            <a:p>
              <a:pPr marL="610082" lvl="1" indent="-305041" algn="l">
                <a:lnSpc>
                  <a:spcPts val="4662"/>
                </a:lnSpc>
                <a:buFont typeface="Arial"/>
                <a:buChar char="•"/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ปลอดภัยจากภัยคุกคามทาง ไซเบอร์ด้วยระบบรักษาความ              ปลอดภัยที่ได้มาตรฐาน</a:t>
              </a:r>
            </a:p>
            <a:p>
              <a:pPr marL="610082" lvl="1" indent="-305041" algn="l">
                <a:lnSpc>
                  <a:spcPts val="4662"/>
                </a:lnSpc>
                <a:buFont typeface="Arial"/>
                <a:buChar char="•"/>
              </a:pPr>
              <a:r>
                <a:rPr lang="th-TH" sz="2825" spc="-93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เพิ่มประสิทธิภาพการทํางานด้วยระบบอัตโนมัติ 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1288689" y="706533"/>
              <a:ext cx="4321451" cy="1010965"/>
              <a:chOff x="0" y="0"/>
              <a:chExt cx="653574" cy="15289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53574" cy="152898"/>
              </a:xfrm>
              <a:custGeom>
                <a:avLst/>
                <a:gdLst/>
                <a:ahLst/>
                <a:cxnLst/>
                <a:rect l="l" t="t" r="r" b="b"/>
                <a:pathLst>
                  <a:path w="653574" h="152898">
                    <a:moveTo>
                      <a:pt x="76449" y="0"/>
                    </a:moveTo>
                    <a:lnTo>
                      <a:pt x="577125" y="0"/>
                    </a:lnTo>
                    <a:cubicBezTo>
                      <a:pt x="597400" y="0"/>
                      <a:pt x="616845" y="8054"/>
                      <a:pt x="631182" y="22391"/>
                    </a:cubicBezTo>
                    <a:cubicBezTo>
                      <a:pt x="645519" y="36728"/>
                      <a:pt x="653574" y="56173"/>
                      <a:pt x="653574" y="76449"/>
                    </a:cubicBezTo>
                    <a:lnTo>
                      <a:pt x="653574" y="76449"/>
                    </a:lnTo>
                    <a:cubicBezTo>
                      <a:pt x="653574" y="96724"/>
                      <a:pt x="645519" y="116169"/>
                      <a:pt x="631182" y="130506"/>
                    </a:cubicBezTo>
                    <a:cubicBezTo>
                      <a:pt x="616845" y="144843"/>
                      <a:pt x="597400" y="152898"/>
                      <a:pt x="577125" y="152898"/>
                    </a:cubicBezTo>
                    <a:lnTo>
                      <a:pt x="76449" y="152898"/>
                    </a:lnTo>
                    <a:cubicBezTo>
                      <a:pt x="56173" y="152898"/>
                      <a:pt x="36728" y="144843"/>
                      <a:pt x="22391" y="130506"/>
                    </a:cubicBezTo>
                    <a:cubicBezTo>
                      <a:pt x="8054" y="116169"/>
                      <a:pt x="0" y="96724"/>
                      <a:pt x="0" y="76449"/>
                    </a:cubicBezTo>
                    <a:lnTo>
                      <a:pt x="0" y="76449"/>
                    </a:lnTo>
                    <a:cubicBezTo>
                      <a:pt x="0" y="56173"/>
                      <a:pt x="8054" y="36728"/>
                      <a:pt x="22391" y="22391"/>
                    </a:cubicBezTo>
                    <a:cubicBezTo>
                      <a:pt x="36728" y="8054"/>
                      <a:pt x="56173" y="0"/>
                      <a:pt x="76449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28575"/>
                <a:ext cx="653574" cy="181473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1460762" y="824871"/>
              <a:ext cx="4005032" cy="666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17"/>
                </a:lnSpc>
              </a:pPr>
              <a:r>
                <a:rPr lang="th-TH" sz="30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เพิ่มประสิทธิภาพ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99830" y="257175"/>
            <a:ext cx="5246370" cy="8229600"/>
            <a:chOff x="0" y="0"/>
            <a:chExt cx="6995160" cy="1097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995160" cy="10972800"/>
            </a:xfrm>
            <a:custGeom>
              <a:avLst/>
              <a:gdLst/>
              <a:ahLst/>
              <a:cxnLst/>
              <a:rect l="l" t="t" r="r" b="b"/>
              <a:pathLst>
                <a:path w="6995160" h="10972800">
                  <a:moveTo>
                    <a:pt x="0" y="0"/>
                  </a:moveTo>
                  <a:lnTo>
                    <a:pt x="6995160" y="0"/>
                  </a:lnTo>
                  <a:lnTo>
                    <a:pt x="699516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111120" y="6307791"/>
              <a:ext cx="4818634" cy="4362872"/>
            </a:xfrm>
            <a:custGeom>
              <a:avLst/>
              <a:gdLst/>
              <a:ahLst/>
              <a:cxnLst/>
              <a:rect l="l" t="t" r="r" b="b"/>
              <a:pathLst>
                <a:path w="4818634" h="4362872">
                  <a:moveTo>
                    <a:pt x="0" y="0"/>
                  </a:moveTo>
                  <a:lnTo>
                    <a:pt x="4818634" y="0"/>
                  </a:lnTo>
                  <a:lnTo>
                    <a:pt x="4818634" y="4362871"/>
                  </a:lnTo>
                  <a:lnTo>
                    <a:pt x="0" y="43628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44966" y="2150723"/>
              <a:ext cx="6750942" cy="3835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10082" lvl="1" indent="-305041" algn="l">
                <a:lnSpc>
                  <a:spcPts val="4662"/>
                </a:lnSpc>
                <a:buFont typeface="Arial"/>
                <a:buChar char="•"/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ทํางานร่วมกันบนเอกสารและ แอปพลิเคชันแบบเรียลไทม์ </a:t>
              </a:r>
            </a:p>
            <a:p>
              <a:pPr marL="610082" lvl="1" indent="-305041" algn="l">
                <a:lnSpc>
                  <a:spcPts val="4662"/>
                </a:lnSpc>
                <a:buFont typeface="Arial"/>
                <a:buChar char="•"/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แชร์ข้อมูลและแอปพลิเคชันภายในเครือข่ายองค์กร</a:t>
              </a:r>
            </a:p>
            <a:p>
              <a:pPr marL="610082" lvl="1" indent="-305041" algn="l">
                <a:lnSpc>
                  <a:spcPts val="4662"/>
                </a:lnSpc>
                <a:buFont typeface="Arial"/>
                <a:buChar char="•"/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สื่อสารและประชุมออนไลน์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850955" y="668433"/>
              <a:ext cx="5359195" cy="1010965"/>
              <a:chOff x="0" y="0"/>
              <a:chExt cx="810521" cy="15289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0521" cy="152898"/>
              </a:xfrm>
              <a:custGeom>
                <a:avLst/>
                <a:gdLst/>
                <a:ahLst/>
                <a:cxnLst/>
                <a:rect l="l" t="t" r="r" b="b"/>
                <a:pathLst>
                  <a:path w="810521" h="152898">
                    <a:moveTo>
                      <a:pt x="76449" y="0"/>
                    </a:moveTo>
                    <a:lnTo>
                      <a:pt x="734073" y="0"/>
                    </a:lnTo>
                    <a:cubicBezTo>
                      <a:pt x="776294" y="0"/>
                      <a:pt x="810521" y="34227"/>
                      <a:pt x="810521" y="76449"/>
                    </a:cubicBezTo>
                    <a:lnTo>
                      <a:pt x="810521" y="76449"/>
                    </a:lnTo>
                    <a:cubicBezTo>
                      <a:pt x="810521" y="96724"/>
                      <a:pt x="802467" y="116169"/>
                      <a:pt x="788130" y="130506"/>
                    </a:cubicBezTo>
                    <a:cubicBezTo>
                      <a:pt x="773793" y="144843"/>
                      <a:pt x="754348" y="152898"/>
                      <a:pt x="734073" y="152898"/>
                    </a:cubicBezTo>
                    <a:lnTo>
                      <a:pt x="76449" y="152898"/>
                    </a:lnTo>
                    <a:cubicBezTo>
                      <a:pt x="56173" y="152898"/>
                      <a:pt x="36728" y="144843"/>
                      <a:pt x="22391" y="130506"/>
                    </a:cubicBezTo>
                    <a:cubicBezTo>
                      <a:pt x="8054" y="116169"/>
                      <a:pt x="0" y="96724"/>
                      <a:pt x="0" y="76449"/>
                    </a:cubicBezTo>
                    <a:lnTo>
                      <a:pt x="0" y="76449"/>
                    </a:lnTo>
                    <a:cubicBezTo>
                      <a:pt x="0" y="56173"/>
                      <a:pt x="8054" y="36728"/>
                      <a:pt x="22391" y="22391"/>
                    </a:cubicBezTo>
                    <a:cubicBezTo>
                      <a:pt x="36728" y="8054"/>
                      <a:pt x="56173" y="0"/>
                      <a:pt x="76449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810521" cy="181473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064349" y="786771"/>
              <a:ext cx="4966792" cy="666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17"/>
                </a:lnSpc>
              </a:pPr>
              <a:r>
                <a:rPr lang="th-TH" sz="30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เพิ่มการทำงานร่วมกัน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187195" y="257175"/>
            <a:ext cx="5246370" cy="8229600"/>
            <a:chOff x="0" y="0"/>
            <a:chExt cx="6995160" cy="1097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995160" cy="10972800"/>
            </a:xfrm>
            <a:custGeom>
              <a:avLst/>
              <a:gdLst/>
              <a:ahLst/>
              <a:cxnLst/>
              <a:rect l="l" t="t" r="r" b="b"/>
              <a:pathLst>
                <a:path w="6995160" h="10972800">
                  <a:moveTo>
                    <a:pt x="0" y="0"/>
                  </a:moveTo>
                  <a:lnTo>
                    <a:pt x="6995160" y="0"/>
                  </a:lnTo>
                  <a:lnTo>
                    <a:pt x="699516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471355" y="6459854"/>
              <a:ext cx="6052451" cy="3601208"/>
            </a:xfrm>
            <a:custGeom>
              <a:avLst/>
              <a:gdLst/>
              <a:ahLst/>
              <a:cxnLst/>
              <a:rect l="l" t="t" r="r" b="b"/>
              <a:pathLst>
                <a:path w="6052451" h="3601208">
                  <a:moveTo>
                    <a:pt x="0" y="0"/>
                  </a:moveTo>
                  <a:lnTo>
                    <a:pt x="6052450" y="0"/>
                  </a:lnTo>
                  <a:lnTo>
                    <a:pt x="6052450" y="3601209"/>
                  </a:lnTo>
                  <a:lnTo>
                    <a:pt x="0" y="3601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54940" y="2141277"/>
              <a:ext cx="6750942" cy="3835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10082" lvl="1" indent="-305041" algn="l">
                <a:lnSpc>
                  <a:spcPts val="4662"/>
                </a:lnSpc>
                <a:buFont typeface="Arial"/>
                <a:buChar char="•"/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เข้าถึงเทคโนโลยีใหม่ได้         โดยไม่ต้องลงทุนซื้อเอง</a:t>
              </a:r>
            </a:p>
            <a:p>
              <a:pPr marL="610082" lvl="1" indent="-305041" algn="l">
                <a:lnSpc>
                  <a:spcPts val="4662"/>
                </a:lnSpc>
                <a:buFont typeface="Arial"/>
                <a:buChar char="•"/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ทดสอบและพัฒนาซอฟต์แวร์ </a:t>
              </a:r>
            </a:p>
            <a:p>
              <a:pPr marL="610082" lvl="1" indent="-305041" algn="l">
                <a:lnSpc>
                  <a:spcPts val="4662"/>
                </a:lnSpc>
                <a:buFont typeface="Arial"/>
                <a:buChar char="•"/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นําเสนอบริการใหม่ได้อย่างรวดเร็ว เพื่อการพัฒนา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2046831" y="668433"/>
              <a:ext cx="2901497" cy="1010965"/>
              <a:chOff x="0" y="0"/>
              <a:chExt cx="438821" cy="152898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438821" cy="152898"/>
              </a:xfrm>
              <a:custGeom>
                <a:avLst/>
                <a:gdLst/>
                <a:ahLst/>
                <a:cxnLst/>
                <a:rect l="l" t="t" r="r" b="b"/>
                <a:pathLst>
                  <a:path w="438821" h="152898">
                    <a:moveTo>
                      <a:pt x="76449" y="0"/>
                    </a:moveTo>
                    <a:lnTo>
                      <a:pt x="362372" y="0"/>
                    </a:lnTo>
                    <a:cubicBezTo>
                      <a:pt x="382647" y="0"/>
                      <a:pt x="402092" y="8054"/>
                      <a:pt x="416429" y="22391"/>
                    </a:cubicBezTo>
                    <a:cubicBezTo>
                      <a:pt x="430766" y="36728"/>
                      <a:pt x="438821" y="56173"/>
                      <a:pt x="438821" y="76449"/>
                    </a:cubicBezTo>
                    <a:lnTo>
                      <a:pt x="438821" y="76449"/>
                    </a:lnTo>
                    <a:cubicBezTo>
                      <a:pt x="438821" y="96724"/>
                      <a:pt x="430766" y="116169"/>
                      <a:pt x="416429" y="130506"/>
                    </a:cubicBezTo>
                    <a:cubicBezTo>
                      <a:pt x="402092" y="144843"/>
                      <a:pt x="382647" y="152898"/>
                      <a:pt x="362372" y="152898"/>
                    </a:cubicBezTo>
                    <a:lnTo>
                      <a:pt x="76449" y="152898"/>
                    </a:lnTo>
                    <a:cubicBezTo>
                      <a:pt x="56173" y="152898"/>
                      <a:pt x="36728" y="144843"/>
                      <a:pt x="22391" y="130506"/>
                    </a:cubicBezTo>
                    <a:cubicBezTo>
                      <a:pt x="8054" y="116169"/>
                      <a:pt x="0" y="96724"/>
                      <a:pt x="0" y="76449"/>
                    </a:cubicBezTo>
                    <a:lnTo>
                      <a:pt x="0" y="76449"/>
                    </a:lnTo>
                    <a:cubicBezTo>
                      <a:pt x="0" y="56173"/>
                      <a:pt x="8054" y="36728"/>
                      <a:pt x="22391" y="22391"/>
                    </a:cubicBezTo>
                    <a:cubicBezTo>
                      <a:pt x="36728" y="8054"/>
                      <a:pt x="56173" y="0"/>
                      <a:pt x="76449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25" name="TextBox 25"/>
              <p:cNvSpPr txBox="1"/>
              <p:nvPr/>
            </p:nvSpPr>
            <p:spPr>
              <a:xfrm>
                <a:off x="0" y="-28575"/>
                <a:ext cx="438821" cy="181473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2162364" y="786771"/>
              <a:ext cx="2689048" cy="666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17"/>
                </a:lnSpc>
              </a:pPr>
              <a:r>
                <a:rPr lang="th-TH" sz="30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นวัตกรรม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1143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" name="Freeform 3"/>
          <p:cNvSpPr/>
          <p:nvPr/>
        </p:nvSpPr>
        <p:spPr>
          <a:xfrm>
            <a:off x="14469547" y="547537"/>
            <a:ext cx="2789753" cy="2846687"/>
          </a:xfrm>
          <a:custGeom>
            <a:avLst/>
            <a:gdLst/>
            <a:ahLst/>
            <a:cxnLst/>
            <a:rect l="l" t="t" r="r" b="b"/>
            <a:pathLst>
              <a:path w="2789753" h="2846687">
                <a:moveTo>
                  <a:pt x="0" y="0"/>
                </a:moveTo>
                <a:lnTo>
                  <a:pt x="2789753" y="0"/>
                </a:lnTo>
                <a:lnTo>
                  <a:pt x="2789753" y="2846687"/>
                </a:lnTo>
                <a:lnTo>
                  <a:pt x="0" y="2846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4" name="Freeform 4"/>
          <p:cNvSpPr/>
          <p:nvPr/>
        </p:nvSpPr>
        <p:spPr>
          <a:xfrm>
            <a:off x="12399303" y="2672066"/>
            <a:ext cx="4287581" cy="4616508"/>
          </a:xfrm>
          <a:custGeom>
            <a:avLst/>
            <a:gdLst/>
            <a:ahLst/>
            <a:cxnLst/>
            <a:rect l="l" t="t" r="r" b="b"/>
            <a:pathLst>
              <a:path w="4287581" h="4616508">
                <a:moveTo>
                  <a:pt x="0" y="0"/>
                </a:moveTo>
                <a:lnTo>
                  <a:pt x="4287581" y="0"/>
                </a:lnTo>
                <a:lnTo>
                  <a:pt x="4287581" y="4616508"/>
                </a:lnTo>
                <a:lnTo>
                  <a:pt x="0" y="46165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5" name="Group 5"/>
          <p:cNvGrpSpPr/>
          <p:nvPr/>
        </p:nvGrpSpPr>
        <p:grpSpPr>
          <a:xfrm>
            <a:off x="767060" y="1750431"/>
            <a:ext cx="5663877" cy="8421475"/>
            <a:chOff x="0" y="0"/>
            <a:chExt cx="7551837" cy="11228633"/>
          </a:xfrm>
        </p:grpSpPr>
        <p:sp>
          <p:nvSpPr>
            <p:cNvPr id="6" name="Freeform 6"/>
            <p:cNvSpPr/>
            <p:nvPr/>
          </p:nvSpPr>
          <p:spPr>
            <a:xfrm>
              <a:off x="556677" y="255833"/>
              <a:ext cx="6995160" cy="10972800"/>
            </a:xfrm>
            <a:custGeom>
              <a:avLst/>
              <a:gdLst/>
              <a:ahLst/>
              <a:cxnLst/>
              <a:rect l="l" t="t" r="r" b="b"/>
              <a:pathLst>
                <a:path w="6995160" h="10972800">
                  <a:moveTo>
                    <a:pt x="0" y="0"/>
                  </a:moveTo>
                  <a:lnTo>
                    <a:pt x="6995160" y="0"/>
                  </a:lnTo>
                  <a:lnTo>
                    <a:pt x="699516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2507" y="2446854"/>
              <a:ext cx="5906902" cy="3835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62"/>
                </a:lnSpc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Dropbox, iCloud, OneDrive, Google Drive ใช้จัดเก็บและสำรองไฟล์ไปยังเซิร์ฟเวอร์ บนคลาวด์ แชร์ไฟล์ให้ผู้อื่น และกู้คืนข้อมูลได้เมื่อต้องการ</a:t>
              </a:r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0" y="0"/>
              <a:ext cx="6004638" cy="2086432"/>
              <a:chOff x="0" y="0"/>
              <a:chExt cx="1201024" cy="41732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201024" cy="417320"/>
              </a:xfrm>
              <a:custGeom>
                <a:avLst/>
                <a:gdLst/>
                <a:ahLst/>
                <a:cxnLst/>
                <a:rect l="l" t="t" r="r" b="b"/>
                <a:pathLst>
                  <a:path w="1201024" h="417320">
                    <a:moveTo>
                      <a:pt x="66294" y="0"/>
                    </a:moveTo>
                    <a:lnTo>
                      <a:pt x="1134730" y="0"/>
                    </a:lnTo>
                    <a:cubicBezTo>
                      <a:pt x="1171343" y="0"/>
                      <a:pt x="1201024" y="29681"/>
                      <a:pt x="1201024" y="66294"/>
                    </a:cubicBezTo>
                    <a:lnTo>
                      <a:pt x="1201024" y="351026"/>
                    </a:lnTo>
                    <a:cubicBezTo>
                      <a:pt x="1201024" y="368608"/>
                      <a:pt x="1194039" y="385470"/>
                      <a:pt x="1181607" y="397903"/>
                    </a:cubicBezTo>
                    <a:cubicBezTo>
                      <a:pt x="1169174" y="410335"/>
                      <a:pt x="1152312" y="417320"/>
                      <a:pt x="1134730" y="417320"/>
                    </a:cubicBezTo>
                    <a:lnTo>
                      <a:pt x="66294" y="417320"/>
                    </a:lnTo>
                    <a:cubicBezTo>
                      <a:pt x="48711" y="417320"/>
                      <a:pt x="31849" y="410335"/>
                      <a:pt x="19417" y="397903"/>
                    </a:cubicBezTo>
                    <a:cubicBezTo>
                      <a:pt x="6984" y="385470"/>
                      <a:pt x="0" y="368608"/>
                      <a:pt x="0" y="351026"/>
                    </a:cubicBezTo>
                    <a:lnTo>
                      <a:pt x="0" y="66294"/>
                    </a:lnTo>
                    <a:cubicBezTo>
                      <a:pt x="0" y="48711"/>
                      <a:pt x="6984" y="31849"/>
                      <a:pt x="19417" y="19417"/>
                    </a:cubicBezTo>
                    <a:cubicBezTo>
                      <a:pt x="31849" y="6984"/>
                      <a:pt x="48711" y="0"/>
                      <a:pt x="66294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28575"/>
                <a:ext cx="1201024" cy="445895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39094" y="85068"/>
              <a:ext cx="5564975" cy="18302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17"/>
                </a:lnSpc>
              </a:pPr>
              <a:r>
                <a:rPr lang="th-TH" sz="2655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ด้านการจัดเก็บ</a:t>
              </a:r>
            </a:p>
            <a:p>
              <a:pPr algn="ctr">
                <a:lnSpc>
                  <a:spcPts val="3717"/>
                </a:lnSpc>
              </a:pPr>
              <a:r>
                <a:rPr lang="th-TH" sz="2655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และสํารองข้อมูลออนไลน์ </a:t>
              </a:r>
            </a:p>
            <a:p>
              <a:pPr algn="ctr">
                <a:lnSpc>
                  <a:spcPts val="3717"/>
                </a:lnSpc>
              </a:pPr>
              <a:r>
                <a:rPr lang="th-TH" sz="2655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(Cloud Storage &amp; Backup)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790983" y="1970880"/>
            <a:ext cx="5246370" cy="8229600"/>
            <a:chOff x="0" y="0"/>
            <a:chExt cx="6995160" cy="1097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995160" cy="10972800"/>
            </a:xfrm>
            <a:custGeom>
              <a:avLst/>
              <a:gdLst/>
              <a:ahLst/>
              <a:cxnLst/>
              <a:rect l="l" t="t" r="r" b="b"/>
              <a:pathLst>
                <a:path w="6995160" h="10972800">
                  <a:moveTo>
                    <a:pt x="0" y="0"/>
                  </a:moveTo>
                  <a:lnTo>
                    <a:pt x="6995160" y="0"/>
                  </a:lnTo>
                  <a:lnTo>
                    <a:pt x="6995160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623839" y="2152921"/>
              <a:ext cx="5925281" cy="3835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62"/>
                </a:lnSpc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Google Docs, Sheets, Slides สร้างเอกสาร แก้ไข งานร่วมกันได้แบบเรียลไทม์อัปเดตบันทึกข้อมูลอยู่เสมอ แชร์ไฟล์ถึงกันสะดวกรวดเร็ว</a:t>
              </a:r>
            </a:p>
          </p:txBody>
        </p:sp>
        <p:grpSp>
          <p:nvGrpSpPr>
            <p:cNvPr id="15" name="Group 15"/>
            <p:cNvGrpSpPr/>
            <p:nvPr/>
          </p:nvGrpSpPr>
          <p:grpSpPr>
            <a:xfrm>
              <a:off x="1113386" y="330258"/>
              <a:ext cx="4768387" cy="1462241"/>
              <a:chOff x="0" y="0"/>
              <a:chExt cx="953754" cy="29247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953754" cy="292472"/>
              </a:xfrm>
              <a:custGeom>
                <a:avLst/>
                <a:gdLst/>
                <a:ahLst/>
                <a:cxnLst/>
                <a:rect l="l" t="t" r="r" b="b"/>
                <a:pathLst>
                  <a:path w="953754" h="292472">
                    <a:moveTo>
                      <a:pt x="83481" y="0"/>
                    </a:moveTo>
                    <a:lnTo>
                      <a:pt x="870273" y="0"/>
                    </a:lnTo>
                    <a:cubicBezTo>
                      <a:pt x="892413" y="0"/>
                      <a:pt x="913647" y="8795"/>
                      <a:pt x="929303" y="24451"/>
                    </a:cubicBezTo>
                    <a:cubicBezTo>
                      <a:pt x="944958" y="40107"/>
                      <a:pt x="953754" y="61340"/>
                      <a:pt x="953754" y="83481"/>
                    </a:cubicBezTo>
                    <a:lnTo>
                      <a:pt x="953754" y="208991"/>
                    </a:lnTo>
                    <a:cubicBezTo>
                      <a:pt x="953754" y="255096"/>
                      <a:pt x="916378" y="292472"/>
                      <a:pt x="870273" y="292472"/>
                    </a:cubicBezTo>
                    <a:lnTo>
                      <a:pt x="83481" y="292472"/>
                    </a:lnTo>
                    <a:cubicBezTo>
                      <a:pt x="37376" y="292472"/>
                      <a:pt x="0" y="255096"/>
                      <a:pt x="0" y="208991"/>
                    </a:cubicBezTo>
                    <a:lnTo>
                      <a:pt x="0" y="83481"/>
                    </a:lnTo>
                    <a:cubicBezTo>
                      <a:pt x="0" y="37376"/>
                      <a:pt x="37376" y="0"/>
                      <a:pt x="83481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28575"/>
                <a:ext cx="953754" cy="321047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1303255" y="415326"/>
              <a:ext cx="4419243" cy="1206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17"/>
                </a:lnSpc>
              </a:pPr>
              <a:r>
                <a:rPr lang="th-TH" sz="2655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การทำงานร่วมกัน</a:t>
              </a:r>
            </a:p>
            <a:p>
              <a:pPr algn="ctr">
                <a:lnSpc>
                  <a:spcPts val="3717"/>
                </a:lnSpc>
              </a:pPr>
              <a:r>
                <a:rPr lang="th-TH" sz="2655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(Document Editing)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52770" y="215751"/>
            <a:ext cx="7761398" cy="1178637"/>
            <a:chOff x="0" y="0"/>
            <a:chExt cx="10348531" cy="1571516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10348531" cy="1571516"/>
            </a:xfrm>
            <a:custGeom>
              <a:avLst/>
              <a:gdLst/>
              <a:ahLst/>
              <a:cxnLst/>
              <a:rect l="l" t="t" r="r" b="b"/>
              <a:pathLst>
                <a:path w="10348531" h="1571516">
                  <a:moveTo>
                    <a:pt x="10348531" y="0"/>
                  </a:moveTo>
                  <a:lnTo>
                    <a:pt x="0" y="0"/>
                  </a:lnTo>
                  <a:lnTo>
                    <a:pt x="0" y="1571516"/>
                  </a:lnTo>
                  <a:lnTo>
                    <a:pt x="10348531" y="1571516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t="-3767" b="-3767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356594" y="394942"/>
              <a:ext cx="8836911" cy="622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การประยุกต์ใช้งานระบบคลาวด์คอมพิวติ้ง</a:t>
              </a:r>
            </a:p>
          </p:txBody>
        </p:sp>
        <p:sp>
          <p:nvSpPr>
            <p:cNvPr id="22" name="Freeform 22"/>
            <p:cNvSpPr/>
            <p:nvPr/>
          </p:nvSpPr>
          <p:spPr>
            <a:xfrm>
              <a:off x="283087" y="225273"/>
              <a:ext cx="1124307" cy="1123789"/>
            </a:xfrm>
            <a:custGeom>
              <a:avLst/>
              <a:gdLst/>
              <a:ahLst/>
              <a:cxnLst/>
              <a:rect l="l" t="t" r="r" b="b"/>
              <a:pathLst>
                <a:path w="1124307" h="1123789">
                  <a:moveTo>
                    <a:pt x="0" y="0"/>
                  </a:moveTo>
                  <a:lnTo>
                    <a:pt x="1124307" y="0"/>
                  </a:lnTo>
                  <a:lnTo>
                    <a:pt x="1124307" y="1123789"/>
                  </a:lnTo>
                  <a:lnTo>
                    <a:pt x="0" y="1123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54" name="กลุ่ม 53">
            <a:extLst>
              <a:ext uri="{FF2B5EF4-FFF2-40B4-BE49-F238E27FC236}">
                <a16:creationId xmlns:a16="http://schemas.microsoft.com/office/drawing/2014/main" id="{040BED16-679E-B117-91FF-95EEA9CBCD24}"/>
              </a:ext>
            </a:extLst>
          </p:cNvPr>
          <p:cNvGrpSpPr/>
          <p:nvPr/>
        </p:nvGrpSpPr>
        <p:grpSpPr>
          <a:xfrm>
            <a:off x="1002940" y="578367"/>
            <a:ext cx="5246370" cy="8580150"/>
            <a:chOff x="1002940" y="2488807"/>
            <a:chExt cx="5246370" cy="8580150"/>
          </a:xfrm>
        </p:grpSpPr>
        <p:sp>
          <p:nvSpPr>
            <p:cNvPr id="3" name="Freeform 3"/>
            <p:cNvSpPr/>
            <p:nvPr/>
          </p:nvSpPr>
          <p:spPr>
            <a:xfrm>
              <a:off x="1002940" y="2839357"/>
              <a:ext cx="5246370" cy="8229600"/>
            </a:xfrm>
            <a:custGeom>
              <a:avLst/>
              <a:gdLst/>
              <a:ahLst/>
              <a:cxnLst/>
              <a:rect l="l" t="t" r="r" b="b"/>
              <a:pathLst>
                <a:path w="5246370" h="8229600">
                  <a:moveTo>
                    <a:pt x="0" y="0"/>
                  </a:moveTo>
                  <a:lnTo>
                    <a:pt x="5246370" y="0"/>
                  </a:lnTo>
                  <a:lnTo>
                    <a:pt x="524637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6" name="Freeform 6"/>
            <p:cNvSpPr/>
            <p:nvPr/>
          </p:nvSpPr>
          <p:spPr>
            <a:xfrm>
              <a:off x="1624223" y="6783382"/>
              <a:ext cx="4067034" cy="2308042"/>
            </a:xfrm>
            <a:custGeom>
              <a:avLst/>
              <a:gdLst/>
              <a:ahLst/>
              <a:cxnLst/>
              <a:rect l="l" t="t" r="r" b="b"/>
              <a:pathLst>
                <a:path w="4067034" h="2308042">
                  <a:moveTo>
                    <a:pt x="0" y="0"/>
                  </a:moveTo>
                  <a:lnTo>
                    <a:pt x="4067034" y="0"/>
                  </a:lnTo>
                  <a:lnTo>
                    <a:pt x="4067034" y="2308041"/>
                  </a:lnTo>
                  <a:lnTo>
                    <a:pt x="0" y="2308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442652" y="3892073"/>
              <a:ext cx="4430176" cy="2315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62"/>
                </a:lnSpc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Zoom, Google Meet,</a:t>
              </a:r>
            </a:p>
            <a:p>
              <a:pPr algn="l">
                <a:lnSpc>
                  <a:spcPts val="4662"/>
                </a:lnSpc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Microsoft Teams ประชุมผ่านวิดีโอทางออนไลน์ แชร์หน้าจอ แชร์ไฟล์ บันทึกเทปการประชุม 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1584092" y="2488807"/>
              <a:ext cx="4084067" cy="1291624"/>
              <a:chOff x="0" y="0"/>
              <a:chExt cx="5445423" cy="1722165"/>
            </a:xfrm>
          </p:grpSpPr>
          <p:grpSp>
            <p:nvGrpSpPr>
              <p:cNvPr id="13" name="Group 13"/>
              <p:cNvGrpSpPr/>
              <p:nvPr/>
            </p:nvGrpSpPr>
            <p:grpSpPr>
              <a:xfrm>
                <a:off x="0" y="0"/>
                <a:ext cx="5445423" cy="1722165"/>
                <a:chOff x="0" y="0"/>
                <a:chExt cx="823562" cy="260459"/>
              </a:xfrm>
            </p:grpSpPr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823562" cy="260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562" h="260459">
                      <a:moveTo>
                        <a:pt x="96678" y="0"/>
                      </a:moveTo>
                      <a:lnTo>
                        <a:pt x="726885" y="0"/>
                      </a:lnTo>
                      <a:cubicBezTo>
                        <a:pt x="780278" y="0"/>
                        <a:pt x="823562" y="43284"/>
                        <a:pt x="823562" y="96678"/>
                      </a:cubicBezTo>
                      <a:lnTo>
                        <a:pt x="823562" y="163782"/>
                      </a:lnTo>
                      <a:cubicBezTo>
                        <a:pt x="823562" y="217175"/>
                        <a:pt x="780278" y="260459"/>
                        <a:pt x="726885" y="260459"/>
                      </a:cubicBezTo>
                      <a:lnTo>
                        <a:pt x="96678" y="260459"/>
                      </a:lnTo>
                      <a:cubicBezTo>
                        <a:pt x="43284" y="260459"/>
                        <a:pt x="0" y="217175"/>
                        <a:pt x="0" y="163782"/>
                      </a:cubicBezTo>
                      <a:lnTo>
                        <a:pt x="0" y="96678"/>
                      </a:lnTo>
                      <a:cubicBezTo>
                        <a:pt x="0" y="43284"/>
                        <a:pt x="43284" y="0"/>
                        <a:pt x="96678" y="0"/>
                      </a:cubicBezTo>
                      <a:close/>
                    </a:path>
                  </a:pathLst>
                </a:custGeom>
                <a:solidFill>
                  <a:srgbClr val="003399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15" name="TextBox 15"/>
                <p:cNvSpPr txBox="1"/>
                <p:nvPr/>
              </p:nvSpPr>
              <p:spPr>
                <a:xfrm>
                  <a:off x="0" y="-28575"/>
                  <a:ext cx="823562" cy="289034"/>
                </a:xfrm>
                <a:prstGeom prst="rect">
                  <a:avLst/>
                </a:prstGeom>
              </p:spPr>
              <p:txBody>
                <a:bodyPr lIns="66349" tIns="66349" rIns="66349" bIns="66349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16" name="TextBox 16"/>
              <p:cNvSpPr txBox="1"/>
              <p:nvPr/>
            </p:nvSpPr>
            <p:spPr>
              <a:xfrm>
                <a:off x="216827" y="118338"/>
                <a:ext cx="5046706" cy="137753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217"/>
                  </a:lnSpc>
                </a:pPr>
                <a:r>
                  <a:rPr lang="th-TH" sz="3012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การประชุมทางไกล</a:t>
                </a:r>
              </a:p>
              <a:p>
                <a:pPr algn="ctr">
                  <a:lnSpc>
                    <a:spcPts val="4217"/>
                  </a:lnSpc>
                </a:pPr>
                <a:r>
                  <a:rPr lang="th-TH" sz="3012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(Video Conferencing)</a:t>
                </a:r>
              </a:p>
            </p:txBody>
          </p:sp>
        </p:grpSp>
      </p:grpSp>
      <p:grpSp>
        <p:nvGrpSpPr>
          <p:cNvPr id="56" name="กลุ่ม 55">
            <a:extLst>
              <a:ext uri="{FF2B5EF4-FFF2-40B4-BE49-F238E27FC236}">
                <a16:creationId xmlns:a16="http://schemas.microsoft.com/office/drawing/2014/main" id="{4FF6A447-77E9-E85D-E240-A49E291F1F48}"/>
              </a:ext>
            </a:extLst>
          </p:cNvPr>
          <p:cNvGrpSpPr/>
          <p:nvPr/>
        </p:nvGrpSpPr>
        <p:grpSpPr>
          <a:xfrm>
            <a:off x="12196720" y="578367"/>
            <a:ext cx="5246370" cy="8608725"/>
            <a:chOff x="12196720" y="2488807"/>
            <a:chExt cx="5246370" cy="8608725"/>
          </a:xfrm>
        </p:grpSpPr>
        <p:sp>
          <p:nvSpPr>
            <p:cNvPr id="5" name="Freeform 5"/>
            <p:cNvSpPr/>
            <p:nvPr/>
          </p:nvSpPr>
          <p:spPr>
            <a:xfrm>
              <a:off x="12196720" y="2867932"/>
              <a:ext cx="5246370" cy="8229600"/>
            </a:xfrm>
            <a:custGeom>
              <a:avLst/>
              <a:gdLst/>
              <a:ahLst/>
              <a:cxnLst/>
              <a:rect l="l" t="t" r="r" b="b"/>
              <a:pathLst>
                <a:path w="5246370" h="8229600">
                  <a:moveTo>
                    <a:pt x="0" y="0"/>
                  </a:moveTo>
                  <a:lnTo>
                    <a:pt x="5246370" y="0"/>
                  </a:lnTo>
                  <a:lnTo>
                    <a:pt x="524637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Freeform 7"/>
            <p:cNvSpPr/>
            <p:nvPr/>
          </p:nvSpPr>
          <p:spPr>
            <a:xfrm>
              <a:off x="12579625" y="6721240"/>
              <a:ext cx="4387997" cy="2537060"/>
            </a:xfrm>
            <a:custGeom>
              <a:avLst/>
              <a:gdLst/>
              <a:ahLst/>
              <a:cxnLst/>
              <a:rect l="l" t="t" r="r" b="b"/>
              <a:pathLst>
                <a:path w="4387997" h="2537060">
                  <a:moveTo>
                    <a:pt x="0" y="0"/>
                  </a:moveTo>
                  <a:lnTo>
                    <a:pt x="4387997" y="0"/>
                  </a:lnTo>
                  <a:lnTo>
                    <a:pt x="4387997" y="2537060"/>
                  </a:lnTo>
                  <a:lnTo>
                    <a:pt x="0" y="2537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633392" y="3900745"/>
              <a:ext cx="4430176" cy="2315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62"/>
                </a:lnSpc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ใช้ Google Classroom</a:t>
              </a:r>
            </a:p>
            <a:p>
              <a:pPr algn="l">
                <a:lnSpc>
                  <a:spcPts val="4662"/>
                </a:lnSpc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แจกงานส่งงาน ตรวจการบ้าน</a:t>
              </a:r>
            </a:p>
            <a:p>
              <a:pPr algn="l">
                <a:lnSpc>
                  <a:spcPts val="4662"/>
                </a:lnSpc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ทำแบบทดสอบ ทำสื่อการสอนและสื่อสารกับนักเรียนออนไลน์ </a:t>
              </a: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13463771" y="2488807"/>
              <a:ext cx="2769418" cy="1291624"/>
              <a:chOff x="0" y="0"/>
              <a:chExt cx="3692558" cy="1722165"/>
            </a:xfrm>
          </p:grpSpPr>
          <p:grpSp>
            <p:nvGrpSpPr>
              <p:cNvPr id="28" name="Group 28"/>
              <p:cNvGrpSpPr/>
              <p:nvPr/>
            </p:nvGrpSpPr>
            <p:grpSpPr>
              <a:xfrm>
                <a:off x="0" y="0"/>
                <a:ext cx="3692558" cy="1722165"/>
                <a:chOff x="0" y="0"/>
                <a:chExt cx="558460" cy="260459"/>
              </a:xfrm>
            </p:grpSpPr>
            <p:sp>
              <p:nvSpPr>
                <p:cNvPr id="29" name="Freeform 29"/>
                <p:cNvSpPr/>
                <p:nvPr/>
              </p:nvSpPr>
              <p:spPr>
                <a:xfrm>
                  <a:off x="0" y="0"/>
                  <a:ext cx="558460" cy="260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460" h="260459">
                      <a:moveTo>
                        <a:pt x="130230" y="0"/>
                      </a:moveTo>
                      <a:lnTo>
                        <a:pt x="428231" y="0"/>
                      </a:lnTo>
                      <a:cubicBezTo>
                        <a:pt x="500154" y="0"/>
                        <a:pt x="558460" y="58306"/>
                        <a:pt x="558460" y="130230"/>
                      </a:cubicBezTo>
                      <a:lnTo>
                        <a:pt x="558460" y="130230"/>
                      </a:lnTo>
                      <a:cubicBezTo>
                        <a:pt x="558460" y="202153"/>
                        <a:pt x="500154" y="260459"/>
                        <a:pt x="428231" y="260459"/>
                      </a:cubicBezTo>
                      <a:lnTo>
                        <a:pt x="130230" y="260459"/>
                      </a:lnTo>
                      <a:cubicBezTo>
                        <a:pt x="58306" y="260459"/>
                        <a:pt x="0" y="202153"/>
                        <a:pt x="0" y="130230"/>
                      </a:cubicBezTo>
                      <a:lnTo>
                        <a:pt x="0" y="130230"/>
                      </a:lnTo>
                      <a:cubicBezTo>
                        <a:pt x="0" y="58306"/>
                        <a:pt x="58306" y="0"/>
                        <a:pt x="130230" y="0"/>
                      </a:cubicBezTo>
                      <a:close/>
                    </a:path>
                  </a:pathLst>
                </a:custGeom>
                <a:solidFill>
                  <a:srgbClr val="003399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30" name="TextBox 30"/>
                <p:cNvSpPr txBox="1"/>
                <p:nvPr/>
              </p:nvSpPr>
              <p:spPr>
                <a:xfrm>
                  <a:off x="0" y="-28575"/>
                  <a:ext cx="558460" cy="289034"/>
                </a:xfrm>
                <a:prstGeom prst="rect">
                  <a:avLst/>
                </a:prstGeom>
              </p:spPr>
              <p:txBody>
                <a:bodyPr lIns="66349" tIns="66349" rIns="66349" bIns="66349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31" name="TextBox 31"/>
              <p:cNvSpPr txBox="1"/>
              <p:nvPr/>
            </p:nvSpPr>
            <p:spPr>
              <a:xfrm>
                <a:off x="147031" y="118338"/>
                <a:ext cx="3422186" cy="137753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217"/>
                  </a:lnSpc>
                </a:pPr>
                <a:r>
                  <a:rPr lang="th-TH" sz="3012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การศึกษา</a:t>
                </a:r>
              </a:p>
              <a:p>
                <a:pPr algn="ctr">
                  <a:lnSpc>
                    <a:spcPts val="4217"/>
                  </a:lnSpc>
                </a:pPr>
                <a:r>
                  <a:rPr lang="th-TH" sz="3012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(Education)</a:t>
                </a:r>
              </a:p>
            </p:txBody>
          </p:sp>
        </p:grpSp>
      </p:grpSp>
      <p:grpSp>
        <p:nvGrpSpPr>
          <p:cNvPr id="55" name="กลุ่ม 54">
            <a:extLst>
              <a:ext uri="{FF2B5EF4-FFF2-40B4-BE49-F238E27FC236}">
                <a16:creationId xmlns:a16="http://schemas.microsoft.com/office/drawing/2014/main" id="{1A3DEB86-A887-AC56-08B5-F023D4DBE0A8}"/>
              </a:ext>
            </a:extLst>
          </p:cNvPr>
          <p:cNvGrpSpPr/>
          <p:nvPr/>
        </p:nvGrpSpPr>
        <p:grpSpPr>
          <a:xfrm>
            <a:off x="6416742" y="578367"/>
            <a:ext cx="5875846" cy="8608725"/>
            <a:chOff x="6416742" y="2488807"/>
            <a:chExt cx="5875846" cy="8608725"/>
          </a:xfrm>
        </p:grpSpPr>
        <p:sp>
          <p:nvSpPr>
            <p:cNvPr id="4" name="Freeform 4"/>
            <p:cNvSpPr/>
            <p:nvPr/>
          </p:nvSpPr>
          <p:spPr>
            <a:xfrm>
              <a:off x="6609355" y="2867932"/>
              <a:ext cx="5246370" cy="8229600"/>
            </a:xfrm>
            <a:custGeom>
              <a:avLst/>
              <a:gdLst/>
              <a:ahLst/>
              <a:cxnLst/>
              <a:rect l="l" t="t" r="r" b="b"/>
              <a:pathLst>
                <a:path w="5246370" h="8229600">
                  <a:moveTo>
                    <a:pt x="0" y="0"/>
                  </a:moveTo>
                  <a:lnTo>
                    <a:pt x="5246370" y="0"/>
                  </a:lnTo>
                  <a:lnTo>
                    <a:pt x="5246370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046016" y="3891026"/>
              <a:ext cx="4746388" cy="2315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62"/>
                </a:lnSpc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Google Analytics, </a:t>
              </a:r>
            </a:p>
            <a:p>
              <a:pPr algn="l">
                <a:lnSpc>
                  <a:spcPts val="4662"/>
                </a:lnSpc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Tableau, Power BI วิเคราะห์ และแชร์ข้อมูลเชิงลึก ร่วมกันตัดสินใจบนพื้นฐานข้อมูล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055541" y="7862266"/>
              <a:ext cx="4746388" cy="113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62"/>
                </a:lnSpc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GitHub เก็บโค้ดทดสอบ</a:t>
              </a:r>
            </a:p>
            <a:p>
              <a:pPr algn="l">
                <a:lnSpc>
                  <a:spcPts val="4662"/>
                </a:lnSpc>
              </a:pPr>
              <a:r>
                <a:rPr lang="th-TH" sz="2825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และ Deploy ซอฟต์แวร์</a:t>
              </a: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7223145" y="2488807"/>
              <a:ext cx="4084067" cy="1291624"/>
              <a:chOff x="0" y="0"/>
              <a:chExt cx="5445423" cy="1722165"/>
            </a:xfrm>
          </p:grpSpPr>
          <p:grpSp>
            <p:nvGrpSpPr>
              <p:cNvPr id="18" name="Group 18"/>
              <p:cNvGrpSpPr/>
              <p:nvPr/>
            </p:nvGrpSpPr>
            <p:grpSpPr>
              <a:xfrm>
                <a:off x="0" y="0"/>
                <a:ext cx="5445423" cy="1722165"/>
                <a:chOff x="0" y="0"/>
                <a:chExt cx="823562" cy="260459"/>
              </a:xfrm>
            </p:grpSpPr>
            <p:sp>
              <p:nvSpPr>
                <p:cNvPr id="19" name="Freeform 19"/>
                <p:cNvSpPr/>
                <p:nvPr/>
              </p:nvSpPr>
              <p:spPr>
                <a:xfrm>
                  <a:off x="0" y="0"/>
                  <a:ext cx="823562" cy="260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562" h="260459">
                      <a:moveTo>
                        <a:pt x="96678" y="0"/>
                      </a:moveTo>
                      <a:lnTo>
                        <a:pt x="726885" y="0"/>
                      </a:lnTo>
                      <a:cubicBezTo>
                        <a:pt x="780278" y="0"/>
                        <a:pt x="823562" y="43284"/>
                        <a:pt x="823562" y="96678"/>
                      </a:cubicBezTo>
                      <a:lnTo>
                        <a:pt x="823562" y="163782"/>
                      </a:lnTo>
                      <a:cubicBezTo>
                        <a:pt x="823562" y="217175"/>
                        <a:pt x="780278" y="260459"/>
                        <a:pt x="726885" y="260459"/>
                      </a:cubicBezTo>
                      <a:lnTo>
                        <a:pt x="96678" y="260459"/>
                      </a:lnTo>
                      <a:cubicBezTo>
                        <a:pt x="43284" y="260459"/>
                        <a:pt x="0" y="217175"/>
                        <a:pt x="0" y="163782"/>
                      </a:cubicBezTo>
                      <a:lnTo>
                        <a:pt x="0" y="96678"/>
                      </a:lnTo>
                      <a:cubicBezTo>
                        <a:pt x="0" y="43284"/>
                        <a:pt x="43284" y="0"/>
                        <a:pt x="96678" y="0"/>
                      </a:cubicBezTo>
                      <a:close/>
                    </a:path>
                  </a:pathLst>
                </a:custGeom>
                <a:solidFill>
                  <a:srgbClr val="003399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20" name="TextBox 20"/>
                <p:cNvSpPr txBox="1"/>
                <p:nvPr/>
              </p:nvSpPr>
              <p:spPr>
                <a:xfrm>
                  <a:off x="0" y="-28575"/>
                  <a:ext cx="823562" cy="289034"/>
                </a:xfrm>
                <a:prstGeom prst="rect">
                  <a:avLst/>
                </a:prstGeom>
              </p:spPr>
              <p:txBody>
                <a:bodyPr lIns="66349" tIns="66349" rIns="66349" bIns="66349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21" name="TextBox 21"/>
              <p:cNvSpPr txBox="1"/>
              <p:nvPr/>
            </p:nvSpPr>
            <p:spPr>
              <a:xfrm>
                <a:off x="216827" y="118338"/>
                <a:ext cx="5046706" cy="137753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217"/>
                  </a:lnSpc>
                </a:pPr>
                <a:r>
                  <a:rPr lang="th-TH" sz="3012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การวิเคราะห์ข้อมูล</a:t>
                </a:r>
              </a:p>
              <a:p>
                <a:pPr algn="ctr">
                  <a:lnSpc>
                    <a:spcPts val="4217"/>
                  </a:lnSpc>
                </a:pPr>
                <a:r>
                  <a:rPr lang="th-TH" sz="3012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(Data Analytics)</a:t>
                </a: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6416742" y="6445488"/>
              <a:ext cx="4701740" cy="1291624"/>
              <a:chOff x="0" y="0"/>
              <a:chExt cx="6268986" cy="1722165"/>
            </a:xfrm>
          </p:grpSpPr>
          <p:grpSp>
            <p:nvGrpSpPr>
              <p:cNvPr id="23" name="Group 23"/>
              <p:cNvGrpSpPr/>
              <p:nvPr/>
            </p:nvGrpSpPr>
            <p:grpSpPr>
              <a:xfrm>
                <a:off x="0" y="0"/>
                <a:ext cx="6268986" cy="1722165"/>
                <a:chOff x="0" y="0"/>
                <a:chExt cx="948118" cy="260459"/>
              </a:xfrm>
            </p:grpSpPr>
            <p:sp>
              <p:nvSpPr>
                <p:cNvPr id="24" name="Freeform 24"/>
                <p:cNvSpPr/>
                <p:nvPr/>
              </p:nvSpPr>
              <p:spPr>
                <a:xfrm>
                  <a:off x="0" y="0"/>
                  <a:ext cx="948118" cy="260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118" h="260459">
                      <a:moveTo>
                        <a:pt x="83977" y="0"/>
                      </a:moveTo>
                      <a:lnTo>
                        <a:pt x="864141" y="0"/>
                      </a:lnTo>
                      <a:cubicBezTo>
                        <a:pt x="910520" y="0"/>
                        <a:pt x="948118" y="37598"/>
                        <a:pt x="948118" y="83977"/>
                      </a:cubicBezTo>
                      <a:lnTo>
                        <a:pt x="948118" y="176482"/>
                      </a:lnTo>
                      <a:cubicBezTo>
                        <a:pt x="948118" y="198754"/>
                        <a:pt x="939270" y="220114"/>
                        <a:pt x="923521" y="235863"/>
                      </a:cubicBezTo>
                      <a:cubicBezTo>
                        <a:pt x="907773" y="251612"/>
                        <a:pt x="886413" y="260459"/>
                        <a:pt x="864141" y="260459"/>
                      </a:cubicBezTo>
                      <a:lnTo>
                        <a:pt x="83977" y="260459"/>
                      </a:lnTo>
                      <a:cubicBezTo>
                        <a:pt x="61705" y="260459"/>
                        <a:pt x="40345" y="251612"/>
                        <a:pt x="24596" y="235863"/>
                      </a:cubicBezTo>
                      <a:cubicBezTo>
                        <a:pt x="8848" y="220114"/>
                        <a:pt x="0" y="198754"/>
                        <a:pt x="0" y="176482"/>
                      </a:cubicBezTo>
                      <a:lnTo>
                        <a:pt x="0" y="83977"/>
                      </a:lnTo>
                      <a:cubicBezTo>
                        <a:pt x="0" y="61705"/>
                        <a:pt x="8848" y="40345"/>
                        <a:pt x="24596" y="24596"/>
                      </a:cubicBezTo>
                      <a:cubicBezTo>
                        <a:pt x="40345" y="8848"/>
                        <a:pt x="61705" y="0"/>
                        <a:pt x="83977" y="0"/>
                      </a:cubicBezTo>
                      <a:close/>
                    </a:path>
                  </a:pathLst>
                </a:custGeom>
                <a:solidFill>
                  <a:srgbClr val="003399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25" name="TextBox 25"/>
                <p:cNvSpPr txBox="1"/>
                <p:nvPr/>
              </p:nvSpPr>
              <p:spPr>
                <a:xfrm>
                  <a:off x="0" y="-28575"/>
                  <a:ext cx="948118" cy="289034"/>
                </a:xfrm>
                <a:prstGeom prst="rect">
                  <a:avLst/>
                </a:prstGeom>
              </p:spPr>
              <p:txBody>
                <a:bodyPr lIns="66349" tIns="66349" rIns="66349" bIns="66349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26" name="TextBox 26"/>
              <p:cNvSpPr txBox="1"/>
              <p:nvPr/>
            </p:nvSpPr>
            <p:spPr>
              <a:xfrm>
                <a:off x="249620" y="118338"/>
                <a:ext cx="5809967" cy="137753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4217"/>
                  </a:lnSpc>
                </a:pPr>
                <a:r>
                  <a:rPr lang="th-TH" sz="3012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การพัฒนาซอฟต์แวร์</a:t>
                </a:r>
              </a:p>
              <a:p>
                <a:pPr algn="ctr">
                  <a:lnSpc>
                    <a:spcPts val="4217"/>
                  </a:lnSpc>
                </a:pPr>
                <a:r>
                  <a:rPr lang="th-TH" sz="3012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(Software Development)</a:t>
                </a:r>
              </a:p>
            </p:txBody>
          </p:sp>
        </p:grpSp>
        <p:sp>
          <p:nvSpPr>
            <p:cNvPr id="53" name="Freeform 53"/>
            <p:cNvSpPr/>
            <p:nvPr/>
          </p:nvSpPr>
          <p:spPr>
            <a:xfrm rot="1109554">
              <a:off x="10779621" y="6615838"/>
              <a:ext cx="1512967" cy="2275138"/>
            </a:xfrm>
            <a:custGeom>
              <a:avLst/>
              <a:gdLst/>
              <a:ahLst/>
              <a:cxnLst/>
              <a:rect l="l" t="t" r="r" b="b"/>
              <a:pathLst>
                <a:path w="1512967" h="2275138">
                  <a:moveTo>
                    <a:pt x="0" y="0"/>
                  </a:moveTo>
                  <a:lnTo>
                    <a:pt x="1512966" y="0"/>
                  </a:lnTo>
                  <a:lnTo>
                    <a:pt x="1512966" y="2275138"/>
                  </a:lnTo>
                  <a:lnTo>
                    <a:pt x="0" y="2275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" name="Group 3"/>
          <p:cNvGrpSpPr/>
          <p:nvPr/>
        </p:nvGrpSpPr>
        <p:grpSpPr>
          <a:xfrm>
            <a:off x="1937808" y="257175"/>
            <a:ext cx="7761398" cy="1239564"/>
            <a:chOff x="0" y="0"/>
            <a:chExt cx="10348531" cy="1652752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0348531" cy="1652752"/>
            </a:xfrm>
            <a:custGeom>
              <a:avLst/>
              <a:gdLst/>
              <a:ahLst/>
              <a:cxnLst/>
              <a:rect l="l" t="t" r="r" b="b"/>
              <a:pathLst>
                <a:path w="10348531" h="1652752">
                  <a:moveTo>
                    <a:pt x="10348531" y="0"/>
                  </a:moveTo>
                  <a:lnTo>
                    <a:pt x="0" y="0"/>
                  </a:lnTo>
                  <a:lnTo>
                    <a:pt x="0" y="1652752"/>
                  </a:lnTo>
                  <a:lnTo>
                    <a:pt x="10348531" y="1652752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49238" y="143920"/>
              <a:ext cx="8836911" cy="127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ทักษะที่จําเป็นสําหรับการใช้งาน</a:t>
              </a:r>
            </a:p>
            <a:p>
              <a:pPr algn="ctr">
                <a:lnSpc>
                  <a:spcPts val="3926"/>
                </a:lnSpc>
              </a:pPr>
              <a:r>
                <a:rPr lang="th-TH" sz="2804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ระบบคลาวด์คอมพิวติ้ง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313703" y="271908"/>
              <a:ext cx="1124434" cy="1123789"/>
            </a:xfrm>
            <a:custGeom>
              <a:avLst/>
              <a:gdLst/>
              <a:ahLst/>
              <a:cxnLst/>
              <a:rect l="l" t="t" r="r" b="b"/>
              <a:pathLst>
                <a:path w="1124434" h="1123789">
                  <a:moveTo>
                    <a:pt x="0" y="0"/>
                  </a:moveTo>
                  <a:lnTo>
                    <a:pt x="1124435" y="0"/>
                  </a:lnTo>
                  <a:lnTo>
                    <a:pt x="1124435" y="1123789"/>
                  </a:lnTo>
                  <a:lnTo>
                    <a:pt x="0" y="1123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sp>
        <p:nvSpPr>
          <p:cNvPr id="7" name="Freeform 7"/>
          <p:cNvSpPr/>
          <p:nvPr/>
        </p:nvSpPr>
        <p:spPr>
          <a:xfrm>
            <a:off x="10059510" y="1792093"/>
            <a:ext cx="7542197" cy="4468752"/>
          </a:xfrm>
          <a:custGeom>
            <a:avLst/>
            <a:gdLst/>
            <a:ahLst/>
            <a:cxnLst/>
            <a:rect l="l" t="t" r="r" b="b"/>
            <a:pathLst>
              <a:path w="7542197" h="4468752">
                <a:moveTo>
                  <a:pt x="0" y="0"/>
                </a:moveTo>
                <a:lnTo>
                  <a:pt x="7542197" y="0"/>
                </a:lnTo>
                <a:lnTo>
                  <a:pt x="7542197" y="4468752"/>
                </a:lnTo>
                <a:lnTo>
                  <a:pt x="0" y="44687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8" name="Group 8"/>
          <p:cNvGrpSpPr/>
          <p:nvPr/>
        </p:nvGrpSpPr>
        <p:grpSpPr>
          <a:xfrm>
            <a:off x="1643963" y="2585490"/>
            <a:ext cx="8055243" cy="5074803"/>
            <a:chOff x="0" y="0"/>
            <a:chExt cx="10740324" cy="6766404"/>
          </a:xfrm>
        </p:grpSpPr>
        <p:sp>
          <p:nvSpPr>
            <p:cNvPr id="9" name="Freeform 9"/>
            <p:cNvSpPr/>
            <p:nvPr/>
          </p:nvSpPr>
          <p:spPr>
            <a:xfrm flipH="1">
              <a:off x="0" y="0"/>
              <a:ext cx="10740324" cy="6766404"/>
            </a:xfrm>
            <a:custGeom>
              <a:avLst/>
              <a:gdLst/>
              <a:ahLst/>
              <a:cxnLst/>
              <a:rect l="l" t="t" r="r" b="b"/>
              <a:pathLst>
                <a:path w="10740324" h="6766404">
                  <a:moveTo>
                    <a:pt x="10740324" y="0"/>
                  </a:moveTo>
                  <a:lnTo>
                    <a:pt x="0" y="0"/>
                  </a:lnTo>
                  <a:lnTo>
                    <a:pt x="0" y="6766404"/>
                  </a:lnTo>
                  <a:lnTo>
                    <a:pt x="10740324" y="6766404"/>
                  </a:lnTo>
                  <a:lnTo>
                    <a:pt x="10740324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49898" y="485472"/>
              <a:ext cx="9234727" cy="57065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ความเข้าใจพื้นฐาน 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ประเภทของบริการคลาวด์ รูปแบบการใช้งาน ข้อดี-ข้อเสีย</a:t>
              </a:r>
            </a:p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ความรู้ด้านโครงสร้างพื้นฐาน 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เซิร์ฟเวอร์      เครือข่าย พื้นที่เก็บข้อมูล</a:t>
              </a:r>
            </a:p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ทักษะการใช้งานคอมพิวเตอร์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เว็บเบราว์เซอร์ ค้นหาข้อมูล การสื่อสาร การจัดการไฟล์</a:t>
              </a:r>
            </a:p>
            <a:p>
              <a:pPr marL="563663" lvl="1" indent="-281831" algn="l">
                <a:lnSpc>
                  <a:spcPts val="4307"/>
                </a:lnSpc>
                <a:buFont typeface="Arial"/>
                <a:buChar char="•"/>
              </a:pPr>
              <a:r>
                <a:rPr lang="th-TH" sz="26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ใช้ซอฟต์แวร์ทั่วไป</a:t>
              </a:r>
              <a:r>
                <a:rPr lang="th-TH" sz="26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Microsoft Office, iCloud, Google Drive, OneDrive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600604" y="1639614"/>
            <a:ext cx="4046453" cy="1149907"/>
            <a:chOff x="0" y="0"/>
            <a:chExt cx="5395271" cy="153320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290537" cy="1533209"/>
            </a:xfrm>
            <a:custGeom>
              <a:avLst/>
              <a:gdLst/>
              <a:ahLst/>
              <a:cxnLst/>
              <a:rect l="l" t="t" r="r" b="b"/>
              <a:pathLst>
                <a:path w="4290537" h="1533209">
                  <a:moveTo>
                    <a:pt x="0" y="0"/>
                  </a:moveTo>
                  <a:lnTo>
                    <a:pt x="4290537" y="0"/>
                  </a:lnTo>
                  <a:lnTo>
                    <a:pt x="4290537" y="1533209"/>
                  </a:lnTo>
                  <a:lnTo>
                    <a:pt x="0" y="1533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12" r="-3558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599168" y="0"/>
              <a:ext cx="3796102" cy="1533209"/>
            </a:xfrm>
            <a:custGeom>
              <a:avLst/>
              <a:gdLst/>
              <a:ahLst/>
              <a:cxnLst/>
              <a:rect l="l" t="t" r="r" b="b"/>
              <a:pathLst>
                <a:path w="3796102" h="1533209">
                  <a:moveTo>
                    <a:pt x="0" y="0"/>
                  </a:moveTo>
                  <a:lnTo>
                    <a:pt x="3796103" y="0"/>
                  </a:lnTo>
                  <a:lnTo>
                    <a:pt x="3796103" y="1533209"/>
                  </a:lnTo>
                  <a:lnTo>
                    <a:pt x="0" y="1533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5392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59985" y="408689"/>
              <a:ext cx="4416413" cy="614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01"/>
                </a:lnSpc>
                <a:spcBef>
                  <a:spcPct val="0"/>
                </a:spcBef>
              </a:pPr>
              <a:r>
                <a:rPr lang="th-TH" sz="2787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6.1   </a:t>
              </a:r>
              <a:r>
                <a:rPr lang="th-TH" sz="2787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ทักษะพื้นฐาน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" name="Freeform 3"/>
          <p:cNvSpPr/>
          <p:nvPr/>
        </p:nvSpPr>
        <p:spPr>
          <a:xfrm>
            <a:off x="8604798" y="484312"/>
            <a:ext cx="5722335" cy="4134387"/>
          </a:xfrm>
          <a:custGeom>
            <a:avLst/>
            <a:gdLst/>
            <a:ahLst/>
            <a:cxnLst/>
            <a:rect l="l" t="t" r="r" b="b"/>
            <a:pathLst>
              <a:path w="5722335" h="4134387">
                <a:moveTo>
                  <a:pt x="0" y="0"/>
                </a:moveTo>
                <a:lnTo>
                  <a:pt x="5722336" y="0"/>
                </a:lnTo>
                <a:lnTo>
                  <a:pt x="5722336" y="4134387"/>
                </a:lnTo>
                <a:lnTo>
                  <a:pt x="0" y="41343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4" name="Freeform 4"/>
          <p:cNvSpPr/>
          <p:nvPr/>
        </p:nvSpPr>
        <p:spPr>
          <a:xfrm>
            <a:off x="12116346" y="2508570"/>
            <a:ext cx="5267688" cy="4609227"/>
          </a:xfrm>
          <a:custGeom>
            <a:avLst/>
            <a:gdLst/>
            <a:ahLst/>
            <a:cxnLst/>
            <a:rect l="l" t="t" r="r" b="b"/>
            <a:pathLst>
              <a:path w="5267688" h="4609227">
                <a:moveTo>
                  <a:pt x="0" y="0"/>
                </a:moveTo>
                <a:lnTo>
                  <a:pt x="5267687" y="0"/>
                </a:lnTo>
                <a:lnTo>
                  <a:pt x="5267687" y="4609226"/>
                </a:lnTo>
                <a:lnTo>
                  <a:pt x="0" y="46092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5" name="Group 5"/>
          <p:cNvGrpSpPr/>
          <p:nvPr/>
        </p:nvGrpSpPr>
        <p:grpSpPr>
          <a:xfrm>
            <a:off x="1153433" y="1668056"/>
            <a:ext cx="8363119" cy="5901285"/>
            <a:chOff x="0" y="0"/>
            <a:chExt cx="11150825" cy="7868380"/>
          </a:xfrm>
        </p:grpSpPr>
        <p:sp>
          <p:nvSpPr>
            <p:cNvPr id="6" name="Freeform 6"/>
            <p:cNvSpPr/>
            <p:nvPr/>
          </p:nvSpPr>
          <p:spPr>
            <a:xfrm flipH="1">
              <a:off x="0" y="0"/>
              <a:ext cx="11150825" cy="7025020"/>
            </a:xfrm>
            <a:custGeom>
              <a:avLst/>
              <a:gdLst/>
              <a:ahLst/>
              <a:cxnLst/>
              <a:rect l="l" t="t" r="r" b="b"/>
              <a:pathLst>
                <a:path w="11150825" h="7025020">
                  <a:moveTo>
                    <a:pt x="11150825" y="0"/>
                  </a:moveTo>
                  <a:lnTo>
                    <a:pt x="0" y="0"/>
                  </a:lnTo>
                  <a:lnTo>
                    <a:pt x="0" y="7025020"/>
                  </a:lnTo>
                  <a:lnTo>
                    <a:pt x="11150825" y="7025020"/>
                  </a:lnTo>
                  <a:lnTo>
                    <a:pt x="11150825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920916" y="444945"/>
              <a:ext cx="9899484" cy="7423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85206" lvl="1" indent="-292603" algn="l">
                <a:lnSpc>
                  <a:spcPts val="4472"/>
                </a:lnSpc>
                <a:buFont typeface="Arial"/>
                <a:buChar char="•"/>
              </a:pPr>
              <a:r>
                <a:rPr lang="th-TH" sz="27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ใช้เครื่องมือบนระบบคลาวด์ </a:t>
              </a:r>
              <a:r>
                <a:rPr lang="th-TH" sz="27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จัดการเซิร์ฟเวอร์ ฐานข้อมูลเครือข่าย ความปลอดภัย</a:t>
              </a:r>
            </a:p>
            <a:p>
              <a:pPr marL="585206" lvl="1" indent="-292603" algn="l">
                <a:lnSpc>
                  <a:spcPts val="4472"/>
                </a:lnSpc>
                <a:buFont typeface="Arial"/>
                <a:buChar char="•"/>
              </a:pPr>
              <a:r>
                <a:rPr lang="th-TH" sz="27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เขียนโปรแกรม</a:t>
              </a:r>
              <a:r>
                <a:rPr lang="th-TH" sz="27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ใช้ภาษา JavaScript, Python, Java และใช้ Framework พัฒนาแอปพลิเคชัน</a:t>
              </a:r>
            </a:p>
            <a:p>
              <a:pPr marL="585206" lvl="1" indent="-292603" algn="l">
                <a:lnSpc>
                  <a:spcPts val="4472"/>
                </a:lnSpc>
                <a:buFont typeface="Arial"/>
                <a:buChar char="•"/>
              </a:pPr>
              <a:r>
                <a:rPr lang="th-TH" sz="27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จัดการระบบคลาวด์</a:t>
              </a:r>
              <a:r>
                <a:rPr lang="th-TH" sz="27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ติดตามและตรวจสอบระบบการทำงานรับส่งข้อมูล </a:t>
              </a:r>
            </a:p>
            <a:p>
              <a:pPr marL="585206" lvl="1" indent="-292603" algn="l">
                <a:lnSpc>
                  <a:spcPts val="4472"/>
                </a:lnSpc>
                <a:buFont typeface="Arial"/>
                <a:buChar char="•"/>
              </a:pPr>
              <a:r>
                <a:rPr lang="th-TH" sz="271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วิเคราะห์ข้อมูล</a:t>
              </a:r>
              <a:r>
                <a:rPr lang="th-TH" sz="271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เครื่องมือ Big Data และความปลอดภัยบนระบบคลาวด์</a:t>
              </a:r>
            </a:p>
            <a:p>
              <a:pPr algn="l">
                <a:lnSpc>
                  <a:spcPts val="4472"/>
                </a:lnSpc>
              </a:pPr>
              <a:endParaRPr lang="th-TH" sz="271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algn="l">
                <a:lnSpc>
                  <a:spcPts val="4472"/>
                </a:lnSpc>
              </a:pPr>
              <a:endParaRPr lang="th-TH" sz="2710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0D7A1C6B-3FC7-9E47-9A4E-8DCFA598FF56}"/>
              </a:ext>
            </a:extLst>
          </p:cNvPr>
          <p:cNvGrpSpPr/>
          <p:nvPr/>
        </p:nvGrpSpPr>
        <p:grpSpPr>
          <a:xfrm>
            <a:off x="2116126" y="693608"/>
            <a:ext cx="3688922" cy="1193857"/>
            <a:chOff x="2116126" y="2604048"/>
            <a:chExt cx="3688922" cy="1193857"/>
          </a:xfrm>
        </p:grpSpPr>
        <p:sp>
          <p:nvSpPr>
            <p:cNvPr id="8" name="Freeform 8"/>
            <p:cNvSpPr/>
            <p:nvPr/>
          </p:nvSpPr>
          <p:spPr>
            <a:xfrm>
              <a:off x="2116126" y="2604048"/>
              <a:ext cx="2909695" cy="1193857"/>
            </a:xfrm>
            <a:custGeom>
              <a:avLst/>
              <a:gdLst/>
              <a:ahLst/>
              <a:cxnLst/>
              <a:rect l="l" t="t" r="r" b="b"/>
              <a:pathLst>
                <a:path w="2909695" h="1193857">
                  <a:moveTo>
                    <a:pt x="0" y="0"/>
                  </a:moveTo>
                  <a:lnTo>
                    <a:pt x="2909695" y="0"/>
                  </a:lnTo>
                  <a:lnTo>
                    <a:pt x="2909695" y="1193857"/>
                  </a:lnTo>
                  <a:lnTo>
                    <a:pt x="0" y="1193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29" r="-55682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9" name="Freeform 9"/>
            <p:cNvSpPr/>
            <p:nvPr/>
          </p:nvSpPr>
          <p:spPr>
            <a:xfrm>
              <a:off x="3904647" y="2604048"/>
              <a:ext cx="1900401" cy="1193857"/>
            </a:xfrm>
            <a:custGeom>
              <a:avLst/>
              <a:gdLst/>
              <a:ahLst/>
              <a:cxnLst/>
              <a:rect l="l" t="t" r="r" b="b"/>
              <a:pathLst>
                <a:path w="1900401" h="1193857">
                  <a:moveTo>
                    <a:pt x="0" y="0"/>
                  </a:moveTo>
                  <a:lnTo>
                    <a:pt x="1900401" y="0"/>
                  </a:lnTo>
                  <a:lnTo>
                    <a:pt x="1900401" y="1193857"/>
                  </a:lnTo>
                  <a:lnTo>
                    <a:pt x="0" y="11938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9422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474301" y="2909631"/>
              <a:ext cx="2860692" cy="4909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050"/>
                </a:lnSpc>
                <a:spcBef>
                  <a:spcPct val="0"/>
                </a:spcBef>
              </a:pPr>
              <a:r>
                <a:rPr lang="th-TH" sz="289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6.2   </a:t>
              </a:r>
              <a:r>
                <a:rPr lang="th-TH" sz="2893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ทักษะขั้นสูง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2072" y="7246664"/>
            <a:ext cx="19051816" cy="1810341"/>
            <a:chOff x="0" y="0"/>
            <a:chExt cx="25402422" cy="2413787"/>
          </a:xfrm>
        </p:grpSpPr>
        <p:sp>
          <p:nvSpPr>
            <p:cNvPr id="3" name="Freeform 3"/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Freeform 4"/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Freeform 5"/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73785" y="7927108"/>
            <a:ext cx="19566166" cy="449452"/>
            <a:chOff x="0" y="0"/>
            <a:chExt cx="5153229" cy="1183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6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>
            <a:off x="1051761" y="1268052"/>
            <a:ext cx="6084538" cy="5019744"/>
          </a:xfrm>
          <a:custGeom>
            <a:avLst/>
            <a:gdLst/>
            <a:ahLst/>
            <a:cxnLst/>
            <a:rect l="l" t="t" r="r" b="b"/>
            <a:pathLst>
              <a:path w="6084538" h="5019744">
                <a:moveTo>
                  <a:pt x="0" y="0"/>
                </a:moveTo>
                <a:lnTo>
                  <a:pt x="6084538" y="0"/>
                </a:lnTo>
                <a:lnTo>
                  <a:pt x="6084538" y="5019743"/>
                </a:lnTo>
                <a:lnTo>
                  <a:pt x="0" y="50197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2" name="Freeform 12"/>
          <p:cNvSpPr/>
          <p:nvPr/>
        </p:nvSpPr>
        <p:spPr>
          <a:xfrm>
            <a:off x="7379906" y="555188"/>
            <a:ext cx="10177150" cy="6691476"/>
          </a:xfrm>
          <a:custGeom>
            <a:avLst/>
            <a:gdLst/>
            <a:ahLst/>
            <a:cxnLst/>
            <a:rect l="l" t="t" r="r" b="b"/>
            <a:pathLst>
              <a:path w="13569534" h="8921968">
                <a:moveTo>
                  <a:pt x="0" y="0"/>
                </a:moveTo>
                <a:lnTo>
                  <a:pt x="13569534" y="0"/>
                </a:lnTo>
                <a:lnTo>
                  <a:pt x="13569534" y="8921968"/>
                </a:lnTo>
                <a:lnTo>
                  <a:pt x="0" y="89219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C5DEABA-0609-4F5C-B973-8B85E5202554}"/>
              </a:ext>
            </a:extLst>
          </p:cNvPr>
          <p:cNvGrpSpPr/>
          <p:nvPr/>
        </p:nvGrpSpPr>
        <p:grpSpPr>
          <a:xfrm>
            <a:off x="7749073" y="1312423"/>
            <a:ext cx="9481651" cy="4856690"/>
            <a:chOff x="7749073" y="3222863"/>
            <a:chExt cx="9481651" cy="4856690"/>
          </a:xfrm>
        </p:grpSpPr>
        <p:sp>
          <p:nvSpPr>
            <p:cNvPr id="13" name="TextBox 13"/>
            <p:cNvSpPr txBox="1"/>
            <p:nvPr/>
          </p:nvSpPr>
          <p:spPr>
            <a:xfrm>
              <a:off x="7749073" y="4370332"/>
              <a:ext cx="9481651" cy="37092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6"/>
                </a:lnSpc>
              </a:pPr>
              <a:r>
                <a:rPr lang="en-US" sz="3497" b="1" dirty="0" err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ระบบคลาวด์คอมพิวติ้ง</a:t>
              </a:r>
              <a:r>
                <a:rPr lang="en-US" sz="3497" b="1" dirty="0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(Cloud Computing) </a:t>
              </a:r>
            </a:p>
            <a:p>
              <a:pPr algn="ctr">
                <a:lnSpc>
                  <a:spcPts val="4896"/>
                </a:lnSpc>
              </a:pPr>
              <a:r>
                <a:rPr lang="en-US" sz="3497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เป็นการให้บริการทรัพยากรคอมพิวเตอร์</a:t>
              </a:r>
              <a:endParaRPr lang="en-US" sz="3497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algn="ctr">
                <a:lnSpc>
                  <a:spcPts val="4896"/>
                </a:lnSpc>
              </a:pPr>
              <a:r>
                <a:rPr lang="en-US" sz="3497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ผ่านระบบเครือข่ายอินเทอร์เน็ต</a:t>
              </a:r>
              <a:endParaRPr lang="en-US" sz="3497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algn="ctr">
                <a:lnSpc>
                  <a:spcPts val="4896"/>
                </a:lnSpc>
              </a:pPr>
              <a:r>
                <a:rPr lang="en-US" sz="3497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โดยไม่ต้องติดตั้งหรือดูแลระบบเอง</a:t>
              </a:r>
              <a:endParaRPr lang="en-US" sz="3497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algn="ctr">
                <a:lnSpc>
                  <a:spcPts val="4896"/>
                </a:lnSpc>
              </a:pPr>
              <a:r>
                <a:rPr lang="en-US" sz="3497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เพื่อเพิ่มประสิทธิภาพ</a:t>
              </a:r>
              <a:r>
                <a:rPr lang="en-US" sz="3497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3497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ความปลอดภัยและ</a:t>
              </a:r>
              <a:endParaRPr lang="en-US" sz="3497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algn="ctr">
                <a:lnSpc>
                  <a:spcPts val="4896"/>
                </a:lnSpc>
              </a:pPr>
              <a:r>
                <a:rPr lang="en-US" sz="3497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ความยืดหยุ่นในการทำงานรูปแบบออนไลน์</a:t>
              </a:r>
              <a:endParaRPr lang="en-US" sz="3497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8017988" y="3222863"/>
              <a:ext cx="3464623" cy="994032"/>
              <a:chOff x="0" y="0"/>
              <a:chExt cx="584239" cy="167623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84239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584239" h="167623">
                    <a:moveTo>
                      <a:pt x="83812" y="0"/>
                    </a:moveTo>
                    <a:lnTo>
                      <a:pt x="500427" y="0"/>
                    </a:lnTo>
                    <a:cubicBezTo>
                      <a:pt x="546715" y="0"/>
                      <a:pt x="584239" y="37524"/>
                      <a:pt x="584239" y="83812"/>
                    </a:cubicBezTo>
                    <a:lnTo>
                      <a:pt x="584239" y="83812"/>
                    </a:lnTo>
                    <a:cubicBezTo>
                      <a:pt x="584239" y="106040"/>
                      <a:pt x="575409" y="127358"/>
                      <a:pt x="559691" y="143076"/>
                    </a:cubicBezTo>
                    <a:cubicBezTo>
                      <a:pt x="543973" y="158793"/>
                      <a:pt x="522655" y="167623"/>
                      <a:pt x="500427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584239" cy="196198"/>
              </a:xfrm>
              <a:prstGeom prst="rect">
                <a:avLst/>
              </a:prstGeom>
            </p:spPr>
            <p:txBody>
              <a:bodyPr lIns="79342" tIns="79342" rIns="79342" bIns="79342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8155943" y="3328135"/>
              <a:ext cx="3210941" cy="697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en-US" sz="4199" b="1" dirty="0" err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สาระสำคัญ</a:t>
              </a:r>
              <a:endParaRPr lang="en-US" sz="4199" b="1" dirty="0">
                <a:solidFill>
                  <a:srgbClr val="FFFFFF"/>
                </a:solidFill>
                <a:latin typeface="Sarabun Bold"/>
                <a:ea typeface="Sarabun Bold"/>
                <a:cs typeface="Sarabun Bold"/>
                <a:sym typeface="Sarabun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-1" y="-38102"/>
            <a:ext cx="18288001" cy="4622393"/>
          </a:xfrm>
          <a:custGeom>
            <a:avLst/>
            <a:gdLst/>
            <a:ahLst/>
            <a:cxnLst/>
            <a:rect l="l" t="t" r="r" b="b"/>
            <a:pathLst>
              <a:path w="19815961" h="4622393">
                <a:moveTo>
                  <a:pt x="0" y="4622393"/>
                </a:moveTo>
                <a:lnTo>
                  <a:pt x="19815960" y="4622393"/>
                </a:lnTo>
                <a:lnTo>
                  <a:pt x="19815960" y="0"/>
                </a:lnTo>
                <a:lnTo>
                  <a:pt x="0" y="0"/>
                </a:lnTo>
                <a:lnTo>
                  <a:pt x="0" y="4622393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01CFCC77-912A-977F-95AE-0F95E49AD718}"/>
              </a:ext>
            </a:extLst>
          </p:cNvPr>
          <p:cNvGrpSpPr/>
          <p:nvPr/>
        </p:nvGrpSpPr>
        <p:grpSpPr>
          <a:xfrm>
            <a:off x="1028700" y="390525"/>
            <a:ext cx="16338466" cy="10293234"/>
            <a:chOff x="1028700" y="2243815"/>
            <a:chExt cx="16338466" cy="10293234"/>
          </a:xfrm>
        </p:grpSpPr>
        <p:grpSp>
          <p:nvGrpSpPr>
            <p:cNvPr id="3" name="Group 3"/>
            <p:cNvGrpSpPr/>
            <p:nvPr/>
          </p:nvGrpSpPr>
          <p:grpSpPr>
            <a:xfrm>
              <a:off x="1028700" y="2243815"/>
              <a:ext cx="16338466" cy="10293234"/>
              <a:chOff x="0" y="0"/>
              <a:chExt cx="21784621" cy="13724311"/>
            </a:xfrm>
          </p:grpSpPr>
          <p:sp>
            <p:nvSpPr>
              <p:cNvPr id="4" name="Freeform 4"/>
              <p:cNvSpPr/>
              <p:nvPr/>
            </p:nvSpPr>
            <p:spPr>
              <a:xfrm flipH="1">
                <a:off x="0" y="0"/>
                <a:ext cx="21784621" cy="13724311"/>
              </a:xfrm>
              <a:custGeom>
                <a:avLst/>
                <a:gdLst/>
                <a:ahLst/>
                <a:cxnLst/>
                <a:rect l="l" t="t" r="r" b="b"/>
                <a:pathLst>
                  <a:path w="21784621" h="13724311">
                    <a:moveTo>
                      <a:pt x="21784621" y="0"/>
                    </a:moveTo>
                    <a:lnTo>
                      <a:pt x="0" y="0"/>
                    </a:lnTo>
                    <a:lnTo>
                      <a:pt x="0" y="13724311"/>
                    </a:lnTo>
                    <a:lnTo>
                      <a:pt x="21784621" y="13724311"/>
                    </a:lnTo>
                    <a:lnTo>
                      <a:pt x="21784621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5628460" y="1042700"/>
                <a:ext cx="15043504" cy="8309947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538"/>
                  </a:lnSpc>
                </a:pPr>
                <a:r>
                  <a:rPr lang="th-TH" sz="3005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       </a:t>
                </a:r>
                <a:r>
                  <a:rPr lang="th-TH" sz="3005" b="1" noProof="1">
                    <a:solidFill>
                      <a:srgbClr val="000000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ระบบคลาวด์คอมพิวติ้ง</a:t>
                </a:r>
                <a:r>
                  <a:rPr lang="th-TH" sz="3005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 หมายถึง เทคโนโลยีที่ให้บริการทรัพยากร</a:t>
                </a:r>
              </a:p>
              <a:p>
                <a:pPr algn="l">
                  <a:lnSpc>
                    <a:spcPts val="4538"/>
                  </a:lnSpc>
                </a:pPr>
                <a:r>
                  <a:rPr lang="th-TH" sz="3005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คอมพิวเตอร์ผ่านระบบอินเทอร์เน็ต โดยไม่ต้องลงทุนซื้อหรือดูแลระบบเอง แบ่งตามรูปแบบ ได้แก่ สำหรับบุคคลทั่วไป สำหรับองค์กร หรือผสมผสาน</a:t>
                </a:r>
              </a:p>
              <a:p>
                <a:pPr algn="l">
                  <a:lnSpc>
                    <a:spcPts val="4538"/>
                  </a:lnSpc>
                </a:pPr>
                <a:r>
                  <a:rPr lang="th-TH" sz="3005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       หากแบ่งระบบตาม</a:t>
                </a:r>
                <a:r>
                  <a:rPr lang="th-TH" sz="3005" b="1" noProof="1">
                    <a:solidFill>
                      <a:srgbClr val="000000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ลักษณะการให้บริการ</a:t>
                </a:r>
                <a:r>
                  <a:rPr lang="th-TH" sz="3005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 ได้แก่ Infrastructure as </a:t>
                </a:r>
              </a:p>
              <a:p>
                <a:pPr algn="l">
                  <a:lnSpc>
                    <a:spcPts val="4538"/>
                  </a:lnSpc>
                </a:pPr>
                <a:r>
                  <a:rPr lang="th-TH" sz="3005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a Service </a:t>
                </a:r>
                <a:r>
                  <a:rPr lang="th-TH" sz="3005" b="1" noProof="1">
                    <a:solidFill>
                      <a:srgbClr val="000000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(IaaS)</a:t>
                </a:r>
                <a:r>
                  <a:rPr lang="th-TH" sz="3005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 ให้บริการโครงสร้างพื้นฐานแบบครบวงจร Platform as </a:t>
                </a:r>
              </a:p>
              <a:p>
                <a:pPr algn="l">
                  <a:lnSpc>
                    <a:spcPts val="4538"/>
                  </a:lnSpc>
                </a:pPr>
                <a:r>
                  <a:rPr lang="th-TH" sz="3005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a Service </a:t>
                </a:r>
                <a:r>
                  <a:rPr lang="th-TH" sz="3005" b="1" noProof="1">
                    <a:solidFill>
                      <a:srgbClr val="000000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(PaaS)</a:t>
                </a:r>
                <a:r>
                  <a:rPr lang="th-TH" sz="3005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 ให้บริการด้านการพัฒนา ทดสอบ ปรับใช้แอปพลิเคชัน </a:t>
                </a:r>
              </a:p>
              <a:p>
                <a:pPr algn="l">
                  <a:lnSpc>
                    <a:spcPts val="4538"/>
                  </a:lnSpc>
                </a:pPr>
                <a:r>
                  <a:rPr lang="th-TH" sz="3005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ซึ่งจะประมวลผลอยู่บนเซิร์ฟเวอร์ และ Software as a Service </a:t>
                </a:r>
                <a:r>
                  <a:rPr lang="th-TH" sz="3005" b="1" noProof="1">
                    <a:solidFill>
                      <a:srgbClr val="000000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(SaaS)</a:t>
                </a:r>
                <a:r>
                  <a:rPr lang="th-TH" sz="3005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 </a:t>
                </a:r>
              </a:p>
              <a:p>
                <a:pPr algn="l">
                  <a:lnSpc>
                    <a:spcPts val="4538"/>
                  </a:lnSpc>
                </a:pPr>
                <a:r>
                  <a:rPr lang="th-TH" sz="3005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ให้บริการซอฟต์แวร์ที่พร้อมใช้งานผ่านระบบคลาวด์ </a:t>
                </a:r>
              </a:p>
              <a:p>
                <a:pPr algn="l">
                  <a:lnSpc>
                    <a:spcPts val="4538"/>
                  </a:lnSpc>
                </a:pPr>
                <a:r>
                  <a:rPr lang="th-TH" sz="3005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       </a:t>
                </a:r>
                <a:r>
                  <a:rPr lang="th-TH" sz="3005" b="1" noProof="1">
                    <a:solidFill>
                      <a:srgbClr val="000000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ระบบคลาวด์คอมพิวติ้ง </a:t>
                </a:r>
                <a:r>
                  <a:rPr lang="th-TH" sz="3005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สามารถใช้ในงานด้านการจัดเก็บและสํารอง</a:t>
                </a:r>
              </a:p>
              <a:p>
                <a:pPr algn="l">
                  <a:lnSpc>
                    <a:spcPts val="4538"/>
                  </a:lnSpc>
                </a:pPr>
                <a:r>
                  <a:rPr lang="th-TH" sz="3005" noProof="1">
                    <a:solidFill>
                      <a:srgbClr val="000000"/>
                    </a:solidFill>
                    <a:latin typeface="Sarabun"/>
                    <a:ea typeface="Sarabun"/>
                    <a:cs typeface="Sarabun"/>
                    <a:sym typeface="Sarabun"/>
                  </a:rPr>
                  <a:t>ข้อมูลออนไลน์ การทํางานร่วมกัน การประชุมทางไกล การวิเคราะห์ข้อมูล ด้านการพัฒนาซอฟต์แวร์ และด้านการศึกษา</a:t>
                </a:r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2758800" y="2834054"/>
              <a:ext cx="2160761" cy="1053665"/>
              <a:chOff x="0" y="0"/>
              <a:chExt cx="2881015" cy="1404887"/>
            </a:xfrm>
          </p:grpSpPr>
          <p:grpSp>
            <p:nvGrpSpPr>
              <p:cNvPr id="8" name="Group 8"/>
              <p:cNvGrpSpPr/>
              <p:nvPr/>
            </p:nvGrpSpPr>
            <p:grpSpPr>
              <a:xfrm>
                <a:off x="0" y="0"/>
                <a:ext cx="2881015" cy="1404887"/>
                <a:chOff x="0" y="0"/>
                <a:chExt cx="343747" cy="167623"/>
              </a:xfrm>
            </p:grpSpPr>
            <p:sp>
              <p:nvSpPr>
                <p:cNvPr id="9" name="Freeform 9"/>
                <p:cNvSpPr/>
                <p:nvPr/>
              </p:nvSpPr>
              <p:spPr>
                <a:xfrm>
                  <a:off x="0" y="0"/>
                  <a:ext cx="343747" cy="167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747" h="167623">
                      <a:moveTo>
                        <a:pt x="83812" y="0"/>
                      </a:moveTo>
                      <a:lnTo>
                        <a:pt x="259935" y="0"/>
                      </a:lnTo>
                      <a:cubicBezTo>
                        <a:pt x="282164" y="0"/>
                        <a:pt x="303481" y="8830"/>
                        <a:pt x="319199" y="24548"/>
                      </a:cubicBezTo>
                      <a:cubicBezTo>
                        <a:pt x="334917" y="40266"/>
                        <a:pt x="343747" y="61583"/>
                        <a:pt x="343747" y="83812"/>
                      </a:cubicBezTo>
                      <a:lnTo>
                        <a:pt x="343747" y="83812"/>
                      </a:lnTo>
                      <a:cubicBezTo>
                        <a:pt x="343747" y="130100"/>
                        <a:pt x="306223" y="167623"/>
                        <a:pt x="259935" y="167623"/>
                      </a:cubicBezTo>
                      <a:lnTo>
                        <a:pt x="83812" y="167623"/>
                      </a:lnTo>
                      <a:cubicBezTo>
                        <a:pt x="61583" y="167623"/>
                        <a:pt x="40266" y="158793"/>
                        <a:pt x="24548" y="143076"/>
                      </a:cubicBezTo>
                      <a:cubicBezTo>
                        <a:pt x="8830" y="127358"/>
                        <a:pt x="0" y="106040"/>
                        <a:pt x="0" y="83812"/>
                      </a:cubicBezTo>
                      <a:lnTo>
                        <a:pt x="0" y="83812"/>
                      </a:lnTo>
                      <a:cubicBezTo>
                        <a:pt x="0" y="61583"/>
                        <a:pt x="8830" y="40266"/>
                        <a:pt x="24548" y="24548"/>
                      </a:cubicBezTo>
                      <a:cubicBezTo>
                        <a:pt x="40266" y="8830"/>
                        <a:pt x="61583" y="0"/>
                        <a:pt x="83812" y="0"/>
                      </a:cubicBezTo>
                      <a:close/>
                    </a:path>
                  </a:pathLst>
                </a:custGeom>
                <a:solidFill>
                  <a:srgbClr val="219B6F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10" name="TextBox 10"/>
                <p:cNvSpPr txBox="1"/>
                <p:nvPr/>
              </p:nvSpPr>
              <p:spPr>
                <a:xfrm>
                  <a:off x="0" y="-28575"/>
                  <a:ext cx="343747" cy="196198"/>
                </a:xfrm>
                <a:prstGeom prst="rect">
                  <a:avLst/>
                </a:prstGeom>
              </p:spPr>
              <p:txBody>
                <a:bodyPr lIns="54774" tIns="54774" rIns="54774" bIns="54774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11" name="TextBox 11"/>
              <p:cNvSpPr txBox="1"/>
              <p:nvPr/>
            </p:nvSpPr>
            <p:spPr>
              <a:xfrm>
                <a:off x="114717" y="136718"/>
                <a:ext cx="2670066" cy="98133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6232"/>
                  </a:lnSpc>
                </a:pPr>
                <a:r>
                  <a:rPr lang="th-TH" sz="4451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สรุป</a:t>
                </a:r>
              </a:p>
            </p:txBody>
          </p:sp>
        </p:grpSp>
      </p:grpSp>
      <p:sp>
        <p:nvSpPr>
          <p:cNvPr id="34" name="Freeform 6"/>
          <p:cNvSpPr/>
          <p:nvPr/>
        </p:nvSpPr>
        <p:spPr>
          <a:xfrm>
            <a:off x="679704" y="3005668"/>
            <a:ext cx="4158193" cy="4639546"/>
          </a:xfrm>
          <a:custGeom>
            <a:avLst/>
            <a:gdLst/>
            <a:ahLst/>
            <a:cxnLst/>
            <a:rect l="l" t="t" r="r" b="b"/>
            <a:pathLst>
              <a:path w="4158193" h="4639546">
                <a:moveTo>
                  <a:pt x="0" y="0"/>
                </a:moveTo>
                <a:lnTo>
                  <a:pt x="4158193" y="0"/>
                </a:lnTo>
                <a:lnTo>
                  <a:pt x="4158193" y="4639547"/>
                </a:lnTo>
                <a:lnTo>
                  <a:pt x="0" y="46395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382602" y="2456542"/>
            <a:ext cx="7761398" cy="1217815"/>
            <a:chOff x="0" y="0"/>
            <a:chExt cx="10348531" cy="162375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0348531" cy="1623753"/>
            </a:xfrm>
            <a:custGeom>
              <a:avLst/>
              <a:gdLst/>
              <a:ahLst/>
              <a:cxnLst/>
              <a:rect l="l" t="t" r="r" b="b"/>
              <a:pathLst>
                <a:path w="10348531" h="1623753">
                  <a:moveTo>
                    <a:pt x="10348531" y="0"/>
                  </a:moveTo>
                  <a:lnTo>
                    <a:pt x="0" y="0"/>
                  </a:lnTo>
                  <a:lnTo>
                    <a:pt x="0" y="1623753"/>
                  </a:lnTo>
                  <a:lnTo>
                    <a:pt x="10348531" y="1623753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038" b="-203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356594" y="432764"/>
              <a:ext cx="8836911" cy="635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6"/>
                </a:lnSpc>
              </a:pPr>
              <a:r>
                <a:rPr lang="en-US" sz="2904" spc="-87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ความหมายของระบบคลาวด์คอมพิวติ้ง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221759" y="278763"/>
              <a:ext cx="1122536" cy="1122536"/>
            </a:xfrm>
            <a:custGeom>
              <a:avLst/>
              <a:gdLst/>
              <a:ahLst/>
              <a:cxnLst/>
              <a:rect l="l" t="t" r="r" b="b"/>
              <a:pathLst>
                <a:path w="1122536" h="1122536">
                  <a:moveTo>
                    <a:pt x="0" y="0"/>
                  </a:moveTo>
                  <a:lnTo>
                    <a:pt x="1122536" y="0"/>
                  </a:lnTo>
                  <a:lnTo>
                    <a:pt x="1122536" y="1122536"/>
                  </a:lnTo>
                  <a:lnTo>
                    <a:pt x="0" y="1122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82602" y="3779540"/>
            <a:ext cx="7761398" cy="1239564"/>
            <a:chOff x="0" y="0"/>
            <a:chExt cx="10348531" cy="1652752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10348531" cy="1652752"/>
            </a:xfrm>
            <a:custGeom>
              <a:avLst/>
              <a:gdLst/>
              <a:ahLst/>
              <a:cxnLst/>
              <a:rect l="l" t="t" r="r" b="b"/>
              <a:pathLst>
                <a:path w="10348531" h="1652752">
                  <a:moveTo>
                    <a:pt x="10348531" y="0"/>
                  </a:moveTo>
                  <a:lnTo>
                    <a:pt x="0" y="0"/>
                  </a:lnTo>
                  <a:lnTo>
                    <a:pt x="0" y="1652752"/>
                  </a:lnTo>
                  <a:lnTo>
                    <a:pt x="10348531" y="1652752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Freeform 9"/>
            <p:cNvSpPr/>
            <p:nvPr/>
          </p:nvSpPr>
          <p:spPr>
            <a:xfrm>
              <a:off x="283543" y="267261"/>
              <a:ext cx="1122536" cy="1122536"/>
            </a:xfrm>
            <a:custGeom>
              <a:avLst/>
              <a:gdLst/>
              <a:ahLst/>
              <a:cxnLst/>
              <a:rect l="l" t="t" r="r" b="b"/>
              <a:pathLst>
                <a:path w="1122536" h="1122536">
                  <a:moveTo>
                    <a:pt x="0" y="0"/>
                  </a:moveTo>
                  <a:lnTo>
                    <a:pt x="1122535" y="0"/>
                  </a:lnTo>
                  <a:lnTo>
                    <a:pt x="1122535" y="1122536"/>
                  </a:lnTo>
                  <a:lnTo>
                    <a:pt x="0" y="1122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349238" y="445464"/>
              <a:ext cx="8836911" cy="635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6"/>
                </a:lnSpc>
              </a:pPr>
              <a:r>
                <a:rPr lang="en-US" sz="2904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ประเภทของระบบคลาวด์คอมพิวติ้ง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82602" y="5102538"/>
            <a:ext cx="7761398" cy="1239564"/>
            <a:chOff x="0" y="0"/>
            <a:chExt cx="10348531" cy="1652752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10348531" cy="1652752"/>
            </a:xfrm>
            <a:custGeom>
              <a:avLst/>
              <a:gdLst/>
              <a:ahLst/>
              <a:cxnLst/>
              <a:rect l="l" t="t" r="r" b="b"/>
              <a:pathLst>
                <a:path w="10348531" h="1652752">
                  <a:moveTo>
                    <a:pt x="10348531" y="0"/>
                  </a:moveTo>
                  <a:lnTo>
                    <a:pt x="0" y="0"/>
                  </a:lnTo>
                  <a:lnTo>
                    <a:pt x="0" y="1652752"/>
                  </a:lnTo>
                  <a:lnTo>
                    <a:pt x="10348531" y="1652752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90899" y="283962"/>
              <a:ext cx="1122536" cy="1122019"/>
            </a:xfrm>
            <a:custGeom>
              <a:avLst/>
              <a:gdLst/>
              <a:ahLst/>
              <a:cxnLst/>
              <a:rect l="l" t="t" r="r" b="b"/>
              <a:pathLst>
                <a:path w="1122536" h="1122019">
                  <a:moveTo>
                    <a:pt x="0" y="0"/>
                  </a:moveTo>
                  <a:lnTo>
                    <a:pt x="1122535" y="0"/>
                  </a:lnTo>
                  <a:lnTo>
                    <a:pt x="1122535" y="1122019"/>
                  </a:lnTo>
                  <a:lnTo>
                    <a:pt x="0" y="1122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344295" y="459963"/>
              <a:ext cx="8836911" cy="635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6"/>
                </a:lnSpc>
              </a:pPr>
              <a:r>
                <a:rPr lang="en-US" sz="2904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ตัวอย่างผู้ให้บริการคลาวด์คอมพิวติ้ง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68418" y="3351281"/>
            <a:ext cx="7761398" cy="1204338"/>
            <a:chOff x="0" y="0"/>
            <a:chExt cx="10348531" cy="1605784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10348531" cy="1605784"/>
            </a:xfrm>
            <a:custGeom>
              <a:avLst/>
              <a:gdLst/>
              <a:ahLst/>
              <a:cxnLst/>
              <a:rect l="l" t="t" r="r" b="b"/>
              <a:pathLst>
                <a:path w="10348531" h="1605784">
                  <a:moveTo>
                    <a:pt x="10348531" y="0"/>
                  </a:moveTo>
                  <a:lnTo>
                    <a:pt x="0" y="0"/>
                  </a:lnTo>
                  <a:lnTo>
                    <a:pt x="0" y="1605784"/>
                  </a:lnTo>
                  <a:lnTo>
                    <a:pt x="10348531" y="1605784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2620" b="-2620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44295" y="423447"/>
              <a:ext cx="8836911" cy="635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6"/>
                </a:lnSpc>
              </a:pPr>
              <a:r>
                <a:rPr lang="en-US" sz="2904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ประโยชน์ของระบบคลาวด์คอมพิวติ้ง</a:t>
              </a:r>
            </a:p>
          </p:txBody>
        </p:sp>
        <p:sp>
          <p:nvSpPr>
            <p:cNvPr id="18" name="Freeform 18"/>
            <p:cNvSpPr/>
            <p:nvPr/>
          </p:nvSpPr>
          <p:spPr>
            <a:xfrm>
              <a:off x="335474" y="252182"/>
              <a:ext cx="1124825" cy="1123789"/>
            </a:xfrm>
            <a:custGeom>
              <a:avLst/>
              <a:gdLst/>
              <a:ahLst/>
              <a:cxnLst/>
              <a:rect l="l" t="t" r="r" b="b"/>
              <a:pathLst>
                <a:path w="1124825" h="1123789">
                  <a:moveTo>
                    <a:pt x="0" y="0"/>
                  </a:moveTo>
                  <a:lnTo>
                    <a:pt x="1124825" y="0"/>
                  </a:lnTo>
                  <a:lnTo>
                    <a:pt x="1124825" y="1123790"/>
                  </a:lnTo>
                  <a:lnTo>
                    <a:pt x="0" y="1123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468418" y="5979031"/>
            <a:ext cx="7761398" cy="1239564"/>
            <a:chOff x="0" y="0"/>
            <a:chExt cx="10348531" cy="1652752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10348531" cy="1652752"/>
            </a:xfrm>
            <a:custGeom>
              <a:avLst/>
              <a:gdLst/>
              <a:ahLst/>
              <a:cxnLst/>
              <a:rect l="l" t="t" r="r" b="b"/>
              <a:pathLst>
                <a:path w="10348531" h="1652752">
                  <a:moveTo>
                    <a:pt x="10348531" y="0"/>
                  </a:moveTo>
                  <a:lnTo>
                    <a:pt x="0" y="0"/>
                  </a:lnTo>
                  <a:lnTo>
                    <a:pt x="0" y="1652752"/>
                  </a:lnTo>
                  <a:lnTo>
                    <a:pt x="10348531" y="1652752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349238" y="143920"/>
              <a:ext cx="8836911" cy="127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6"/>
                </a:lnSpc>
              </a:pPr>
              <a:r>
                <a:rPr lang="en-US" sz="2804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ทักษะที่จําเป็นสําหรับการใช้งาน</a:t>
              </a:r>
            </a:p>
            <a:p>
              <a:pPr algn="ctr">
                <a:lnSpc>
                  <a:spcPts val="3926"/>
                </a:lnSpc>
              </a:pPr>
              <a:r>
                <a:rPr lang="en-US" sz="2804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ระบบคลาวด์คอมพิวติ้ง</a:t>
              </a:r>
            </a:p>
          </p:txBody>
        </p:sp>
        <p:sp>
          <p:nvSpPr>
            <p:cNvPr id="22" name="Freeform 22"/>
            <p:cNvSpPr/>
            <p:nvPr/>
          </p:nvSpPr>
          <p:spPr>
            <a:xfrm>
              <a:off x="313703" y="271908"/>
              <a:ext cx="1124434" cy="1123789"/>
            </a:xfrm>
            <a:custGeom>
              <a:avLst/>
              <a:gdLst/>
              <a:ahLst/>
              <a:cxnLst/>
              <a:rect l="l" t="t" r="r" b="b"/>
              <a:pathLst>
                <a:path w="1124434" h="1123789">
                  <a:moveTo>
                    <a:pt x="0" y="0"/>
                  </a:moveTo>
                  <a:lnTo>
                    <a:pt x="1124435" y="0"/>
                  </a:lnTo>
                  <a:lnTo>
                    <a:pt x="1124435" y="1123789"/>
                  </a:lnTo>
                  <a:lnTo>
                    <a:pt x="0" y="1123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9468418" y="4676569"/>
            <a:ext cx="7761398" cy="1178637"/>
            <a:chOff x="0" y="0"/>
            <a:chExt cx="10348531" cy="1571516"/>
          </a:xfrm>
        </p:grpSpPr>
        <p:sp>
          <p:nvSpPr>
            <p:cNvPr id="24" name="Freeform 24"/>
            <p:cNvSpPr/>
            <p:nvPr/>
          </p:nvSpPr>
          <p:spPr>
            <a:xfrm flipH="1">
              <a:off x="0" y="0"/>
              <a:ext cx="10348531" cy="1571516"/>
            </a:xfrm>
            <a:custGeom>
              <a:avLst/>
              <a:gdLst/>
              <a:ahLst/>
              <a:cxnLst/>
              <a:rect l="l" t="t" r="r" b="b"/>
              <a:pathLst>
                <a:path w="10348531" h="1571516">
                  <a:moveTo>
                    <a:pt x="10348531" y="0"/>
                  </a:moveTo>
                  <a:lnTo>
                    <a:pt x="0" y="0"/>
                  </a:lnTo>
                  <a:lnTo>
                    <a:pt x="0" y="1571516"/>
                  </a:lnTo>
                  <a:lnTo>
                    <a:pt x="10348531" y="1571516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3767" b="-3767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356594" y="394942"/>
              <a:ext cx="8836911" cy="622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26"/>
                </a:lnSpc>
              </a:pPr>
              <a:r>
                <a:rPr lang="en-US" sz="2804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การประยุกต์ใช้านระบบคลาวด์คอมพิวติ้ง</a:t>
              </a:r>
            </a:p>
          </p:txBody>
        </p:sp>
        <p:sp>
          <p:nvSpPr>
            <p:cNvPr id="26" name="Freeform 26"/>
            <p:cNvSpPr/>
            <p:nvPr/>
          </p:nvSpPr>
          <p:spPr>
            <a:xfrm>
              <a:off x="283087" y="225273"/>
              <a:ext cx="1124307" cy="1123789"/>
            </a:xfrm>
            <a:custGeom>
              <a:avLst/>
              <a:gdLst/>
              <a:ahLst/>
              <a:cxnLst/>
              <a:rect l="l" t="t" r="r" b="b"/>
              <a:pathLst>
                <a:path w="1124307" h="1123789">
                  <a:moveTo>
                    <a:pt x="0" y="0"/>
                  </a:moveTo>
                  <a:lnTo>
                    <a:pt x="1124307" y="0"/>
                  </a:lnTo>
                  <a:lnTo>
                    <a:pt x="1124307" y="1123789"/>
                  </a:lnTo>
                  <a:lnTo>
                    <a:pt x="0" y="1123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27" name="Freeform 27"/>
          <p:cNvSpPr/>
          <p:nvPr/>
        </p:nvSpPr>
        <p:spPr>
          <a:xfrm>
            <a:off x="10505512" y="271049"/>
            <a:ext cx="5476989" cy="2793265"/>
          </a:xfrm>
          <a:custGeom>
            <a:avLst/>
            <a:gdLst/>
            <a:ahLst/>
            <a:cxnLst/>
            <a:rect l="l" t="t" r="r" b="b"/>
            <a:pathLst>
              <a:path w="5476989" h="2793265">
                <a:moveTo>
                  <a:pt x="0" y="0"/>
                </a:moveTo>
                <a:lnTo>
                  <a:pt x="5476989" y="0"/>
                </a:lnTo>
                <a:lnTo>
                  <a:pt x="5476989" y="2793264"/>
                </a:lnTo>
                <a:lnTo>
                  <a:pt x="0" y="279326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8" name="Group 28"/>
          <p:cNvGrpSpPr/>
          <p:nvPr/>
        </p:nvGrpSpPr>
        <p:grpSpPr>
          <a:xfrm>
            <a:off x="2637385" y="561975"/>
            <a:ext cx="6111322" cy="1646998"/>
            <a:chOff x="0" y="0"/>
            <a:chExt cx="8148429" cy="219599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48429" cy="2195997"/>
            </a:xfrm>
            <a:custGeom>
              <a:avLst/>
              <a:gdLst/>
              <a:ahLst/>
              <a:cxnLst/>
              <a:rect l="l" t="t" r="r" b="b"/>
              <a:pathLst>
                <a:path w="8148429" h="2195997">
                  <a:moveTo>
                    <a:pt x="0" y="0"/>
                  </a:moveTo>
                  <a:lnTo>
                    <a:pt x="8148429" y="0"/>
                  </a:lnTo>
                  <a:lnTo>
                    <a:pt x="8148429" y="2195997"/>
                  </a:lnTo>
                  <a:lnTo>
                    <a:pt x="0" y="2195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545462" y="401153"/>
              <a:ext cx="6398792" cy="1032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4663" b="1" dirty="0" err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สาระการเรียนรู้</a:t>
              </a:r>
              <a:endParaRPr lang="en-US" sz="4663" b="1" dirty="0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81DE9DC5-FAB4-ED11-A656-3118B49DCAC5}"/>
              </a:ext>
            </a:extLst>
          </p:cNvPr>
          <p:cNvGrpSpPr/>
          <p:nvPr/>
        </p:nvGrpSpPr>
        <p:grpSpPr>
          <a:xfrm>
            <a:off x="1028700" y="1469800"/>
            <a:ext cx="9862660" cy="5954260"/>
            <a:chOff x="1028700" y="3304040"/>
            <a:chExt cx="9451206" cy="5954260"/>
          </a:xfrm>
        </p:grpSpPr>
        <p:sp>
          <p:nvSpPr>
            <p:cNvPr id="3" name="Freeform 3"/>
            <p:cNvSpPr/>
            <p:nvPr/>
          </p:nvSpPr>
          <p:spPr>
            <a:xfrm flipH="1">
              <a:off x="1028700" y="3304040"/>
              <a:ext cx="9451206" cy="5954260"/>
            </a:xfrm>
            <a:custGeom>
              <a:avLst/>
              <a:gdLst/>
              <a:ahLst/>
              <a:cxnLst/>
              <a:rect l="l" t="t" r="r" b="b"/>
              <a:pathLst>
                <a:path w="9451206" h="5954260">
                  <a:moveTo>
                    <a:pt x="9451206" y="0"/>
                  </a:moveTo>
                  <a:lnTo>
                    <a:pt x="0" y="0"/>
                  </a:lnTo>
                  <a:lnTo>
                    <a:pt x="0" y="5954260"/>
                  </a:lnTo>
                  <a:lnTo>
                    <a:pt x="9451206" y="5954260"/>
                  </a:lnTo>
                  <a:lnTo>
                    <a:pt x="9451206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967061" y="3875288"/>
              <a:ext cx="8141818" cy="47536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18"/>
                </a:lnSpc>
              </a:pPr>
              <a:r>
                <a:rPr lang="en-US" sz="3005" b="1" dirty="0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   </a:t>
              </a:r>
              <a:r>
                <a:rPr lang="en-US" sz="3005" b="1" dirty="0" err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ระบบคลาวด์คอมพิวติ้ง</a:t>
              </a:r>
              <a:r>
                <a:rPr lang="en-US" sz="3005" b="1" dirty="0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(Cloud Computing) </a:t>
              </a:r>
            </a:p>
            <a:p>
              <a:pPr algn="l">
                <a:lnSpc>
                  <a:spcPts val="4718"/>
                </a:lnSpc>
              </a:pPr>
              <a:r>
                <a:rPr lang="en-US" sz="3005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คือ</a:t>
              </a:r>
              <a:r>
                <a:rPr lang="en-US" sz="3005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3005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เทคโนโลยีที่ให้บริการทรัพยากรคอมพิวเตอร์ผ่าน</a:t>
              </a:r>
              <a:endParaRPr lang="en-US" sz="300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algn="l">
                <a:lnSpc>
                  <a:spcPts val="4718"/>
                </a:lnSpc>
              </a:pPr>
              <a:r>
                <a:rPr lang="en-US" sz="3005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ระบบอินเทอร์เน็ต</a:t>
              </a:r>
              <a:r>
                <a:rPr lang="en-US" sz="3005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th-TH" sz="3005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โดย</a:t>
              </a:r>
              <a:r>
                <a:rPr lang="en-US" sz="3005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ผู้ให้บริการจะจัดเตรียมฮาร์ดแวร์</a:t>
              </a:r>
              <a:r>
                <a:rPr lang="en-US" sz="3005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3005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ซอฟต์แวร์</a:t>
              </a:r>
              <a:r>
                <a:rPr lang="en-US" sz="3005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th-TH" sz="3005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และ</a:t>
              </a:r>
              <a:r>
                <a:rPr lang="en-US" sz="3005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เครือข่ายที่จําเป็นสําหรับการใช้งาน</a:t>
              </a:r>
              <a:r>
                <a:rPr lang="th-TH" sz="3005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ต่าง ๆ เช่น การประมวลผล การจัดเก็บข้อมูล การวิเคราะห์ข้อมูล ฯลฯ ซึ่ง</a:t>
              </a:r>
              <a:r>
                <a:rPr lang="en-US" sz="3005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ผู้ใช้งานสามารถเข้า</a:t>
              </a:r>
              <a:r>
                <a:rPr lang="th-TH" sz="3005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ถึงบริการเหล่านี้ได้ผ่าน</a:t>
              </a:r>
              <a:r>
                <a:rPr lang="en-US" sz="3005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อุปกรณ</a:t>
              </a:r>
              <a:r>
                <a:rPr lang="th-TH" sz="3005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์ใด ๆ </a:t>
              </a:r>
              <a:r>
                <a:rPr lang="en-US" sz="3005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ที่สามารถเชื่อมต่ออินเทอร์เน็ตได้</a:t>
              </a:r>
              <a:r>
                <a:rPr lang="en-US" sz="3005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3005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โดย</a:t>
              </a:r>
              <a:r>
                <a:rPr lang="th-TH" sz="3005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ผู้ใช้</a:t>
              </a:r>
              <a:r>
                <a:rPr lang="en-US" sz="3005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ไม่ต้องลงทุนซื้อ</a:t>
              </a:r>
              <a:r>
                <a:rPr lang="en-US" sz="3005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3005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ติดตั้งหรือดูแลระบบเอง</a:t>
              </a:r>
              <a:endParaRPr lang="en-US" sz="3005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248548" y="1299569"/>
            <a:ext cx="5961324" cy="5298127"/>
          </a:xfrm>
          <a:custGeom>
            <a:avLst/>
            <a:gdLst/>
            <a:ahLst/>
            <a:cxnLst/>
            <a:rect l="l" t="t" r="r" b="b"/>
            <a:pathLst>
              <a:path w="5961324" h="5298127">
                <a:moveTo>
                  <a:pt x="0" y="0"/>
                </a:moveTo>
                <a:lnTo>
                  <a:pt x="5961325" y="0"/>
                </a:lnTo>
                <a:lnTo>
                  <a:pt x="5961325" y="5298126"/>
                </a:lnTo>
                <a:lnTo>
                  <a:pt x="0" y="5298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" name="Group 4"/>
          <p:cNvGrpSpPr/>
          <p:nvPr/>
        </p:nvGrpSpPr>
        <p:grpSpPr>
          <a:xfrm>
            <a:off x="2095025" y="578651"/>
            <a:ext cx="7761398" cy="1217815"/>
            <a:chOff x="0" y="0"/>
            <a:chExt cx="10348531" cy="1623753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10348531" cy="1623753"/>
            </a:xfrm>
            <a:custGeom>
              <a:avLst/>
              <a:gdLst/>
              <a:ahLst/>
              <a:cxnLst/>
              <a:rect l="l" t="t" r="r" b="b"/>
              <a:pathLst>
                <a:path w="10348531" h="1623753">
                  <a:moveTo>
                    <a:pt x="10348531" y="0"/>
                  </a:moveTo>
                  <a:lnTo>
                    <a:pt x="0" y="0"/>
                  </a:lnTo>
                  <a:lnTo>
                    <a:pt x="0" y="1623753"/>
                  </a:lnTo>
                  <a:lnTo>
                    <a:pt x="10348531" y="1623753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t="-2038" b="-2038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56594" y="432764"/>
              <a:ext cx="8836911" cy="635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6"/>
                </a:lnSpc>
              </a:pPr>
              <a:r>
                <a:rPr lang="en-US" sz="2904" spc="-87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ความหมายของระบบคลาวด์คอมพิวติ้ง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221759" y="278763"/>
              <a:ext cx="1122536" cy="1122536"/>
            </a:xfrm>
            <a:custGeom>
              <a:avLst/>
              <a:gdLst/>
              <a:ahLst/>
              <a:cxnLst/>
              <a:rect l="l" t="t" r="r" b="b"/>
              <a:pathLst>
                <a:path w="1122536" h="1122536">
                  <a:moveTo>
                    <a:pt x="0" y="0"/>
                  </a:moveTo>
                  <a:lnTo>
                    <a:pt x="1122536" y="0"/>
                  </a:lnTo>
                  <a:lnTo>
                    <a:pt x="1122536" y="1122536"/>
                  </a:lnTo>
                  <a:lnTo>
                    <a:pt x="0" y="1122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>
            <a:off x="2256163" y="152676"/>
            <a:ext cx="9111117" cy="8011013"/>
          </a:xfrm>
          <a:custGeom>
            <a:avLst/>
            <a:gdLst/>
            <a:ahLst/>
            <a:cxnLst/>
            <a:rect l="l" t="t" r="r" b="b"/>
            <a:pathLst>
              <a:path w="7711850" h="6780698">
                <a:moveTo>
                  <a:pt x="0" y="0"/>
                </a:moveTo>
                <a:lnTo>
                  <a:pt x="7711850" y="0"/>
                </a:lnTo>
                <a:lnTo>
                  <a:pt x="7711850" y="6780698"/>
                </a:lnTo>
                <a:lnTo>
                  <a:pt x="0" y="67806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" name="Freeform 4"/>
          <p:cNvSpPr/>
          <p:nvPr/>
        </p:nvSpPr>
        <p:spPr>
          <a:xfrm>
            <a:off x="11600086" y="3558942"/>
            <a:ext cx="6376266" cy="4463386"/>
          </a:xfrm>
          <a:custGeom>
            <a:avLst/>
            <a:gdLst/>
            <a:ahLst/>
            <a:cxnLst/>
            <a:rect l="l" t="t" r="r" b="b"/>
            <a:pathLst>
              <a:path w="7117963" h="4982574">
                <a:moveTo>
                  <a:pt x="0" y="0"/>
                </a:moveTo>
                <a:lnTo>
                  <a:pt x="7117962" y="0"/>
                </a:lnTo>
                <a:lnTo>
                  <a:pt x="7117962" y="4982574"/>
                </a:lnTo>
                <a:lnTo>
                  <a:pt x="0" y="4982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" name="Group 4"/>
          <p:cNvGrpSpPr/>
          <p:nvPr/>
        </p:nvGrpSpPr>
        <p:grpSpPr>
          <a:xfrm>
            <a:off x="1703922" y="321922"/>
            <a:ext cx="7761398" cy="1239564"/>
            <a:chOff x="0" y="0"/>
            <a:chExt cx="10348531" cy="1652752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10348531" cy="1652752"/>
            </a:xfrm>
            <a:custGeom>
              <a:avLst/>
              <a:gdLst/>
              <a:ahLst/>
              <a:cxnLst/>
              <a:rect l="l" t="t" r="r" b="b"/>
              <a:pathLst>
                <a:path w="10348531" h="1652752">
                  <a:moveTo>
                    <a:pt x="10348531" y="0"/>
                  </a:moveTo>
                  <a:lnTo>
                    <a:pt x="0" y="0"/>
                  </a:lnTo>
                  <a:lnTo>
                    <a:pt x="0" y="1652752"/>
                  </a:lnTo>
                  <a:lnTo>
                    <a:pt x="10348531" y="1652752"/>
                  </a:lnTo>
                  <a:lnTo>
                    <a:pt x="1034853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1125" b="-1125"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Freeform 6"/>
            <p:cNvSpPr/>
            <p:nvPr/>
          </p:nvSpPr>
          <p:spPr>
            <a:xfrm>
              <a:off x="283543" y="267261"/>
              <a:ext cx="1122536" cy="1122536"/>
            </a:xfrm>
            <a:custGeom>
              <a:avLst/>
              <a:gdLst/>
              <a:ahLst/>
              <a:cxnLst/>
              <a:rect l="l" t="t" r="r" b="b"/>
              <a:pathLst>
                <a:path w="1122536" h="1122536">
                  <a:moveTo>
                    <a:pt x="0" y="0"/>
                  </a:moveTo>
                  <a:lnTo>
                    <a:pt x="1122535" y="0"/>
                  </a:lnTo>
                  <a:lnTo>
                    <a:pt x="1122535" y="1122536"/>
                  </a:lnTo>
                  <a:lnTo>
                    <a:pt x="0" y="1122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49238" y="445464"/>
              <a:ext cx="8836911" cy="635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66"/>
                </a:lnSpc>
              </a:pPr>
              <a:r>
                <a:rPr lang="en-US" sz="2904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ประเภทของระบบคลาวด์คอมพิวติ้ง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3444944" y="3406703"/>
            <a:ext cx="3656904" cy="3666070"/>
          </a:xfrm>
          <a:custGeom>
            <a:avLst/>
            <a:gdLst/>
            <a:ahLst/>
            <a:cxnLst/>
            <a:rect l="l" t="t" r="r" b="b"/>
            <a:pathLst>
              <a:path w="3656904" h="3666070">
                <a:moveTo>
                  <a:pt x="0" y="0"/>
                </a:moveTo>
                <a:lnTo>
                  <a:pt x="3656904" y="0"/>
                </a:lnTo>
                <a:lnTo>
                  <a:pt x="3656904" y="3666070"/>
                </a:lnTo>
                <a:lnTo>
                  <a:pt x="0" y="36660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10" name="Freeform 10"/>
          <p:cNvSpPr/>
          <p:nvPr/>
        </p:nvSpPr>
        <p:spPr>
          <a:xfrm>
            <a:off x="12630861" y="572567"/>
            <a:ext cx="3044250" cy="2625665"/>
          </a:xfrm>
          <a:custGeom>
            <a:avLst/>
            <a:gdLst/>
            <a:ahLst/>
            <a:cxnLst/>
            <a:rect l="l" t="t" r="r" b="b"/>
            <a:pathLst>
              <a:path w="3044250" h="2625665">
                <a:moveTo>
                  <a:pt x="0" y="0"/>
                </a:moveTo>
                <a:lnTo>
                  <a:pt x="3044250" y="0"/>
                </a:lnTo>
                <a:lnTo>
                  <a:pt x="3044250" y="2625665"/>
                </a:lnTo>
                <a:lnTo>
                  <a:pt x="0" y="26256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9" name="กลุ่ม 38">
            <a:extLst>
              <a:ext uri="{FF2B5EF4-FFF2-40B4-BE49-F238E27FC236}">
                <a16:creationId xmlns:a16="http://schemas.microsoft.com/office/drawing/2014/main" id="{BFA95910-7287-E3F2-BF86-38C992083368}"/>
              </a:ext>
            </a:extLst>
          </p:cNvPr>
          <p:cNvGrpSpPr/>
          <p:nvPr/>
        </p:nvGrpSpPr>
        <p:grpSpPr>
          <a:xfrm>
            <a:off x="865730" y="3198232"/>
            <a:ext cx="6480971" cy="4083012"/>
            <a:chOff x="865730" y="5108672"/>
            <a:chExt cx="6480971" cy="4083012"/>
          </a:xfrm>
        </p:grpSpPr>
        <p:sp>
          <p:nvSpPr>
            <p:cNvPr id="3" name="Freeform 3"/>
            <p:cNvSpPr/>
            <p:nvPr/>
          </p:nvSpPr>
          <p:spPr>
            <a:xfrm flipH="1">
              <a:off x="865730" y="5108672"/>
              <a:ext cx="6480971" cy="4083012"/>
            </a:xfrm>
            <a:custGeom>
              <a:avLst/>
              <a:gdLst/>
              <a:ahLst/>
              <a:cxnLst/>
              <a:rect l="l" t="t" r="r" b="b"/>
              <a:pathLst>
                <a:path w="6480971" h="4083012">
                  <a:moveTo>
                    <a:pt x="6480971" y="0"/>
                  </a:moveTo>
                  <a:lnTo>
                    <a:pt x="0" y="0"/>
                  </a:lnTo>
                  <a:lnTo>
                    <a:pt x="0" y="4083012"/>
                  </a:lnTo>
                  <a:lnTo>
                    <a:pt x="6480971" y="4083012"/>
                  </a:lnTo>
                  <a:lnTo>
                    <a:pt x="6480971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465868" y="5244606"/>
              <a:ext cx="5579356" cy="35251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12"/>
                </a:lnSpc>
              </a:pPr>
              <a:r>
                <a:rPr lang="en-US" sz="3280" b="1" dirty="0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Public Cloud</a:t>
              </a:r>
            </a:p>
            <a:p>
              <a:pPr algn="ctr">
                <a:lnSpc>
                  <a:spcPts val="4559"/>
                </a:lnSpc>
              </a:pPr>
              <a:r>
                <a:rPr lang="en-US" sz="2763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เป็นแบบสาธารณะ</a:t>
              </a:r>
              <a:r>
                <a:rPr lang="en-US" sz="2763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763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โดยผู้ดูแลจัดการทรัพยากรคลาวด์ทั้งหมด</a:t>
              </a:r>
              <a:r>
                <a:rPr lang="en-US" sz="2763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763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เช่น</a:t>
              </a:r>
              <a:endParaRPr lang="en-US" sz="276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algn="ctr">
                <a:lnSpc>
                  <a:spcPts val="4559"/>
                </a:lnSpc>
              </a:pPr>
              <a:r>
                <a:rPr lang="en-US" sz="2763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เซิร์ฟเวอร์</a:t>
              </a:r>
              <a:r>
                <a:rPr lang="en-US" sz="2763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763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พื้นที่เก็บข้อมูล</a:t>
              </a:r>
              <a:r>
                <a:rPr lang="en-US" sz="2763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</a:p>
            <a:p>
              <a:pPr algn="ctr">
                <a:lnSpc>
                  <a:spcPts val="4559"/>
                </a:lnSpc>
              </a:pPr>
              <a:r>
                <a:rPr lang="en-US" sz="2763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และแอปพลิเคชันผ่านอินเทอร์เน็ต</a:t>
              </a:r>
              <a:r>
                <a:rPr lang="en-US" sz="2763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</a:p>
            <a:p>
              <a:pPr algn="ctr">
                <a:lnSpc>
                  <a:spcPts val="4559"/>
                </a:lnSpc>
              </a:pPr>
              <a:r>
                <a:rPr lang="en-US" sz="2763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ผู้ใช้จะจ่ายตามปริมาณที่ใช้งาน</a:t>
              </a:r>
              <a:endParaRPr lang="en-US" sz="276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057262FE-942F-DE30-9032-B2CA09E2311A}"/>
              </a:ext>
            </a:extLst>
          </p:cNvPr>
          <p:cNvGrpSpPr/>
          <p:nvPr/>
        </p:nvGrpSpPr>
        <p:grpSpPr>
          <a:xfrm>
            <a:off x="7441951" y="3639106"/>
            <a:ext cx="6480971" cy="4083012"/>
            <a:chOff x="7441951" y="5549546"/>
            <a:chExt cx="6480971" cy="4083012"/>
          </a:xfrm>
        </p:grpSpPr>
        <p:sp>
          <p:nvSpPr>
            <p:cNvPr id="8" name="Freeform 8"/>
            <p:cNvSpPr/>
            <p:nvPr/>
          </p:nvSpPr>
          <p:spPr>
            <a:xfrm flipH="1">
              <a:off x="7441951" y="5549546"/>
              <a:ext cx="6480971" cy="4083012"/>
            </a:xfrm>
            <a:custGeom>
              <a:avLst/>
              <a:gdLst/>
              <a:ahLst/>
              <a:cxnLst/>
              <a:rect l="l" t="t" r="r" b="b"/>
              <a:pathLst>
                <a:path w="6480971" h="4083012">
                  <a:moveTo>
                    <a:pt x="6480972" y="0"/>
                  </a:moveTo>
                  <a:lnTo>
                    <a:pt x="0" y="0"/>
                  </a:lnTo>
                  <a:lnTo>
                    <a:pt x="0" y="4083012"/>
                  </a:lnTo>
                  <a:lnTo>
                    <a:pt x="6480972" y="4083012"/>
                  </a:lnTo>
                  <a:lnTo>
                    <a:pt x="6480972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023039" y="5685479"/>
              <a:ext cx="5579356" cy="35251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12"/>
                </a:lnSpc>
              </a:pPr>
              <a:r>
                <a:rPr lang="en-US" sz="3280" b="1" dirty="0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Private Cloud</a:t>
              </a:r>
            </a:p>
            <a:p>
              <a:pPr algn="ctr">
                <a:lnSpc>
                  <a:spcPts val="4559"/>
                </a:lnSpc>
              </a:pPr>
              <a:r>
                <a:rPr lang="en-US" sz="2763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สําหรับองค์กรหรือกลุ่มผู้ใช้เฉพาะ</a:t>
              </a:r>
              <a:endParaRPr lang="en-US" sz="276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algn="ctr">
                <a:lnSpc>
                  <a:spcPts val="4559"/>
                </a:lnSpc>
              </a:pPr>
              <a:r>
                <a:rPr lang="en-US" sz="2763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ควบคุมเพิ่มความปลอดภัยสูงกว่า</a:t>
              </a:r>
              <a:endParaRPr lang="en-US" sz="276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algn="ctr">
                <a:lnSpc>
                  <a:spcPts val="4559"/>
                </a:lnSpc>
              </a:pPr>
              <a:r>
                <a:rPr lang="en-US" sz="2763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ระบบคลาวด์สาธารณะ</a:t>
              </a:r>
              <a:endParaRPr lang="en-US" sz="276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algn="ctr">
                <a:lnSpc>
                  <a:spcPts val="4559"/>
                </a:lnSpc>
              </a:pPr>
              <a:r>
                <a:rPr lang="en-US" sz="2763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องค์กรอาจจัดการระบบเอง</a:t>
              </a:r>
              <a:endParaRPr lang="en-US" sz="276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algn="ctr">
                <a:lnSpc>
                  <a:spcPts val="4559"/>
                </a:lnSpc>
              </a:pPr>
              <a:r>
                <a:rPr lang="en-US" sz="2763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หรือจ้างผู้ให้บริการมาจัดการให้</a:t>
              </a:r>
              <a:endParaRPr lang="en-US" sz="2763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703922" y="2094886"/>
            <a:ext cx="10350165" cy="831249"/>
            <a:chOff x="0" y="0"/>
            <a:chExt cx="13800220" cy="1108332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13800220" cy="1108332"/>
              <a:chOff x="0" y="0"/>
              <a:chExt cx="2087137" cy="167623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087137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2087137" h="167623">
                    <a:moveTo>
                      <a:pt x="38148" y="0"/>
                    </a:moveTo>
                    <a:lnTo>
                      <a:pt x="2048989" y="0"/>
                    </a:lnTo>
                    <a:cubicBezTo>
                      <a:pt x="2070057" y="0"/>
                      <a:pt x="2087137" y="17079"/>
                      <a:pt x="2087137" y="38148"/>
                    </a:cubicBezTo>
                    <a:lnTo>
                      <a:pt x="2087137" y="129475"/>
                    </a:lnTo>
                    <a:cubicBezTo>
                      <a:pt x="2087137" y="150544"/>
                      <a:pt x="2070057" y="167623"/>
                      <a:pt x="2048989" y="167623"/>
                    </a:cubicBezTo>
                    <a:lnTo>
                      <a:pt x="38148" y="167623"/>
                    </a:lnTo>
                    <a:cubicBezTo>
                      <a:pt x="28031" y="167623"/>
                      <a:pt x="18327" y="163604"/>
                      <a:pt x="11173" y="156450"/>
                    </a:cubicBezTo>
                    <a:cubicBezTo>
                      <a:pt x="4019" y="149296"/>
                      <a:pt x="0" y="139593"/>
                      <a:pt x="0" y="129475"/>
                    </a:cubicBezTo>
                    <a:lnTo>
                      <a:pt x="0" y="38148"/>
                    </a:lnTo>
                    <a:cubicBezTo>
                      <a:pt x="0" y="28031"/>
                      <a:pt x="4019" y="18327"/>
                      <a:pt x="11173" y="11173"/>
                    </a:cubicBezTo>
                    <a:cubicBezTo>
                      <a:pt x="18327" y="4019"/>
                      <a:pt x="28031" y="0"/>
                      <a:pt x="38148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28575"/>
                <a:ext cx="2087137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549501" y="108813"/>
              <a:ext cx="12789759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512" b="1" dirty="0" err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แบ่งตามรูปแบบการจัดการและการใช้งานทรัพยากร</a:t>
              </a:r>
              <a:endParaRPr lang="en-US" sz="3512" b="1" dirty="0">
                <a:solidFill>
                  <a:srgbClr val="FFFFFF"/>
                </a:solidFill>
                <a:latin typeface="Sarabun Bold"/>
                <a:ea typeface="Sarabun Bold"/>
                <a:cs typeface="Sarabun Bold"/>
                <a:sym typeface="Sarabun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3" name="Freeform 3"/>
          <p:cNvSpPr/>
          <p:nvPr/>
        </p:nvSpPr>
        <p:spPr>
          <a:xfrm>
            <a:off x="9468417" y="246675"/>
            <a:ext cx="6183618" cy="2774899"/>
          </a:xfrm>
          <a:custGeom>
            <a:avLst/>
            <a:gdLst/>
            <a:ahLst/>
            <a:cxnLst/>
            <a:rect l="l" t="t" r="r" b="b"/>
            <a:pathLst>
              <a:path w="6183618" h="2774899">
                <a:moveTo>
                  <a:pt x="0" y="0"/>
                </a:moveTo>
                <a:lnTo>
                  <a:pt x="6183618" y="0"/>
                </a:lnTo>
                <a:lnTo>
                  <a:pt x="6183618" y="2774898"/>
                </a:lnTo>
                <a:lnTo>
                  <a:pt x="0" y="27748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" name="Group 4"/>
          <p:cNvGrpSpPr/>
          <p:nvPr/>
        </p:nvGrpSpPr>
        <p:grpSpPr>
          <a:xfrm>
            <a:off x="2086503" y="246675"/>
            <a:ext cx="6656040" cy="4193305"/>
            <a:chOff x="0" y="0"/>
            <a:chExt cx="8874719" cy="5591073"/>
          </a:xfrm>
        </p:grpSpPr>
        <p:sp>
          <p:nvSpPr>
            <p:cNvPr id="5" name="Freeform 5"/>
            <p:cNvSpPr/>
            <p:nvPr/>
          </p:nvSpPr>
          <p:spPr>
            <a:xfrm flipH="1">
              <a:off x="0" y="0"/>
              <a:ext cx="8874719" cy="5591073"/>
            </a:xfrm>
            <a:custGeom>
              <a:avLst/>
              <a:gdLst/>
              <a:ahLst/>
              <a:cxnLst/>
              <a:rect l="l" t="t" r="r" b="b"/>
              <a:pathLst>
                <a:path w="8874719" h="5591073">
                  <a:moveTo>
                    <a:pt x="8874719" y="0"/>
                  </a:moveTo>
                  <a:lnTo>
                    <a:pt x="0" y="0"/>
                  </a:lnTo>
                  <a:lnTo>
                    <a:pt x="0" y="5591073"/>
                  </a:lnTo>
                  <a:lnTo>
                    <a:pt x="8874719" y="5591073"/>
                  </a:lnTo>
                  <a:lnTo>
                    <a:pt x="8874719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78062" y="285248"/>
              <a:ext cx="7641936" cy="46526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12"/>
                </a:lnSpc>
              </a:pPr>
              <a:r>
                <a:rPr lang="en-US" sz="3280" b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Hybrid Cloud</a:t>
              </a:r>
            </a:p>
            <a:p>
              <a:pPr algn="ctr">
                <a:lnSpc>
                  <a:spcPts val="4559"/>
                </a:lnSpc>
              </a:pPr>
              <a:r>
                <a:rPr lang="en-US" sz="2763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ผสมผสานระหว่างระบบคลาวด์ส่วนตัว</a:t>
              </a:r>
            </a:p>
            <a:p>
              <a:pPr algn="ctr">
                <a:lnSpc>
                  <a:spcPts val="4559"/>
                </a:lnSpc>
              </a:pPr>
              <a:r>
                <a:rPr lang="en-US" sz="2763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และสาธารณะ สามารถใช้ระบบคลาวด์ สาธารณะสําหรับแอปพลิเคชันที่ไม่สําคัญและใช้ระบบคลาวด์ส่วนตัวสําหรับ แอปพลิเคชันที่ละเอียดอ่อน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076672" y="3328310"/>
            <a:ext cx="6480971" cy="4083012"/>
            <a:chOff x="0" y="0"/>
            <a:chExt cx="8641295" cy="5444016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8641295" cy="5444016"/>
            </a:xfrm>
            <a:custGeom>
              <a:avLst/>
              <a:gdLst/>
              <a:ahLst/>
              <a:cxnLst/>
              <a:rect l="l" t="t" r="r" b="b"/>
              <a:pathLst>
                <a:path w="8641295" h="5444016">
                  <a:moveTo>
                    <a:pt x="8641295" y="0"/>
                  </a:moveTo>
                  <a:lnTo>
                    <a:pt x="0" y="0"/>
                  </a:lnTo>
                  <a:lnTo>
                    <a:pt x="0" y="5444016"/>
                  </a:lnTo>
                  <a:lnTo>
                    <a:pt x="8641295" y="5444016"/>
                  </a:lnTo>
                  <a:lnTo>
                    <a:pt x="8641295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74784" y="228869"/>
              <a:ext cx="7439142" cy="46526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412"/>
                </a:lnSpc>
              </a:pPr>
              <a:r>
                <a:rPr lang="en-US" sz="3280" b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Multi-Cloud</a:t>
              </a:r>
            </a:p>
            <a:p>
              <a:pPr algn="ctr">
                <a:lnSpc>
                  <a:spcPts val="4559"/>
                </a:lnSpc>
              </a:pPr>
              <a:r>
                <a:rPr lang="en-US" sz="2763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ใช้หลายระบบคลาวด์ทั้งแบบสาธารณะหรือส่วนตัว องค์กรอาจใช้ผู้ให้บริการคลาวด์สาธารณะรายหนึ่งสําหรับ</a:t>
              </a:r>
            </a:p>
            <a:p>
              <a:pPr algn="ctr">
                <a:lnSpc>
                  <a:spcPts val="4559"/>
                </a:lnSpc>
              </a:pPr>
              <a:r>
                <a:rPr lang="en-US" sz="2763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พื้นที่เก็บข้อมูลและอีกรายหนึ่ง</a:t>
              </a:r>
            </a:p>
            <a:p>
              <a:pPr algn="ctr">
                <a:lnSpc>
                  <a:spcPts val="4559"/>
                </a:lnSpc>
              </a:pPr>
              <a:r>
                <a:rPr lang="en-US" sz="2763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สําหรับการประมวลผล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1143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881339A-534E-4617-B8DD-3411A26CF71F}"/>
              </a:ext>
            </a:extLst>
          </p:cNvPr>
          <p:cNvGrpSpPr/>
          <p:nvPr/>
        </p:nvGrpSpPr>
        <p:grpSpPr>
          <a:xfrm>
            <a:off x="9729871" y="612380"/>
            <a:ext cx="7529429" cy="6618933"/>
            <a:chOff x="9729871" y="2599020"/>
            <a:chExt cx="7529429" cy="6618933"/>
          </a:xfrm>
        </p:grpSpPr>
        <p:sp>
          <p:nvSpPr>
            <p:cNvPr id="3" name="Freeform 3"/>
            <p:cNvSpPr/>
            <p:nvPr/>
          </p:nvSpPr>
          <p:spPr>
            <a:xfrm>
              <a:off x="9729871" y="2861230"/>
              <a:ext cx="5840239" cy="6356723"/>
            </a:xfrm>
            <a:custGeom>
              <a:avLst/>
              <a:gdLst/>
              <a:ahLst/>
              <a:cxnLst/>
              <a:rect l="l" t="t" r="r" b="b"/>
              <a:pathLst>
                <a:path w="5840239" h="6356723">
                  <a:moveTo>
                    <a:pt x="0" y="0"/>
                  </a:moveTo>
                  <a:lnTo>
                    <a:pt x="5840239" y="0"/>
                  </a:lnTo>
                  <a:lnTo>
                    <a:pt x="5840239" y="6356723"/>
                  </a:lnTo>
                  <a:lnTo>
                    <a:pt x="0" y="6356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" name="Freeform 4"/>
            <p:cNvSpPr/>
            <p:nvPr/>
          </p:nvSpPr>
          <p:spPr>
            <a:xfrm>
              <a:off x="13880919" y="2599020"/>
              <a:ext cx="3378381" cy="2744934"/>
            </a:xfrm>
            <a:custGeom>
              <a:avLst/>
              <a:gdLst/>
              <a:ahLst/>
              <a:cxnLst/>
              <a:rect l="l" t="t" r="r" b="b"/>
              <a:pathLst>
                <a:path w="3378381" h="2744934">
                  <a:moveTo>
                    <a:pt x="0" y="0"/>
                  </a:moveTo>
                  <a:lnTo>
                    <a:pt x="3378381" y="0"/>
                  </a:lnTo>
                  <a:lnTo>
                    <a:pt x="3378381" y="2744934"/>
                  </a:lnTo>
                  <a:lnTo>
                    <a:pt x="0" y="2744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44502" y="874590"/>
            <a:ext cx="8008472" cy="4965448"/>
            <a:chOff x="0" y="0"/>
            <a:chExt cx="10677963" cy="6620597"/>
          </a:xfrm>
        </p:grpSpPr>
        <p:sp>
          <p:nvSpPr>
            <p:cNvPr id="6" name="Freeform 6"/>
            <p:cNvSpPr/>
            <p:nvPr/>
          </p:nvSpPr>
          <p:spPr>
            <a:xfrm flipH="1">
              <a:off x="886398" y="451911"/>
              <a:ext cx="9791565" cy="6168686"/>
            </a:xfrm>
            <a:custGeom>
              <a:avLst/>
              <a:gdLst/>
              <a:ahLst/>
              <a:cxnLst/>
              <a:rect l="l" t="t" r="r" b="b"/>
              <a:pathLst>
                <a:path w="9791565" h="6168686">
                  <a:moveTo>
                    <a:pt x="9791565" y="0"/>
                  </a:moveTo>
                  <a:lnTo>
                    <a:pt x="0" y="0"/>
                  </a:lnTo>
                  <a:lnTo>
                    <a:pt x="0" y="6168686"/>
                  </a:lnTo>
                  <a:lnTo>
                    <a:pt x="9791565" y="6168686"/>
                  </a:lnTo>
                  <a:lnTo>
                    <a:pt x="9791565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767654" y="941056"/>
              <a:ext cx="8594527" cy="4911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56"/>
                </a:lnSpc>
              </a:pPr>
              <a:r>
                <a:rPr lang="th-TH" sz="3003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Infrastructure as a Service (IaaS)</a:t>
              </a:r>
            </a:p>
            <a:p>
              <a:pPr algn="ctr">
                <a:lnSpc>
                  <a:spcPts val="4174"/>
                </a:lnSpc>
              </a:pPr>
              <a:r>
                <a:rPr lang="th-TH" sz="253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การให้บริการ</a:t>
              </a:r>
              <a:r>
                <a:rPr lang="th-TH" sz="2530" b="1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โครงสร้างพื้นฐานแบบ</a:t>
              </a:r>
            </a:p>
            <a:p>
              <a:pPr algn="ctr">
                <a:lnSpc>
                  <a:spcPts val="4174"/>
                </a:lnSpc>
              </a:pPr>
              <a:r>
                <a:rPr lang="th-TH" sz="2530" b="1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ครบวงจรผ่านระบบคลาวด์ </a:t>
              </a:r>
              <a:r>
                <a:rPr lang="th-TH" sz="253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สามารถเช่าใช้ </a:t>
              </a:r>
            </a:p>
            <a:p>
              <a:pPr algn="ctr">
                <a:lnSpc>
                  <a:spcPts val="4174"/>
                </a:lnSpc>
              </a:pPr>
              <a:r>
                <a:rPr lang="th-TH" sz="253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เซิร์ฟเวอร์ พื้นที่จัดเก็บข้อมูล หน่วยความจำ</a:t>
              </a:r>
            </a:p>
            <a:p>
              <a:pPr algn="ctr">
                <a:lnSpc>
                  <a:spcPts val="4174"/>
                </a:lnSpc>
              </a:pPr>
              <a:r>
                <a:rPr lang="th-TH" sz="253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โดยไม่ต้องซื้อฮาร์ดแวร์และซอฟต์แวร์เอง </a:t>
              </a:r>
            </a:p>
            <a:p>
              <a:pPr algn="ctr">
                <a:lnSpc>
                  <a:spcPts val="4174"/>
                </a:lnSpc>
              </a:pPr>
              <a:r>
                <a:rPr lang="th-TH" sz="253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เหมาะกับองค์กรที่ต้องการความยืดหยุ่น </a:t>
              </a:r>
            </a:p>
            <a:p>
              <a:pPr algn="ctr">
                <a:lnSpc>
                  <a:spcPts val="4174"/>
                </a:lnSpc>
              </a:pPr>
              <a:r>
                <a:rPr lang="th-TH" sz="253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ปรับขนาดได้ง่าย และประหยัดค่าใช้จ่าย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19121" y="5992377"/>
            <a:ext cx="9295482" cy="1279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3"/>
              </a:lnSpc>
            </a:pPr>
            <a:r>
              <a:rPr lang="th-TH" sz="2609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ตัวอย่างการให้บริการแบบ IaaS</a:t>
            </a:r>
          </a:p>
          <a:p>
            <a:pPr algn="ctr">
              <a:lnSpc>
                <a:spcPts val="3373"/>
              </a:lnSpc>
            </a:pPr>
            <a:r>
              <a:rPr lang="th-TH" sz="240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Amazon Web Services EC2, Google Compute Engine, </a:t>
            </a:r>
          </a:p>
          <a:p>
            <a:pPr algn="ctr">
              <a:lnSpc>
                <a:spcPts val="3373"/>
              </a:lnSpc>
            </a:pPr>
            <a:r>
              <a:rPr lang="th-TH" sz="240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DigitalOcean, Microsoft Azure Virtual Machines 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2996362" y="213413"/>
            <a:ext cx="8509656" cy="831249"/>
            <a:chOff x="0" y="0"/>
            <a:chExt cx="11346208" cy="1108332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11346208" cy="1108332"/>
              <a:chOff x="0" y="0"/>
              <a:chExt cx="1715994" cy="16762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1715994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1715994" h="167623">
                    <a:moveTo>
                      <a:pt x="46399" y="0"/>
                    </a:moveTo>
                    <a:lnTo>
                      <a:pt x="1669595" y="0"/>
                    </a:lnTo>
                    <a:cubicBezTo>
                      <a:pt x="1681900" y="0"/>
                      <a:pt x="1693702" y="4888"/>
                      <a:pt x="1702404" y="13590"/>
                    </a:cubicBezTo>
                    <a:cubicBezTo>
                      <a:pt x="1711105" y="22291"/>
                      <a:pt x="1715994" y="34093"/>
                      <a:pt x="1715994" y="46399"/>
                    </a:cubicBezTo>
                    <a:lnTo>
                      <a:pt x="1715994" y="121225"/>
                    </a:lnTo>
                    <a:cubicBezTo>
                      <a:pt x="1715994" y="133530"/>
                      <a:pt x="1711105" y="145332"/>
                      <a:pt x="1702404" y="154034"/>
                    </a:cubicBezTo>
                    <a:cubicBezTo>
                      <a:pt x="1693702" y="162735"/>
                      <a:pt x="1681900" y="167623"/>
                      <a:pt x="1669595" y="167623"/>
                    </a:cubicBezTo>
                    <a:lnTo>
                      <a:pt x="46399" y="167623"/>
                    </a:lnTo>
                    <a:cubicBezTo>
                      <a:pt x="34093" y="167623"/>
                      <a:pt x="22291" y="162735"/>
                      <a:pt x="13590" y="154034"/>
                    </a:cubicBezTo>
                    <a:cubicBezTo>
                      <a:pt x="4888" y="145332"/>
                      <a:pt x="0" y="133530"/>
                      <a:pt x="0" y="121225"/>
                    </a:cubicBezTo>
                    <a:lnTo>
                      <a:pt x="0" y="46399"/>
                    </a:lnTo>
                    <a:cubicBezTo>
                      <a:pt x="0" y="34093"/>
                      <a:pt x="4888" y="22291"/>
                      <a:pt x="13590" y="13590"/>
                    </a:cubicBezTo>
                    <a:cubicBezTo>
                      <a:pt x="22291" y="4888"/>
                      <a:pt x="34093" y="0"/>
                      <a:pt x="46399" y="0"/>
                    </a:cubicBezTo>
                    <a:close/>
                  </a:path>
                </a:pathLst>
              </a:custGeom>
              <a:solidFill>
                <a:srgbClr val="00339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28575"/>
                <a:ext cx="1715994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451787" y="108813"/>
              <a:ext cx="10515432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แบ่งตามลักษณะการให้บริการ 3 ประเภท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3" name="Group 3"/>
          <p:cNvGrpSpPr/>
          <p:nvPr/>
        </p:nvGrpSpPr>
        <p:grpSpPr>
          <a:xfrm>
            <a:off x="1159586" y="113816"/>
            <a:ext cx="8078556" cy="5022480"/>
            <a:chOff x="0" y="0"/>
            <a:chExt cx="10771408" cy="6696640"/>
          </a:xfrm>
        </p:grpSpPr>
        <p:sp>
          <p:nvSpPr>
            <p:cNvPr id="4" name="Freeform 4"/>
            <p:cNvSpPr/>
            <p:nvPr/>
          </p:nvSpPr>
          <p:spPr>
            <a:xfrm flipH="1">
              <a:off x="979843" y="527954"/>
              <a:ext cx="9791565" cy="6168686"/>
            </a:xfrm>
            <a:custGeom>
              <a:avLst/>
              <a:gdLst/>
              <a:ahLst/>
              <a:cxnLst/>
              <a:rect l="l" t="t" r="r" b="b"/>
              <a:pathLst>
                <a:path w="9791565" h="6168686">
                  <a:moveTo>
                    <a:pt x="9791565" y="0"/>
                  </a:moveTo>
                  <a:lnTo>
                    <a:pt x="0" y="0"/>
                  </a:lnTo>
                  <a:lnTo>
                    <a:pt x="0" y="6168686"/>
                  </a:lnTo>
                  <a:lnTo>
                    <a:pt x="9791565" y="6168686"/>
                  </a:lnTo>
                  <a:lnTo>
                    <a:pt x="9791565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861099" y="1017099"/>
              <a:ext cx="8594527" cy="4911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56"/>
                </a:lnSpc>
              </a:pPr>
              <a:r>
                <a:rPr lang="en-US" sz="3003" b="1" dirty="0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Platform as a Service (PaaS)</a:t>
              </a:r>
            </a:p>
            <a:p>
              <a:pPr algn="ctr">
                <a:lnSpc>
                  <a:spcPts val="4174"/>
                </a:lnSpc>
              </a:pPr>
              <a:r>
                <a:rPr lang="en-US" sz="2530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การให้บริการ</a:t>
              </a:r>
              <a:r>
                <a:rPr lang="en-US" sz="2530" b="1" dirty="0" err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สำหรับการพัฒนา</a:t>
              </a:r>
              <a:r>
                <a:rPr lang="en-US" sz="2530" b="1" dirty="0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  <a:r>
                <a:rPr lang="en-US" sz="2530" b="1" dirty="0" err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ทดสอบ</a:t>
              </a:r>
              <a:r>
                <a:rPr lang="en-US" sz="2530" b="1" dirty="0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</a:p>
            <a:p>
              <a:pPr algn="ctr">
                <a:lnSpc>
                  <a:spcPts val="4174"/>
                </a:lnSpc>
              </a:pPr>
              <a:r>
                <a:rPr lang="en-US" sz="2530" b="1" dirty="0" err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และปรับใช้แอปพลิเคชัน</a:t>
              </a:r>
              <a:r>
                <a:rPr lang="en-US" sz="2530" b="1" dirty="0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  <a:r>
                <a:rPr lang="en-US" sz="2530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ซึ่งจะประมวลผล</a:t>
              </a:r>
              <a:endParaRPr lang="en-US" sz="253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algn="ctr">
                <a:lnSpc>
                  <a:spcPts val="4174"/>
                </a:lnSpc>
              </a:pPr>
              <a:r>
                <a:rPr lang="en-US" sz="2530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บนเซิร์ฟเวอร์</a:t>
              </a:r>
              <a:r>
                <a:rPr lang="en-US" sz="2530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530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สามารถใช้เครื่องมือบน</a:t>
              </a:r>
              <a:endParaRPr lang="en-US" sz="253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algn="ctr">
                <a:lnSpc>
                  <a:spcPts val="4174"/>
                </a:lnSpc>
              </a:pPr>
              <a:r>
                <a:rPr lang="en-US" sz="2530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แพลตฟอร์มโดยมีระบบจะจัดเตรียม</a:t>
              </a:r>
              <a:endParaRPr lang="en-US" sz="253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  <a:p>
              <a:pPr algn="ctr">
                <a:lnSpc>
                  <a:spcPts val="4174"/>
                </a:lnSpc>
              </a:pPr>
              <a:r>
                <a:rPr lang="en-US" sz="2530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โครงสร้างพื้นฐานให้ทั้งหมดแล้ว</a:t>
              </a:r>
              <a:r>
                <a:rPr lang="en-US" sz="2530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</a:p>
            <a:p>
              <a:pPr algn="ctr">
                <a:lnSpc>
                  <a:spcPts val="4174"/>
                </a:lnSpc>
              </a:pPr>
              <a:r>
                <a:rPr lang="en-US" sz="2530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เหมาะสําหรับนักพัฒนาซอฟต์แวร์</a:t>
              </a:r>
              <a:endParaRPr lang="en-US" sz="2530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408781" y="5376924"/>
            <a:ext cx="8532657" cy="1698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53"/>
              </a:lnSpc>
            </a:pPr>
            <a:r>
              <a:rPr lang="en-US" sz="2609" b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ตัวอย่างการให้บริการแบบ PaaS</a:t>
            </a:r>
          </a:p>
          <a:p>
            <a:pPr algn="ctr">
              <a:lnSpc>
                <a:spcPts val="3373"/>
              </a:lnSpc>
            </a:pPr>
            <a:r>
              <a:rPr lang="en-US" sz="240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Google App Engine, Heroku, </a:t>
            </a:r>
          </a:p>
          <a:p>
            <a:pPr algn="ctr">
              <a:lnSpc>
                <a:spcPts val="3373"/>
              </a:lnSpc>
            </a:pPr>
            <a:r>
              <a:rPr lang="en-US" sz="240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Amazon Web Services Elastic Beanstalk. </a:t>
            </a:r>
          </a:p>
          <a:p>
            <a:pPr algn="ctr">
              <a:lnSpc>
                <a:spcPts val="3373"/>
              </a:lnSpc>
            </a:pPr>
            <a:r>
              <a:rPr lang="en-US" sz="2409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Microsoft Azure App Service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F2868D1-70A9-4E37-90F7-1D02C6E59A40}"/>
              </a:ext>
            </a:extLst>
          </p:cNvPr>
          <p:cNvGrpSpPr/>
          <p:nvPr/>
        </p:nvGrpSpPr>
        <p:grpSpPr>
          <a:xfrm>
            <a:off x="9658355" y="730112"/>
            <a:ext cx="7181701" cy="6493477"/>
            <a:chOff x="9658355" y="2564352"/>
            <a:chExt cx="7181701" cy="6493477"/>
          </a:xfrm>
        </p:grpSpPr>
        <p:sp>
          <p:nvSpPr>
            <p:cNvPr id="6" name="Freeform 6"/>
            <p:cNvSpPr/>
            <p:nvPr/>
          </p:nvSpPr>
          <p:spPr>
            <a:xfrm>
              <a:off x="9658355" y="4643576"/>
              <a:ext cx="5641218" cy="4414253"/>
            </a:xfrm>
            <a:custGeom>
              <a:avLst/>
              <a:gdLst/>
              <a:ahLst/>
              <a:cxnLst/>
              <a:rect l="l" t="t" r="r" b="b"/>
              <a:pathLst>
                <a:path w="5641218" h="4414253">
                  <a:moveTo>
                    <a:pt x="0" y="0"/>
                  </a:moveTo>
                  <a:lnTo>
                    <a:pt x="5641218" y="0"/>
                  </a:lnTo>
                  <a:lnTo>
                    <a:pt x="5641218" y="4414253"/>
                  </a:lnTo>
                  <a:lnTo>
                    <a:pt x="0" y="4414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grpSp>
          <p:nvGrpSpPr>
            <p:cNvPr id="8" name="Group 8"/>
            <p:cNvGrpSpPr/>
            <p:nvPr/>
          </p:nvGrpSpPr>
          <p:grpSpPr>
            <a:xfrm>
              <a:off x="13101765" y="2564352"/>
              <a:ext cx="3738291" cy="3738291"/>
              <a:chOff x="0" y="0"/>
              <a:chExt cx="4984388" cy="498438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984388" cy="4984388"/>
              </a:xfrm>
              <a:custGeom>
                <a:avLst/>
                <a:gdLst/>
                <a:ahLst/>
                <a:cxnLst/>
                <a:rect l="l" t="t" r="r" b="b"/>
                <a:pathLst>
                  <a:path w="4984388" h="4984388">
                    <a:moveTo>
                      <a:pt x="0" y="0"/>
                    </a:moveTo>
                    <a:lnTo>
                      <a:pt x="4984388" y="0"/>
                    </a:lnTo>
                    <a:lnTo>
                      <a:pt x="4984388" y="4984388"/>
                    </a:lnTo>
                    <a:lnTo>
                      <a:pt x="0" y="498438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360123" y="1241311"/>
                <a:ext cx="4264142" cy="136414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8647"/>
                  </a:lnSpc>
                </a:pPr>
                <a:r>
                  <a:rPr lang="en-US" sz="6176" b="1" dirty="0">
                    <a:solidFill>
                      <a:srgbClr val="000000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PaaS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1348</Words>
  <Application>Microsoft Office PowerPoint</Application>
  <PresentationFormat>กำหนดเอง</PresentationFormat>
  <Paragraphs>180</Paragraphs>
  <Slides>20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20</vt:i4>
      </vt:variant>
    </vt:vector>
  </HeadingPairs>
  <TitlesOfParts>
    <vt:vector size="26" baseType="lpstr">
      <vt:lpstr>Sarabun Bold</vt:lpstr>
      <vt:lpstr>Arial</vt:lpstr>
      <vt:lpstr>Calibri</vt:lpstr>
      <vt:lpstr>Sarabun Light</vt:lpstr>
      <vt:lpstr>Sarabun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การใช้เทคโนโลยี U4</dc:title>
  <dc:creator>KRU KOOKKAI</dc:creator>
  <cp:lastModifiedBy>ครูกุ๊กไก่</cp:lastModifiedBy>
  <cp:revision>17</cp:revision>
  <dcterms:created xsi:type="dcterms:W3CDTF">2006-08-16T00:00:00Z</dcterms:created>
  <dcterms:modified xsi:type="dcterms:W3CDTF">2025-06-10T07:34:52Z</dcterms:modified>
  <dc:identifier>DAGMOLXjhnM</dc:identifier>
</cp:coreProperties>
</file>