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Sarabun" panose="020B0604020202020204" charset="-34"/>
      <p:regular r:id="rId29"/>
      <p:bold r:id="rId30"/>
      <p:italic r:id="rId31"/>
      <p:boldItalic r:id="rId32"/>
    </p:embeddedFont>
    <p:embeddedFont>
      <p:font typeface="Sarabun Bold" panose="020B0604020202020204" charset="-34"/>
      <p:regular r:id="rId33"/>
      <p:bold r:id="rId34"/>
    </p:embeddedFont>
    <p:embeddedFont>
      <p:font typeface="Sarabun Light" panose="020B0604020202020204" charset="-34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6" d="100"/>
          <a:sy n="26" d="100"/>
        </p:scale>
        <p:origin x="1956" y="7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6.png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.png"/><Relationship Id="rId7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21.png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9.png"/><Relationship Id="rId7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23.png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90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0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sv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10.sv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9.pn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12.pn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10.sv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2466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7927108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Freeform 10"/>
          <p:cNvSpPr/>
          <p:nvPr/>
        </p:nvSpPr>
        <p:spPr>
          <a:xfrm>
            <a:off x="11163147" y="714375"/>
            <a:ext cx="5983026" cy="5886331"/>
          </a:xfrm>
          <a:custGeom>
            <a:avLst/>
            <a:gdLst/>
            <a:ahLst/>
            <a:cxnLst/>
            <a:rect l="l" t="t" r="r" b="b"/>
            <a:pathLst>
              <a:path w="5983026" h="5886331">
                <a:moveTo>
                  <a:pt x="0" y="0"/>
                </a:moveTo>
                <a:lnTo>
                  <a:pt x="5983027" y="0"/>
                </a:lnTo>
                <a:lnTo>
                  <a:pt x="5983027" y="5886331"/>
                </a:lnTo>
                <a:lnTo>
                  <a:pt x="0" y="5886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1" name="TextBox 11"/>
          <p:cNvSpPr txBox="1"/>
          <p:nvPr/>
        </p:nvSpPr>
        <p:spPr>
          <a:xfrm>
            <a:off x="1641280" y="1180486"/>
            <a:ext cx="8796335" cy="2565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302"/>
              </a:lnSpc>
            </a:pPr>
            <a:r>
              <a:rPr lang="th-TH" sz="7358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การใช้โปรแกรม</a:t>
            </a:r>
          </a:p>
          <a:p>
            <a:pPr algn="r">
              <a:lnSpc>
                <a:spcPts val="10302"/>
              </a:lnSpc>
            </a:pPr>
            <a:r>
              <a:rPr lang="th-TH" sz="7358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ประมวลผลคำ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93838" y="4037372"/>
            <a:ext cx="8143776" cy="109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75"/>
              </a:lnSpc>
            </a:pPr>
            <a:r>
              <a:rPr lang="th-TH" sz="6411" noProof="1">
                <a:solidFill>
                  <a:srgbClr val="1F5684"/>
                </a:solidFill>
                <a:latin typeface="Sarabun"/>
                <a:ea typeface="Sarabun"/>
                <a:cs typeface="Sarabun"/>
                <a:sym typeface="Sarabun"/>
              </a:rPr>
              <a:t>และการประยุกต์ใช้งาน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641280" y="1291598"/>
            <a:ext cx="2859117" cy="2627262"/>
            <a:chOff x="0" y="0"/>
            <a:chExt cx="3812156" cy="3503016"/>
          </a:xfrm>
        </p:grpSpPr>
        <p:sp>
          <p:nvSpPr>
            <p:cNvPr id="14" name="Freeform 14"/>
            <p:cNvSpPr/>
            <p:nvPr/>
          </p:nvSpPr>
          <p:spPr>
            <a:xfrm>
              <a:off x="383579" y="0"/>
              <a:ext cx="3428577" cy="3503016"/>
            </a:xfrm>
            <a:custGeom>
              <a:avLst/>
              <a:gdLst/>
              <a:ahLst/>
              <a:cxnLst/>
              <a:rect l="l" t="t" r="r" b="b"/>
              <a:pathLst>
                <a:path w="3428577" h="3503016">
                  <a:moveTo>
                    <a:pt x="0" y="0"/>
                  </a:moveTo>
                  <a:lnTo>
                    <a:pt x="3428577" y="0"/>
                  </a:lnTo>
                  <a:lnTo>
                    <a:pt x="3428577" y="3503016"/>
                  </a:lnTo>
                  <a:lnTo>
                    <a:pt x="0" y="350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595276"/>
              <a:ext cx="2682540" cy="1131822"/>
              <a:chOff x="0" y="0"/>
              <a:chExt cx="529884" cy="22357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29884" cy="223570"/>
              </a:xfrm>
              <a:custGeom>
                <a:avLst/>
                <a:gdLst/>
                <a:ahLst/>
                <a:cxnLst/>
                <a:rect l="l" t="t" r="r" b="b"/>
                <a:pathLst>
                  <a:path w="529884" h="223570">
                    <a:moveTo>
                      <a:pt x="111785" y="0"/>
                    </a:moveTo>
                    <a:lnTo>
                      <a:pt x="418100" y="0"/>
                    </a:lnTo>
                    <a:cubicBezTo>
                      <a:pt x="479837" y="0"/>
                      <a:pt x="529884" y="50048"/>
                      <a:pt x="529884" y="111785"/>
                    </a:cubicBezTo>
                    <a:lnTo>
                      <a:pt x="529884" y="111785"/>
                    </a:lnTo>
                    <a:cubicBezTo>
                      <a:pt x="529884" y="173522"/>
                      <a:pt x="479837" y="223570"/>
                      <a:pt x="418100" y="223570"/>
                    </a:cubicBezTo>
                    <a:lnTo>
                      <a:pt x="111785" y="223570"/>
                    </a:lnTo>
                    <a:cubicBezTo>
                      <a:pt x="50048" y="223570"/>
                      <a:pt x="0" y="173522"/>
                      <a:pt x="0" y="111785"/>
                    </a:cubicBezTo>
                    <a:lnTo>
                      <a:pt x="0" y="111785"/>
                    </a:lnTo>
                    <a:cubicBezTo>
                      <a:pt x="0" y="50048"/>
                      <a:pt x="50048" y="0"/>
                      <a:pt x="111785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29884" cy="271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th-TH" sz="2999" noProof="1">
                    <a:solidFill>
                      <a:srgbClr val="FFFFFF"/>
                    </a:solidFill>
                    <a:latin typeface="Sarabun Light"/>
                    <a:ea typeface="Sarabun Light"/>
                    <a:cs typeface="Sarabun Light"/>
                    <a:sym typeface="Sarabun Light"/>
                  </a:rPr>
                  <a:t>บทเรียนที่</a:t>
                </a: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155223" y="1203559"/>
              <a:ext cx="2618833" cy="229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6"/>
                </a:lnSpc>
              </a:pPr>
              <a:r>
                <a:rPr lang="th-TH" sz="1029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604136" y="5523241"/>
            <a:ext cx="6833479" cy="831249"/>
            <a:chOff x="0" y="0"/>
            <a:chExt cx="9111305" cy="1108332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9111305" cy="1108332"/>
              <a:chOff x="0" y="0"/>
              <a:chExt cx="1377988" cy="16762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62797" y="108813"/>
              <a:ext cx="8444170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การใช้เทคโนโลยีดิจิทัลเพื่ออาชีพ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872052"/>
            <a:ext cx="10133123" cy="1222834"/>
            <a:chOff x="0" y="0"/>
            <a:chExt cx="13510831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711634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9020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1334" y="514432"/>
              <a:ext cx="11546757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 Ribbon ต่าง ๆ ของแต่ละเมนูคําสั่งหลักบน Menu Bar 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9144000" y="2356143"/>
            <a:ext cx="7451027" cy="5252974"/>
          </a:xfrm>
          <a:custGeom>
            <a:avLst/>
            <a:gdLst/>
            <a:ahLst/>
            <a:cxnLst/>
            <a:rect l="l" t="t" r="r" b="b"/>
            <a:pathLst>
              <a:path w="7451027" h="5252974">
                <a:moveTo>
                  <a:pt x="0" y="0"/>
                </a:moveTo>
                <a:lnTo>
                  <a:pt x="7451027" y="0"/>
                </a:lnTo>
                <a:lnTo>
                  <a:pt x="7451027" y="5252974"/>
                </a:lnTo>
                <a:lnTo>
                  <a:pt x="0" y="5252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2" name="TextBox 32"/>
          <p:cNvSpPr txBox="1"/>
          <p:nvPr/>
        </p:nvSpPr>
        <p:spPr>
          <a:xfrm>
            <a:off x="1499525" y="2880405"/>
            <a:ext cx="7280891" cy="364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th-TH" sz="2799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ไฟล์ (File)</a:t>
            </a:r>
            <a:r>
              <a:rPr lang="th-TH" sz="2799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เป็นแท็บเครื่องมือที่ใช้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ในการจัดการไฟล์ เช่น การสร้าง เปิด บันทึก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พิมพ์ ส่งออก แชร์ และปิดไฟล์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รวมถึงการตั้งค่าบัญชีผู้ใช้ การตั้งค่าโปรแกรม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การแก้ไขข้อมูลส่วนตัว การเข้าถึงข้อมูล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บน OneDrive และแสดงข้อมูล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เกี่ยวกับ PowerPoint เวอร์ชันที่ใช้งานอยู่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6ABF7D-226E-409B-8E9E-D760D353F9DB}"/>
              </a:ext>
            </a:extLst>
          </p:cNvPr>
          <p:cNvGrpSpPr/>
          <p:nvPr/>
        </p:nvGrpSpPr>
        <p:grpSpPr>
          <a:xfrm>
            <a:off x="1123950" y="287959"/>
            <a:ext cx="16230600" cy="3376303"/>
            <a:chOff x="1123950" y="2122199"/>
            <a:chExt cx="16230600" cy="3376303"/>
          </a:xfrm>
        </p:grpSpPr>
        <p:sp>
          <p:nvSpPr>
            <p:cNvPr id="24" name="Freeform 24"/>
            <p:cNvSpPr/>
            <p:nvPr/>
          </p:nvSpPr>
          <p:spPr>
            <a:xfrm>
              <a:off x="1123950" y="3314992"/>
              <a:ext cx="15880072" cy="2183510"/>
            </a:xfrm>
            <a:custGeom>
              <a:avLst/>
              <a:gdLst/>
              <a:ahLst/>
              <a:cxnLst/>
              <a:rect l="l" t="t" r="r" b="b"/>
              <a:pathLst>
                <a:path w="15880072" h="2183510">
                  <a:moveTo>
                    <a:pt x="0" y="0"/>
                  </a:moveTo>
                  <a:lnTo>
                    <a:pt x="15880072" y="0"/>
                  </a:lnTo>
                  <a:lnTo>
                    <a:pt x="15880072" y="2183510"/>
                  </a:lnTo>
                  <a:lnTo>
                    <a:pt x="0" y="2183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12219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หน้าแรก (Home)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เป็นแท็บเครื่องมือจัดรูปแบบเนื้อหา ข้อความ ตำแหน่ง ย่อหน้า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สไตล์ข้อความ เส้นขอบ สีพื้น ค้นหาข้อความ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F0E9B3-9DEA-4082-BBE0-223E599F1205}"/>
              </a:ext>
            </a:extLst>
          </p:cNvPr>
          <p:cNvGrpSpPr/>
          <p:nvPr/>
        </p:nvGrpSpPr>
        <p:grpSpPr>
          <a:xfrm>
            <a:off x="1123950" y="3950528"/>
            <a:ext cx="16230600" cy="3409018"/>
            <a:chOff x="1123950" y="5784768"/>
            <a:chExt cx="16230600" cy="3409018"/>
          </a:xfrm>
        </p:grpSpPr>
        <p:sp>
          <p:nvSpPr>
            <p:cNvPr id="25" name="Freeform 25"/>
            <p:cNvSpPr/>
            <p:nvPr/>
          </p:nvSpPr>
          <p:spPr>
            <a:xfrm>
              <a:off x="1299214" y="7030126"/>
              <a:ext cx="15880072" cy="2163660"/>
            </a:xfrm>
            <a:custGeom>
              <a:avLst/>
              <a:gdLst/>
              <a:ahLst/>
              <a:cxnLst/>
              <a:rect l="l" t="t" r="r" b="b"/>
              <a:pathLst>
                <a:path w="15880072" h="2163660">
                  <a:moveTo>
                    <a:pt x="0" y="0"/>
                  </a:moveTo>
                  <a:lnTo>
                    <a:pt x="15880072" y="0"/>
                  </a:lnTo>
                  <a:lnTo>
                    <a:pt x="15880072" y="2163660"/>
                  </a:lnTo>
                  <a:lnTo>
                    <a:pt x="0" y="2163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5784768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แทรก (Insert)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เป็นแท็บเครื่องมือกลุ่มแทรก หน้าปก ตาราง SmartArt รูปภาพ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รูปวาด WordArt กล่องข้อความ หัวกระดาษ ท้ายกระดาษ ฯลฯ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5171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3E10F0-4957-4A74-B3DE-0F10E56CB303}"/>
              </a:ext>
            </a:extLst>
          </p:cNvPr>
          <p:cNvGrpSpPr/>
          <p:nvPr/>
        </p:nvGrpSpPr>
        <p:grpSpPr>
          <a:xfrm>
            <a:off x="1028700" y="102899"/>
            <a:ext cx="16325850" cy="3738769"/>
            <a:chOff x="1028700" y="2026949"/>
            <a:chExt cx="16325850" cy="3738769"/>
          </a:xfrm>
        </p:grpSpPr>
        <p:sp>
          <p:nvSpPr>
            <p:cNvPr id="24" name="Freeform 24"/>
            <p:cNvSpPr/>
            <p:nvPr/>
          </p:nvSpPr>
          <p:spPr>
            <a:xfrm>
              <a:off x="1028700" y="3173989"/>
              <a:ext cx="16325850" cy="2591729"/>
            </a:xfrm>
            <a:custGeom>
              <a:avLst/>
              <a:gdLst/>
              <a:ahLst/>
              <a:cxnLst/>
              <a:rect l="l" t="t" r="r" b="b"/>
              <a:pathLst>
                <a:path w="16325850" h="2591729">
                  <a:moveTo>
                    <a:pt x="0" y="0"/>
                  </a:moveTo>
                  <a:lnTo>
                    <a:pt x="16325850" y="0"/>
                  </a:lnTo>
                  <a:lnTo>
                    <a:pt x="16325850" y="2591729"/>
                  </a:lnTo>
                  <a:lnTo>
                    <a:pt x="0" y="2591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02694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วาด (Draw)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เป็นแท็บเครื่องมือที่ช่วยให้สามารถเรียกใช้งานปากกา (Pen) และปรับแต่งการใช้งานต่าง ๆ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ได้อย่างรวดเร็ว เช่น สีหมึก ชนิดหัว ขนาดเส้น ยางลบ ไม้บรรทัด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DF44E2-53D1-4D60-AC62-451CDB8C089D}"/>
              </a:ext>
            </a:extLst>
          </p:cNvPr>
          <p:cNvGrpSpPr/>
          <p:nvPr/>
        </p:nvGrpSpPr>
        <p:grpSpPr>
          <a:xfrm>
            <a:off x="1028700" y="4033287"/>
            <a:ext cx="16325850" cy="3396213"/>
            <a:chOff x="1028700" y="5957337"/>
            <a:chExt cx="16325850" cy="3396213"/>
          </a:xfrm>
        </p:grpSpPr>
        <p:sp>
          <p:nvSpPr>
            <p:cNvPr id="25" name="Freeform 25"/>
            <p:cNvSpPr/>
            <p:nvPr/>
          </p:nvSpPr>
          <p:spPr>
            <a:xfrm>
              <a:off x="1028700" y="7088338"/>
              <a:ext cx="16325850" cy="2265212"/>
            </a:xfrm>
            <a:custGeom>
              <a:avLst/>
              <a:gdLst/>
              <a:ahLst/>
              <a:cxnLst/>
              <a:rect l="l" t="t" r="r" b="b"/>
              <a:pathLst>
                <a:path w="16325850" h="2265212">
                  <a:moveTo>
                    <a:pt x="0" y="0"/>
                  </a:moveTo>
                  <a:lnTo>
                    <a:pt x="16325850" y="0"/>
                  </a:lnTo>
                  <a:lnTo>
                    <a:pt x="16325850" y="2265212"/>
                  </a:lnTo>
                  <a:lnTo>
                    <a:pt x="0" y="2265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5957337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ออกแบบ (Design)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เป็นแท็บเครื่องมือออกแบบ เลือกชุดธีมเอกสาร สไตล์ ชุดสี เอฟเฟกต์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ชุดฟอนต์ ลายนํ้า เส้นขอบหน้า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DE0C15A-9FA5-471E-8D7F-91D92946C887}"/>
              </a:ext>
            </a:extLst>
          </p:cNvPr>
          <p:cNvGrpSpPr/>
          <p:nvPr/>
        </p:nvGrpSpPr>
        <p:grpSpPr>
          <a:xfrm>
            <a:off x="1123950" y="116509"/>
            <a:ext cx="16230600" cy="3388844"/>
            <a:chOff x="1123950" y="2026949"/>
            <a:chExt cx="16230600" cy="3388844"/>
          </a:xfrm>
        </p:grpSpPr>
        <p:sp>
          <p:nvSpPr>
            <p:cNvPr id="24" name="Freeform 24"/>
            <p:cNvSpPr/>
            <p:nvPr/>
          </p:nvSpPr>
          <p:spPr>
            <a:xfrm>
              <a:off x="1398934" y="3285900"/>
              <a:ext cx="15490131" cy="2129893"/>
            </a:xfrm>
            <a:custGeom>
              <a:avLst/>
              <a:gdLst/>
              <a:ahLst/>
              <a:cxnLst/>
              <a:rect l="l" t="t" r="r" b="b"/>
              <a:pathLst>
                <a:path w="15490131" h="2129893">
                  <a:moveTo>
                    <a:pt x="0" y="0"/>
                  </a:moveTo>
                  <a:lnTo>
                    <a:pt x="15490132" y="0"/>
                  </a:lnTo>
                  <a:lnTo>
                    <a:pt x="15490132" y="2129893"/>
                  </a:lnTo>
                  <a:lnTo>
                    <a:pt x="0" y="21298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02694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เค้าโครง (Layout)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เป็นแท็บเครื่องมือจัดเค้าโครงเอกสาร ระยะขอบ แนวเอกสาร ตัวแบ่งหน้า ระยะห่าง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ตำแหน่งรูปภาพ จัดข้อความรอบ ๆ ภาพ จัดลำดับภาพ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A214FB-BF76-46DC-89DB-9B63ABAE7D37}"/>
              </a:ext>
            </a:extLst>
          </p:cNvPr>
          <p:cNvGrpSpPr/>
          <p:nvPr/>
        </p:nvGrpSpPr>
        <p:grpSpPr>
          <a:xfrm>
            <a:off x="1123950" y="3951647"/>
            <a:ext cx="16230600" cy="3300963"/>
            <a:chOff x="1123950" y="5862087"/>
            <a:chExt cx="16230600" cy="3300963"/>
          </a:xfrm>
        </p:grpSpPr>
        <p:sp>
          <p:nvSpPr>
            <p:cNvPr id="25" name="Freeform 25"/>
            <p:cNvSpPr/>
            <p:nvPr/>
          </p:nvSpPr>
          <p:spPr>
            <a:xfrm>
              <a:off x="1398934" y="7052520"/>
              <a:ext cx="15490131" cy="2110530"/>
            </a:xfrm>
            <a:custGeom>
              <a:avLst/>
              <a:gdLst/>
              <a:ahLst/>
              <a:cxnLst/>
              <a:rect l="l" t="t" r="r" b="b"/>
              <a:pathLst>
                <a:path w="15490131" h="2110530">
                  <a:moveTo>
                    <a:pt x="0" y="0"/>
                  </a:moveTo>
                  <a:lnTo>
                    <a:pt x="15490132" y="0"/>
                  </a:lnTo>
                  <a:lnTo>
                    <a:pt x="15490132" y="2110530"/>
                  </a:lnTo>
                  <a:lnTo>
                    <a:pt x="0" y="2110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5862087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การอ้างอิง (References)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เป็นแท็บเครื่องมือแทรกข้อมูลการอ้างอิง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ดัชนี เชิงอรรถ สารบัญการอ้างอิง บรรณานุกรม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192709"/>
            <a:ext cx="16230600" cy="2482177"/>
            <a:chOff x="0" y="0"/>
            <a:chExt cx="21640800" cy="3309569"/>
          </a:xfrm>
        </p:grpSpPr>
        <p:sp>
          <p:nvSpPr>
            <p:cNvPr id="25" name="Freeform 25"/>
            <p:cNvSpPr/>
            <p:nvPr/>
          </p:nvSpPr>
          <p:spPr>
            <a:xfrm>
              <a:off x="1668025" y="746904"/>
              <a:ext cx="18304750" cy="2562665"/>
            </a:xfrm>
            <a:custGeom>
              <a:avLst/>
              <a:gdLst/>
              <a:ahLst/>
              <a:cxnLst/>
              <a:rect l="l" t="t" r="r" b="b"/>
              <a:pathLst>
                <a:path w="18304750" h="2562665">
                  <a:moveTo>
                    <a:pt x="0" y="0"/>
                  </a:moveTo>
                  <a:lnTo>
                    <a:pt x="18304750" y="0"/>
                  </a:lnTo>
                  <a:lnTo>
                    <a:pt x="18304750" y="2562665"/>
                  </a:lnTo>
                  <a:lnTo>
                    <a:pt x="0" y="2562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21640800" cy="637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การส่งจดหมาย (Mailings)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เป็นแท็บเครื่องมือสำหรับการส่งจดหมาย ซองจดหมาย จดหมายเวียน เลเบล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70801" y="2883195"/>
            <a:ext cx="16230600" cy="2438000"/>
            <a:chOff x="0" y="0"/>
            <a:chExt cx="21640800" cy="3250667"/>
          </a:xfrm>
        </p:grpSpPr>
        <p:sp>
          <p:nvSpPr>
            <p:cNvPr id="28" name="Freeform 28"/>
            <p:cNvSpPr/>
            <p:nvPr/>
          </p:nvSpPr>
          <p:spPr>
            <a:xfrm>
              <a:off x="1345224" y="688002"/>
              <a:ext cx="18304750" cy="2562665"/>
            </a:xfrm>
            <a:custGeom>
              <a:avLst/>
              <a:gdLst/>
              <a:ahLst/>
              <a:cxnLst/>
              <a:rect l="l" t="t" r="r" b="b"/>
              <a:pathLst>
                <a:path w="18304750" h="2562665">
                  <a:moveTo>
                    <a:pt x="0" y="0"/>
                  </a:moveTo>
                  <a:lnTo>
                    <a:pt x="18304749" y="0"/>
                  </a:lnTo>
                  <a:lnTo>
                    <a:pt x="18304749" y="2562665"/>
                  </a:lnTo>
                  <a:lnTo>
                    <a:pt x="0" y="2562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76200"/>
              <a:ext cx="21640800" cy="637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รีวิว (Review)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เป็นแท็บเครื่องมือรีวิวเอกสาร การแปลภาษา ตรวจสอบคำสะกด ใช้เอกสาร และอื่น ๆ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70801" y="5530745"/>
            <a:ext cx="16230600" cy="2436349"/>
            <a:chOff x="0" y="0"/>
            <a:chExt cx="21640800" cy="3248465"/>
          </a:xfrm>
        </p:grpSpPr>
        <p:sp>
          <p:nvSpPr>
            <p:cNvPr id="31" name="Freeform 31"/>
            <p:cNvSpPr/>
            <p:nvPr/>
          </p:nvSpPr>
          <p:spPr>
            <a:xfrm>
              <a:off x="1345224" y="685800"/>
              <a:ext cx="18304750" cy="2562665"/>
            </a:xfrm>
            <a:custGeom>
              <a:avLst/>
              <a:gdLst/>
              <a:ahLst/>
              <a:cxnLst/>
              <a:rect l="l" t="t" r="r" b="b"/>
              <a:pathLst>
                <a:path w="18304750" h="2562665">
                  <a:moveTo>
                    <a:pt x="0" y="0"/>
                  </a:moveTo>
                  <a:lnTo>
                    <a:pt x="18304749" y="0"/>
                  </a:lnTo>
                  <a:lnTo>
                    <a:pt x="18304749" y="2562665"/>
                  </a:lnTo>
                  <a:lnTo>
                    <a:pt x="0" y="2562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21640800" cy="637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มุมมอง (View)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เป็นแท็บเครื่องมือแสดงเครื่องมือ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01219" y="238883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55654" y="468228"/>
              <a:ext cx="8744246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 การเปิด ปิด และบันทึกเอกสาร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2830" y="127674"/>
              <a:ext cx="1490424" cy="1489738"/>
            </a:xfrm>
            <a:custGeom>
              <a:avLst/>
              <a:gdLst/>
              <a:ahLst/>
              <a:cxnLst/>
              <a:rect l="l" t="t" r="r" b="b"/>
              <a:pathLst>
                <a:path w="1490424" h="1489738">
                  <a:moveTo>
                    <a:pt x="0" y="0"/>
                  </a:moveTo>
                  <a:lnTo>
                    <a:pt x="1490424" y="0"/>
                  </a:lnTo>
                  <a:lnTo>
                    <a:pt x="1490424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78243" y="2367816"/>
            <a:ext cx="8037623" cy="4721019"/>
            <a:chOff x="0" y="0"/>
            <a:chExt cx="10716831" cy="6294693"/>
          </a:xfrm>
        </p:grpSpPr>
        <p:sp>
          <p:nvSpPr>
            <p:cNvPr id="29" name="Freeform 29"/>
            <p:cNvSpPr/>
            <p:nvPr/>
          </p:nvSpPr>
          <p:spPr>
            <a:xfrm>
              <a:off x="667194" y="518755"/>
              <a:ext cx="9382444" cy="5775938"/>
            </a:xfrm>
            <a:custGeom>
              <a:avLst/>
              <a:gdLst/>
              <a:ahLst/>
              <a:cxnLst/>
              <a:rect l="l" t="t" r="r" b="b"/>
              <a:pathLst>
                <a:path w="9382444" h="5775938">
                  <a:moveTo>
                    <a:pt x="0" y="0"/>
                  </a:moveTo>
                  <a:lnTo>
                    <a:pt x="9382444" y="0"/>
                  </a:lnTo>
                  <a:lnTo>
                    <a:pt x="9382444" y="5775938"/>
                  </a:lnTo>
                  <a:lnTo>
                    <a:pt x="0" y="5775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6226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3.1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601334" y="514432"/>
              <a:ext cx="861670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การเปิดใช้งานโปรแกรม (บน Windows 10)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221677" y="1483469"/>
            <a:ext cx="8037623" cy="5502856"/>
            <a:chOff x="0" y="0"/>
            <a:chExt cx="10716831" cy="7337141"/>
          </a:xfrm>
        </p:grpSpPr>
        <p:sp>
          <p:nvSpPr>
            <p:cNvPr id="36" name="Freeform 36"/>
            <p:cNvSpPr/>
            <p:nvPr/>
          </p:nvSpPr>
          <p:spPr>
            <a:xfrm>
              <a:off x="829717" y="815223"/>
              <a:ext cx="9057397" cy="6521918"/>
            </a:xfrm>
            <a:custGeom>
              <a:avLst/>
              <a:gdLst/>
              <a:ahLst/>
              <a:cxnLst/>
              <a:rect l="l" t="t" r="r" b="b"/>
              <a:pathLst>
                <a:path w="9057397" h="6521918">
                  <a:moveTo>
                    <a:pt x="0" y="0"/>
                  </a:moveTo>
                  <a:lnTo>
                    <a:pt x="9057397" y="0"/>
                  </a:lnTo>
                  <a:lnTo>
                    <a:pt x="9057397" y="6521918"/>
                  </a:lnTo>
                  <a:lnTo>
                    <a:pt x="0" y="6521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807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6226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3.2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601334" y="514432"/>
              <a:ext cx="861670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การเปิดใช้งานโปรแกรม (บน Windows 11)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881000" y="266546"/>
            <a:ext cx="4647775" cy="1222834"/>
            <a:chOff x="0" y="0"/>
            <a:chExt cx="6197034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197034" cy="1630445"/>
            </a:xfrm>
            <a:custGeom>
              <a:avLst/>
              <a:gdLst/>
              <a:ahLst/>
              <a:cxnLst/>
              <a:rect l="l" t="t" r="r" b="b"/>
              <a:pathLst>
                <a:path w="6197034" h="1630445">
                  <a:moveTo>
                    <a:pt x="0" y="0"/>
                  </a:moveTo>
                  <a:lnTo>
                    <a:pt x="6197034" y="0"/>
                  </a:lnTo>
                  <a:lnTo>
                    <a:pt x="6197034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t="-85" b="-8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3.3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728334" y="514432"/>
              <a:ext cx="3584326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การสร้างเอกสาร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528776" y="325805"/>
            <a:ext cx="8172707" cy="104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2660" lvl="1" indent="-326330" algn="l">
              <a:lnSpc>
                <a:spcPts val="4232"/>
              </a:lnSpc>
              <a:buFont typeface="Arial"/>
              <a:buChar char="•"/>
            </a:pPr>
            <a:r>
              <a:rPr lang="th-TH" sz="3022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การสร้างเอกสารเปล่า (Blank document)</a:t>
            </a:r>
          </a:p>
          <a:p>
            <a:pPr marL="652660" lvl="1" indent="-326330" algn="l">
              <a:lnSpc>
                <a:spcPts val="4232"/>
              </a:lnSpc>
              <a:buFont typeface="Arial"/>
              <a:buChar char="•"/>
            </a:pPr>
            <a:r>
              <a:rPr lang="th-TH" sz="3022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การสร้างเอกสารจากแม่แบบ (Template)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881000" y="1687766"/>
            <a:ext cx="14915685" cy="3983694"/>
            <a:chOff x="0" y="0"/>
            <a:chExt cx="19887579" cy="5311592"/>
          </a:xfrm>
        </p:grpSpPr>
        <p:sp>
          <p:nvSpPr>
            <p:cNvPr id="30" name="Freeform 30"/>
            <p:cNvSpPr/>
            <p:nvPr/>
          </p:nvSpPr>
          <p:spPr>
            <a:xfrm>
              <a:off x="4819234" y="0"/>
              <a:ext cx="15068345" cy="5311592"/>
            </a:xfrm>
            <a:custGeom>
              <a:avLst/>
              <a:gdLst/>
              <a:ahLst/>
              <a:cxnLst/>
              <a:rect l="l" t="t" r="r" b="b"/>
              <a:pathLst>
                <a:path w="15068345" h="5311592">
                  <a:moveTo>
                    <a:pt x="0" y="0"/>
                  </a:moveTo>
                  <a:lnTo>
                    <a:pt x="15068345" y="0"/>
                  </a:lnTo>
                  <a:lnTo>
                    <a:pt x="15068345" y="5311592"/>
                  </a:lnTo>
                  <a:lnTo>
                    <a:pt x="0" y="5311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1840573"/>
              <a:ext cx="6197034" cy="1630445"/>
            </a:xfrm>
            <a:custGeom>
              <a:avLst/>
              <a:gdLst/>
              <a:ahLst/>
              <a:cxnLst/>
              <a:rect l="l" t="t" r="r" b="b"/>
              <a:pathLst>
                <a:path w="6197034" h="1630445">
                  <a:moveTo>
                    <a:pt x="0" y="0"/>
                  </a:moveTo>
                  <a:lnTo>
                    <a:pt x="6197034" y="0"/>
                  </a:lnTo>
                  <a:lnTo>
                    <a:pt x="6197034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t="-85" b="-8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433769" y="2278805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3.4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728334" y="2355005"/>
              <a:ext cx="3584326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การบันทึกเอกสาร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28700" y="5175876"/>
            <a:ext cx="16230600" cy="3333750"/>
            <a:chOff x="0" y="0"/>
            <a:chExt cx="21640800" cy="4445000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21640800" cy="4445000"/>
              <a:chOff x="0" y="0"/>
              <a:chExt cx="4274726" cy="878025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4274726" cy="87802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878025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853698"/>
                    </a:lnTo>
                    <a:cubicBezTo>
                      <a:pt x="4274726" y="867133"/>
                      <a:pt x="4263834" y="878025"/>
                      <a:pt x="4250399" y="878025"/>
                    </a:cubicBezTo>
                    <a:lnTo>
                      <a:pt x="24327" y="878025"/>
                    </a:lnTo>
                    <a:cubicBezTo>
                      <a:pt x="17875" y="878025"/>
                      <a:pt x="11687" y="875462"/>
                      <a:pt x="7125" y="870900"/>
                    </a:cubicBezTo>
                    <a:cubicBezTo>
                      <a:pt x="2563" y="866337"/>
                      <a:pt x="0" y="860150"/>
                      <a:pt x="0" y="8536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C3EDFF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4274726" cy="91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 lang="th-TH" noProof="1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254000" y="563397"/>
              <a:ext cx="21303206" cy="2603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.docx: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เป็นรูปแบบไฟล์เอกสารของ Microsoft Word เวอร์ชันใหม่ (2010 ขึ้นไป) มีคุณสมบัติใหม่ๆ มากมาย แต่เปิดด้วย Word เวอร์ชันเก่า (97-2003) ไม่ได้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th-TH" sz="2799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.doc: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เป็นรูปแบบไฟล์เอกสารของ Word เวอร์ชันเก่า สามารถเปิดได้ทั้ง Word เวอร์ชันใหม่และเก่า แต่จะขาดคุณสมบัติใหม่ๆ ที่มีใน .docx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978243" y="948252"/>
            <a:ext cx="4665462" cy="1222834"/>
            <a:chOff x="0" y="0"/>
            <a:chExt cx="6220616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220616" cy="1630445"/>
            </a:xfrm>
            <a:custGeom>
              <a:avLst/>
              <a:gdLst/>
              <a:ahLst/>
              <a:cxnLst/>
              <a:rect l="l" t="t" r="r" b="b"/>
              <a:pathLst>
                <a:path w="6220616" h="1630445">
                  <a:moveTo>
                    <a:pt x="0" y="0"/>
                  </a:moveTo>
                  <a:lnTo>
                    <a:pt x="6220616" y="0"/>
                  </a:lnTo>
                  <a:lnTo>
                    <a:pt x="622061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t="-276" b="-276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3.5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01334" y="514432"/>
              <a:ext cx="4269893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การเปิดไฟล์เอกสาร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8330959" y="2240235"/>
            <a:ext cx="8361008" cy="5183825"/>
          </a:xfrm>
          <a:custGeom>
            <a:avLst/>
            <a:gdLst/>
            <a:ahLst/>
            <a:cxnLst/>
            <a:rect l="l" t="t" r="r" b="b"/>
            <a:pathLst>
              <a:path w="8361008" h="5183825">
                <a:moveTo>
                  <a:pt x="0" y="0"/>
                </a:moveTo>
                <a:lnTo>
                  <a:pt x="8361007" y="0"/>
                </a:lnTo>
                <a:lnTo>
                  <a:pt x="8361007" y="5183825"/>
                </a:lnTo>
                <a:lnTo>
                  <a:pt x="0" y="5183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461466" y="2434495"/>
            <a:ext cx="5871505" cy="4989565"/>
            <a:chOff x="0" y="0"/>
            <a:chExt cx="7828673" cy="665275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347867" cy="3809676"/>
            </a:xfrm>
            <a:custGeom>
              <a:avLst/>
              <a:gdLst/>
              <a:ahLst/>
              <a:cxnLst/>
              <a:rect l="l" t="t" r="r" b="b"/>
              <a:pathLst>
                <a:path w="5347867" h="3809676">
                  <a:moveTo>
                    <a:pt x="0" y="0"/>
                  </a:moveTo>
                  <a:lnTo>
                    <a:pt x="5347867" y="0"/>
                  </a:lnTo>
                  <a:lnTo>
                    <a:pt x="5347867" y="3809676"/>
                  </a:lnTo>
                  <a:lnTo>
                    <a:pt x="0" y="380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478" t="-9797" r="-146575" b="-6998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543439" y="3569307"/>
              <a:ext cx="5285234" cy="3083447"/>
            </a:xfrm>
            <a:custGeom>
              <a:avLst/>
              <a:gdLst/>
              <a:ahLst/>
              <a:cxnLst/>
              <a:rect l="l" t="t" r="r" b="b"/>
              <a:pathLst>
                <a:path w="5285234" h="3083447">
                  <a:moveTo>
                    <a:pt x="0" y="0"/>
                  </a:moveTo>
                  <a:lnTo>
                    <a:pt x="5285234" y="0"/>
                  </a:lnTo>
                  <a:lnTo>
                    <a:pt x="5285234" y="3083447"/>
                  </a:lnTo>
                  <a:lnTo>
                    <a:pt x="0" y="3083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6799" t="-6917" r="-10265" b="-37387"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7631533" y="753993"/>
            <a:ext cx="4665462" cy="1222834"/>
            <a:chOff x="0" y="0"/>
            <a:chExt cx="6220616" cy="16304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220616" cy="1630445"/>
            </a:xfrm>
            <a:custGeom>
              <a:avLst/>
              <a:gdLst/>
              <a:ahLst/>
              <a:cxnLst/>
              <a:rect l="l" t="t" r="r" b="b"/>
              <a:pathLst>
                <a:path w="6220616" h="1630445">
                  <a:moveTo>
                    <a:pt x="0" y="0"/>
                  </a:moveTo>
                  <a:lnTo>
                    <a:pt x="6220616" y="0"/>
                  </a:lnTo>
                  <a:lnTo>
                    <a:pt x="622061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t="-276" b="-276"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3.6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601334" y="514432"/>
              <a:ext cx="4269893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การปิดไฟล์เอกสาร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2593838" y="753993"/>
            <a:ext cx="4665462" cy="1222834"/>
            <a:chOff x="0" y="0"/>
            <a:chExt cx="6220616" cy="163044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220616" cy="1630445"/>
            </a:xfrm>
            <a:custGeom>
              <a:avLst/>
              <a:gdLst/>
              <a:ahLst/>
              <a:cxnLst/>
              <a:rect l="l" t="t" r="r" b="b"/>
              <a:pathLst>
                <a:path w="6220616" h="1630445">
                  <a:moveTo>
                    <a:pt x="0" y="0"/>
                  </a:moveTo>
                  <a:lnTo>
                    <a:pt x="6220616" y="0"/>
                  </a:lnTo>
                  <a:lnTo>
                    <a:pt x="622061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2" t="-276" b="-276"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3.7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601334" y="514432"/>
              <a:ext cx="4269893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 dirty="0" err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ออกจากโปรแกร</a:t>
              </a:r>
              <a:r>
                <a:rPr lang="th-TH" sz="2816" b="1" dirty="0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</a:t>
              </a:r>
              <a:endParaRPr lang="en-US" sz="2816" b="1" dirty="0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934485" y="2423151"/>
            <a:ext cx="6365333" cy="1222834"/>
            <a:chOff x="0" y="0"/>
            <a:chExt cx="8487111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99671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4.1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550534" y="514432"/>
              <a:ext cx="6379497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การตั้งค่าเอกสารก่อนพิมพ์งาน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85F8B28-B601-4022-A2A6-4D521938DB0A}"/>
              </a:ext>
            </a:extLst>
          </p:cNvPr>
          <p:cNvGrpSpPr/>
          <p:nvPr/>
        </p:nvGrpSpPr>
        <p:grpSpPr>
          <a:xfrm>
            <a:off x="10218896" y="2423151"/>
            <a:ext cx="6365333" cy="1222834"/>
            <a:chOff x="10218896" y="4333591"/>
            <a:chExt cx="6365333" cy="1222834"/>
          </a:xfrm>
        </p:grpSpPr>
        <p:sp>
          <p:nvSpPr>
            <p:cNvPr id="30" name="Freeform 30"/>
            <p:cNvSpPr/>
            <p:nvPr/>
          </p:nvSpPr>
          <p:spPr>
            <a:xfrm>
              <a:off x="10218896" y="4333591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3216434" y="4333591"/>
              <a:ext cx="3367795" cy="1222834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544223" y="4662265"/>
              <a:ext cx="689932" cy="49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4.2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1381796" y="4719415"/>
              <a:ext cx="4784623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การตรวจสอบคําสะกด </a:t>
              </a: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607342" y="3819873"/>
            <a:ext cx="7821069" cy="2507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โปรแกรม Microsoft Word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สามารถช่วยตรวจสอบคำสะกด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ในขณะพิมพ์ได้ หรือจะให้ตรวจสอบคำสะกด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ในเอกสารภายหลังก็ได้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22931" y="3784154"/>
            <a:ext cx="7821069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หลังจากสร้างไฟล์เอกสารเปล่า ๆ ขึ้นมา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โดยปกติโปรแกรมจะตั้งค่ามาตรฐานเบื้องต้นเอาไว้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ให้อยู่แล้ว แต่เราสามารถเข้าไปตั้งค่าขนาดกระดาษ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เว้นระยะขอบ เลือกฟอนต์ ฯลฯ เองได้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001219" y="522926"/>
            <a:ext cx="8014647" cy="1308814"/>
            <a:chOff x="0" y="0"/>
            <a:chExt cx="10686196" cy="1745085"/>
          </a:xfrm>
        </p:grpSpPr>
        <p:sp>
          <p:nvSpPr>
            <p:cNvPr id="37" name="Freeform 37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319500" y="159347"/>
              <a:ext cx="6918847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การตั้งค่าเอกสาร ตรวจคำสะกด และสั่งพิมพ์เอกสาร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205227" y="157653"/>
              <a:ext cx="1431096" cy="1429779"/>
            </a:xfrm>
            <a:custGeom>
              <a:avLst/>
              <a:gdLst/>
              <a:ahLst/>
              <a:cxnLst/>
              <a:rect l="l" t="t" r="r" b="b"/>
              <a:pathLst>
                <a:path w="1431096" h="1429779">
                  <a:moveTo>
                    <a:pt x="0" y="0"/>
                  </a:moveTo>
                  <a:lnTo>
                    <a:pt x="1431096" y="0"/>
                  </a:lnTo>
                  <a:lnTo>
                    <a:pt x="1431096" y="1429779"/>
                  </a:lnTo>
                  <a:lnTo>
                    <a:pt x="0" y="142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5" name="Freeform 25"/>
          <p:cNvSpPr/>
          <p:nvPr/>
        </p:nvSpPr>
        <p:spPr>
          <a:xfrm>
            <a:off x="1210664" y="1743067"/>
            <a:ext cx="7416870" cy="5432857"/>
          </a:xfrm>
          <a:custGeom>
            <a:avLst/>
            <a:gdLst/>
            <a:ahLst/>
            <a:cxnLst/>
            <a:rect l="l" t="t" r="r" b="b"/>
            <a:pathLst>
              <a:path w="9889160" h="7243810">
                <a:moveTo>
                  <a:pt x="0" y="0"/>
                </a:moveTo>
                <a:lnTo>
                  <a:pt x="9889161" y="0"/>
                </a:lnTo>
                <a:lnTo>
                  <a:pt x="9889161" y="7243810"/>
                </a:lnTo>
                <a:lnTo>
                  <a:pt x="0" y="7243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AB6B03-7032-4844-8C15-BB9A9C2645C6}"/>
              </a:ext>
            </a:extLst>
          </p:cNvPr>
          <p:cNvGrpSpPr/>
          <p:nvPr/>
        </p:nvGrpSpPr>
        <p:grpSpPr>
          <a:xfrm>
            <a:off x="877359" y="718806"/>
            <a:ext cx="6365334" cy="1222834"/>
            <a:chOff x="877359" y="2629246"/>
            <a:chExt cx="6365334" cy="1222834"/>
          </a:xfrm>
        </p:grpSpPr>
        <p:sp>
          <p:nvSpPr>
            <p:cNvPr id="26" name="Freeform 26"/>
            <p:cNvSpPr/>
            <p:nvPr/>
          </p:nvSpPr>
          <p:spPr>
            <a:xfrm>
              <a:off x="877359" y="2629246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874898" y="2629246"/>
              <a:ext cx="3367795" cy="1222834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02686" y="2957920"/>
              <a:ext cx="689932" cy="49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040260" y="3015070"/>
              <a:ext cx="4784623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การตั้งค่าเอกสารก่อนพิมพ์งาน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9814292" y="1747754"/>
            <a:ext cx="7445008" cy="4960236"/>
          </a:xfrm>
          <a:custGeom>
            <a:avLst/>
            <a:gdLst/>
            <a:ahLst/>
            <a:cxnLst/>
            <a:rect l="l" t="t" r="r" b="b"/>
            <a:pathLst>
              <a:path w="9926677" h="6613648">
                <a:moveTo>
                  <a:pt x="0" y="0"/>
                </a:moveTo>
                <a:lnTo>
                  <a:pt x="9926677" y="0"/>
                </a:lnTo>
                <a:lnTo>
                  <a:pt x="9926677" y="6613648"/>
                </a:lnTo>
                <a:lnTo>
                  <a:pt x="0" y="6613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626F12-40B2-4157-8028-8BB44BCF2A2F}"/>
              </a:ext>
            </a:extLst>
          </p:cNvPr>
          <p:cNvGrpSpPr/>
          <p:nvPr/>
        </p:nvGrpSpPr>
        <p:grpSpPr>
          <a:xfrm>
            <a:off x="9144000" y="718806"/>
            <a:ext cx="5505194" cy="1222834"/>
            <a:chOff x="9144000" y="2629246"/>
            <a:chExt cx="5505194" cy="1222834"/>
          </a:xfrm>
        </p:grpSpPr>
        <p:sp>
          <p:nvSpPr>
            <p:cNvPr id="32" name="Freeform 32"/>
            <p:cNvSpPr/>
            <p:nvPr/>
          </p:nvSpPr>
          <p:spPr>
            <a:xfrm>
              <a:off x="9144000" y="2629246"/>
              <a:ext cx="3889245" cy="1222834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1281399" y="2629246"/>
              <a:ext cx="3367795" cy="1222834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9469327" y="2957920"/>
              <a:ext cx="689932" cy="491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4.4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0306901" y="3015070"/>
              <a:ext cx="4094255" cy="413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การตั้งค่าตัวอักษรเริ่มต้น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3228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8003308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2" name="Freeform 32"/>
          <p:cNvSpPr/>
          <p:nvPr/>
        </p:nvSpPr>
        <p:spPr>
          <a:xfrm>
            <a:off x="6725996" y="359002"/>
            <a:ext cx="10745336" cy="7065058"/>
          </a:xfrm>
          <a:custGeom>
            <a:avLst/>
            <a:gdLst/>
            <a:ahLst/>
            <a:cxnLst/>
            <a:rect l="l" t="t" r="r" b="b"/>
            <a:pathLst>
              <a:path w="14327114" h="9420077">
                <a:moveTo>
                  <a:pt x="0" y="0"/>
                </a:moveTo>
                <a:lnTo>
                  <a:pt x="14327114" y="0"/>
                </a:lnTo>
                <a:lnTo>
                  <a:pt x="14327114" y="9420077"/>
                </a:lnTo>
                <a:lnTo>
                  <a:pt x="0" y="94200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AA0326-ADE4-4307-8780-0C11E2C10A41}"/>
              </a:ext>
            </a:extLst>
          </p:cNvPr>
          <p:cNvGrpSpPr/>
          <p:nvPr/>
        </p:nvGrpSpPr>
        <p:grpSpPr>
          <a:xfrm>
            <a:off x="7188053" y="621121"/>
            <a:ext cx="9821221" cy="6421939"/>
            <a:chOff x="7188053" y="2455361"/>
            <a:chExt cx="9821221" cy="6421939"/>
          </a:xfrm>
        </p:grpSpPr>
        <p:sp>
          <p:nvSpPr>
            <p:cNvPr id="33" name="TextBox 33"/>
            <p:cNvSpPr txBox="1"/>
            <p:nvPr/>
          </p:nvSpPr>
          <p:spPr>
            <a:xfrm>
              <a:off x="7188053" y="3857943"/>
              <a:ext cx="9821221" cy="5019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0"/>
                </a:lnSpc>
              </a:pPr>
              <a:r>
                <a:rPr lang="th-TH" sz="32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   โปรแกรมประมวลผลคำ (Word Processor)</a:t>
              </a:r>
              <a:r>
                <a:rPr lang="th-TH" sz="32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คือ โปรแกรมคอมพิวเตอร์ที่ใช้สำหรับสร้าง แก้ไข และจัดรูปแบบเอกสารข้อความ ช่วยให้ผู้ใช้สามารถพิมพ์ข้อความ จัดย่อหน้า ใส่หัวข้อ แทรกตาราง รูปภาพ และกราฟิกต่าง ๆ ได้อย่างสะดวก โปรแกรมประมวลผลคำมีประโยชน์มากสำหรับงานเขียนทุกประเภท เช่น จดหมาย รายงาน บทความ เอกสารทางธุรกิจ ใบปลิว โปสเตอร์ ช่วยให้ผู้ใช้ทำงานได้อย่างมีประสิทธิภาพ รวดเร็ว ประหยัดเวลา และสร้างเอกสารที่มีคุณภาพ สวยงาม เป็นระเบียบ</a:t>
              </a: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7411525" y="2455361"/>
              <a:ext cx="3464623" cy="1164406"/>
              <a:chOff x="0" y="-28575"/>
              <a:chExt cx="584239" cy="19635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155"/>
                <a:ext cx="584239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84239" h="167623">
                    <a:moveTo>
                      <a:pt x="83812" y="0"/>
                    </a:moveTo>
                    <a:lnTo>
                      <a:pt x="500427" y="0"/>
                    </a:lnTo>
                    <a:cubicBezTo>
                      <a:pt x="546715" y="0"/>
                      <a:pt x="584239" y="37524"/>
                      <a:pt x="584239" y="83812"/>
                    </a:cubicBezTo>
                    <a:lnTo>
                      <a:pt x="584239" y="83812"/>
                    </a:lnTo>
                    <a:cubicBezTo>
                      <a:pt x="584239" y="106040"/>
                      <a:pt x="575409" y="127358"/>
                      <a:pt x="559691" y="143076"/>
                    </a:cubicBezTo>
                    <a:cubicBezTo>
                      <a:pt x="543973" y="158793"/>
                      <a:pt x="522655" y="167623"/>
                      <a:pt x="500427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584239" cy="196198"/>
              </a:xfrm>
              <a:prstGeom prst="rect">
                <a:avLst/>
              </a:prstGeom>
            </p:spPr>
            <p:txBody>
              <a:bodyPr lIns="79342" tIns="79342" rIns="79342" bIns="79342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7549480" y="2717912"/>
              <a:ext cx="3210941" cy="697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th-TH" sz="41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สาระสำคัญ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1028700" y="1287591"/>
            <a:ext cx="5165383" cy="5081902"/>
          </a:xfrm>
          <a:custGeom>
            <a:avLst/>
            <a:gdLst/>
            <a:ahLst/>
            <a:cxnLst/>
            <a:rect l="l" t="t" r="r" b="b"/>
            <a:pathLst>
              <a:path w="5165383" h="5081902">
                <a:moveTo>
                  <a:pt x="0" y="0"/>
                </a:moveTo>
                <a:lnTo>
                  <a:pt x="5165383" y="0"/>
                </a:lnTo>
                <a:lnTo>
                  <a:pt x="5165383" y="5081902"/>
                </a:lnTo>
                <a:lnTo>
                  <a:pt x="0" y="50819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001219" y="786072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822676" y="459327"/>
              <a:ext cx="8671210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การปรับคุณลักษณะของข้อความ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97631" y="134517"/>
              <a:ext cx="1476731" cy="1476051"/>
            </a:xfrm>
            <a:custGeom>
              <a:avLst/>
              <a:gdLst/>
              <a:ahLst/>
              <a:cxnLst/>
              <a:rect l="l" t="t" r="r" b="b"/>
              <a:pathLst>
                <a:path w="1476731" h="1476051">
                  <a:moveTo>
                    <a:pt x="0" y="0"/>
                  </a:moveTo>
                  <a:lnTo>
                    <a:pt x="1476731" y="0"/>
                  </a:lnTo>
                  <a:lnTo>
                    <a:pt x="1476731" y="1476051"/>
                  </a:lnTo>
                  <a:lnTo>
                    <a:pt x="0" y="147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028700" y="3233060"/>
            <a:ext cx="8093442" cy="2923756"/>
          </a:xfrm>
          <a:custGeom>
            <a:avLst/>
            <a:gdLst/>
            <a:ahLst/>
            <a:cxnLst/>
            <a:rect l="l" t="t" r="r" b="b"/>
            <a:pathLst>
              <a:path w="8093442" h="2923756">
                <a:moveTo>
                  <a:pt x="0" y="0"/>
                </a:moveTo>
                <a:lnTo>
                  <a:pt x="8093442" y="0"/>
                </a:lnTo>
                <a:lnTo>
                  <a:pt x="8093442" y="2923756"/>
                </a:lnTo>
                <a:lnTo>
                  <a:pt x="0" y="2923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85449" y="1455667"/>
            <a:ext cx="7873851" cy="5521538"/>
          </a:xfrm>
          <a:custGeom>
            <a:avLst/>
            <a:gdLst/>
            <a:ahLst/>
            <a:cxnLst/>
            <a:rect l="l" t="t" r="r" b="b"/>
            <a:pathLst>
              <a:path w="7873851" h="5521538">
                <a:moveTo>
                  <a:pt x="0" y="0"/>
                </a:moveTo>
                <a:lnTo>
                  <a:pt x="7873851" y="0"/>
                </a:lnTo>
                <a:lnTo>
                  <a:pt x="7873851" y="5521538"/>
                </a:lnTo>
                <a:lnTo>
                  <a:pt x="0" y="5521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261260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24200" y="156659"/>
              <a:ext cx="8671210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การจัดรูปแบบย่อหน้า กั้นระยะ และกำหนดระยะห่างระหว่างย่อหน้า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05227" y="127674"/>
              <a:ext cx="1490593" cy="1489738"/>
            </a:xfrm>
            <a:custGeom>
              <a:avLst/>
              <a:gdLst/>
              <a:ahLst/>
              <a:cxnLst/>
              <a:rect l="l" t="t" r="r" b="b"/>
              <a:pathLst>
                <a:path w="1490593" h="1489738">
                  <a:moveTo>
                    <a:pt x="0" y="0"/>
                  </a:moveTo>
                  <a:lnTo>
                    <a:pt x="1490593" y="0"/>
                  </a:lnTo>
                  <a:lnTo>
                    <a:pt x="1490593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43337" y="1843533"/>
            <a:ext cx="6876425" cy="3901149"/>
            <a:chOff x="0" y="0"/>
            <a:chExt cx="9168567" cy="5201532"/>
          </a:xfrm>
        </p:grpSpPr>
        <p:sp>
          <p:nvSpPr>
            <p:cNvPr id="29" name="Freeform 29"/>
            <p:cNvSpPr/>
            <p:nvPr/>
          </p:nvSpPr>
          <p:spPr>
            <a:xfrm>
              <a:off x="0" y="1286674"/>
              <a:ext cx="9168567" cy="3914858"/>
            </a:xfrm>
            <a:custGeom>
              <a:avLst/>
              <a:gdLst/>
              <a:ahLst/>
              <a:cxnLst/>
              <a:rect l="l" t="t" r="r" b="b"/>
              <a:pathLst>
                <a:path w="9168567" h="3914858">
                  <a:moveTo>
                    <a:pt x="0" y="0"/>
                  </a:moveTo>
                  <a:lnTo>
                    <a:pt x="9168567" y="0"/>
                  </a:lnTo>
                  <a:lnTo>
                    <a:pt x="9168567" y="3914858"/>
                  </a:lnTo>
                  <a:lnTo>
                    <a:pt x="0" y="39148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5398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095598" y="0"/>
              <a:ext cx="4835284" cy="1520282"/>
            </a:xfrm>
            <a:custGeom>
              <a:avLst/>
              <a:gdLst/>
              <a:ahLst/>
              <a:cxnLst/>
              <a:rect l="l" t="t" r="r" b="b"/>
              <a:pathLst>
                <a:path w="4835284" h="1520282">
                  <a:moveTo>
                    <a:pt x="0" y="0"/>
                  </a:moveTo>
                  <a:lnTo>
                    <a:pt x="4835284" y="0"/>
                  </a:lnTo>
                  <a:lnTo>
                    <a:pt x="4835284" y="1520282"/>
                  </a:lnTo>
                  <a:lnTo>
                    <a:pt x="0" y="1520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501398" y="0"/>
              <a:ext cx="4186994" cy="1520282"/>
            </a:xfrm>
            <a:custGeom>
              <a:avLst/>
              <a:gdLst/>
              <a:ahLst/>
              <a:cxnLst/>
              <a:rect l="l" t="t" r="r" b="b"/>
              <a:pathLst>
                <a:path w="4186994" h="1520282">
                  <a:moveTo>
                    <a:pt x="0" y="0"/>
                  </a:moveTo>
                  <a:lnTo>
                    <a:pt x="4186994" y="0"/>
                  </a:lnTo>
                  <a:lnTo>
                    <a:pt x="4186994" y="1520282"/>
                  </a:lnTo>
                  <a:lnTo>
                    <a:pt x="0" y="1520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500059" y="414286"/>
              <a:ext cx="857754" cy="605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8"/>
                </a:lnSpc>
                <a:spcBef>
                  <a:spcPct val="0"/>
                </a:spcBef>
              </a:pPr>
              <a:r>
                <a:rPr lang="th-TH" sz="27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6.1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2541368" y="480961"/>
              <a:ext cx="4751559" cy="512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0"/>
                </a:lnSpc>
              </a:pPr>
              <a:r>
                <a:rPr lang="th-TH" sz="262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การจัดรูปแบบย่อหน้า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177684" y="694038"/>
            <a:ext cx="7566979" cy="5078044"/>
            <a:chOff x="0" y="0"/>
            <a:chExt cx="10089305" cy="6770725"/>
          </a:xfrm>
        </p:grpSpPr>
        <p:sp>
          <p:nvSpPr>
            <p:cNvPr id="35" name="Freeform 35"/>
            <p:cNvSpPr/>
            <p:nvPr/>
          </p:nvSpPr>
          <p:spPr>
            <a:xfrm>
              <a:off x="0" y="1573729"/>
              <a:ext cx="10089305" cy="5196996"/>
            </a:xfrm>
            <a:custGeom>
              <a:avLst/>
              <a:gdLst/>
              <a:ahLst/>
              <a:cxnLst/>
              <a:rect l="l" t="t" r="r" b="b"/>
              <a:pathLst>
                <a:path w="10089305" h="5196996">
                  <a:moveTo>
                    <a:pt x="0" y="0"/>
                  </a:moveTo>
                  <a:lnTo>
                    <a:pt x="10089305" y="0"/>
                  </a:lnTo>
                  <a:lnTo>
                    <a:pt x="10089305" y="5196996"/>
                  </a:lnTo>
                  <a:lnTo>
                    <a:pt x="0" y="5196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2618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292029" y="0"/>
              <a:ext cx="5721876" cy="1520282"/>
            </a:xfrm>
            <a:custGeom>
              <a:avLst/>
              <a:gdLst/>
              <a:ahLst/>
              <a:cxnLst/>
              <a:rect l="l" t="t" r="r" b="b"/>
              <a:pathLst>
                <a:path w="5721876" h="1520282">
                  <a:moveTo>
                    <a:pt x="0" y="0"/>
                  </a:moveTo>
                  <a:lnTo>
                    <a:pt x="5721875" y="0"/>
                  </a:lnTo>
                  <a:lnTo>
                    <a:pt x="5721875" y="1520282"/>
                  </a:lnTo>
                  <a:lnTo>
                    <a:pt x="0" y="1520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3" r="-81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696489" y="414286"/>
              <a:ext cx="857754" cy="605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8"/>
                </a:lnSpc>
                <a:spcBef>
                  <a:spcPct val="0"/>
                </a:spcBef>
              </a:pPr>
              <a:r>
                <a:rPr lang="th-TH" sz="27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6.2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737798" y="480961"/>
              <a:ext cx="3389514" cy="512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0"/>
                </a:lnSpc>
              </a:pPr>
              <a:r>
                <a:rPr lang="th-TH" sz="262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การกั้นระยะ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288069" y="6166579"/>
            <a:ext cx="16150402" cy="1140212"/>
            <a:chOff x="0" y="0"/>
            <a:chExt cx="21533869" cy="152028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835284" cy="1520282"/>
            </a:xfrm>
            <a:custGeom>
              <a:avLst/>
              <a:gdLst/>
              <a:ahLst/>
              <a:cxnLst/>
              <a:rect l="l" t="t" r="r" b="b"/>
              <a:pathLst>
                <a:path w="4835284" h="1520282">
                  <a:moveTo>
                    <a:pt x="0" y="0"/>
                  </a:moveTo>
                  <a:lnTo>
                    <a:pt x="4835284" y="0"/>
                  </a:lnTo>
                  <a:lnTo>
                    <a:pt x="4835284" y="1520282"/>
                  </a:lnTo>
                  <a:lnTo>
                    <a:pt x="0" y="1520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950388" y="0"/>
              <a:ext cx="4186994" cy="1520282"/>
            </a:xfrm>
            <a:custGeom>
              <a:avLst/>
              <a:gdLst/>
              <a:ahLst/>
              <a:cxnLst/>
              <a:rect l="l" t="t" r="r" b="b"/>
              <a:pathLst>
                <a:path w="4186994" h="1520282">
                  <a:moveTo>
                    <a:pt x="0" y="0"/>
                  </a:moveTo>
                  <a:lnTo>
                    <a:pt x="4186994" y="0"/>
                  </a:lnTo>
                  <a:lnTo>
                    <a:pt x="4186994" y="1520282"/>
                  </a:lnTo>
                  <a:lnTo>
                    <a:pt x="0" y="1520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404461" y="414286"/>
              <a:ext cx="857754" cy="6053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8"/>
                </a:lnSpc>
                <a:spcBef>
                  <a:spcPct val="0"/>
                </a:spcBef>
              </a:pPr>
              <a:r>
                <a:rPr lang="th-TH" sz="27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6.3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327351" y="279649"/>
              <a:ext cx="4399264" cy="10215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0"/>
                </a:lnSpc>
              </a:pPr>
              <a:r>
                <a:rPr lang="th-TH" sz="262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การกําหนดระยะห่าง</a:t>
              </a:r>
            </a:p>
            <a:p>
              <a:pPr algn="ctr">
                <a:lnSpc>
                  <a:spcPts val="3020"/>
                </a:lnSpc>
              </a:pPr>
              <a:r>
                <a:rPr lang="th-TH" sz="262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ระหว่างย่อหน้า 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6137382" y="42980"/>
              <a:ext cx="15396488" cy="137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2"/>
                </a:lnSpc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การกำหนดระยะห่างระหว่างบรรทัด (Line spacing) และระยะห่างก่อน (Before) และหลัง (After) ย่อหน้าที่เลือก วัตถุประสงค์ เพื่อให้อ่านง่าย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B553066-82A3-449A-A9E7-5940DBE326EC}"/>
              </a:ext>
            </a:extLst>
          </p:cNvPr>
          <p:cNvGrpSpPr/>
          <p:nvPr/>
        </p:nvGrpSpPr>
        <p:grpSpPr>
          <a:xfrm>
            <a:off x="995522" y="600335"/>
            <a:ext cx="8014647" cy="1308814"/>
            <a:chOff x="995522" y="2510775"/>
            <a:chExt cx="8014647" cy="1308814"/>
          </a:xfrm>
        </p:grpSpPr>
        <p:sp>
          <p:nvSpPr>
            <p:cNvPr id="25" name="Freeform 25"/>
            <p:cNvSpPr/>
            <p:nvPr/>
          </p:nvSpPr>
          <p:spPr>
            <a:xfrm flipH="1">
              <a:off x="995522" y="2510775"/>
              <a:ext cx="8014647" cy="1308814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192240" y="2633843"/>
              <a:ext cx="1062678" cy="1062678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833959" y="2624309"/>
              <a:ext cx="5032980" cy="10574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การใส่สัญลักษณ์และหมายเลขแสดงลำดับรายการ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190147" y="2094886"/>
            <a:ext cx="7625396" cy="5694800"/>
          </a:xfrm>
          <a:custGeom>
            <a:avLst/>
            <a:gdLst/>
            <a:ahLst/>
            <a:cxnLst/>
            <a:rect l="l" t="t" r="r" b="b"/>
            <a:pathLst>
              <a:path w="10167195" h="7593067">
                <a:moveTo>
                  <a:pt x="0" y="0"/>
                </a:moveTo>
                <a:lnTo>
                  <a:pt x="10167196" y="0"/>
                </a:lnTo>
                <a:lnTo>
                  <a:pt x="10167196" y="7593067"/>
                </a:lnTo>
                <a:lnTo>
                  <a:pt x="0" y="75930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5515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D73D3A-9BF6-461C-A1A0-4607E03A1421}"/>
              </a:ext>
            </a:extLst>
          </p:cNvPr>
          <p:cNvGrpSpPr/>
          <p:nvPr/>
        </p:nvGrpSpPr>
        <p:grpSpPr>
          <a:xfrm>
            <a:off x="9502535" y="600335"/>
            <a:ext cx="8014648" cy="1308814"/>
            <a:chOff x="9502535" y="2510775"/>
            <a:chExt cx="8014648" cy="1308814"/>
          </a:xfrm>
        </p:grpSpPr>
        <p:sp>
          <p:nvSpPr>
            <p:cNvPr id="30" name="Freeform 30"/>
            <p:cNvSpPr/>
            <p:nvPr/>
          </p:nvSpPr>
          <p:spPr>
            <a:xfrm flipH="1">
              <a:off x="9502535" y="2510775"/>
              <a:ext cx="8014648" cy="1308814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9666965" y="2594815"/>
              <a:ext cx="1096811" cy="1096214"/>
            </a:xfrm>
            <a:custGeom>
              <a:avLst/>
              <a:gdLst/>
              <a:ahLst/>
              <a:cxnLst/>
              <a:rect l="l" t="t" r="r" b="b"/>
              <a:pathLst>
                <a:path w="1462414" h="1461619">
                  <a:moveTo>
                    <a:pt x="0" y="0"/>
                  </a:moveTo>
                  <a:lnTo>
                    <a:pt x="1462414" y="0"/>
                  </a:lnTo>
                  <a:lnTo>
                    <a:pt x="1462414" y="1461620"/>
                  </a:lnTo>
                  <a:lnTo>
                    <a:pt x="0" y="1461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863618" y="2837266"/>
              <a:ext cx="6558185" cy="514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การแทรกรูปภาพลงในเนื้อหา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9311400" y="2259312"/>
            <a:ext cx="8205783" cy="5530374"/>
          </a:xfrm>
          <a:custGeom>
            <a:avLst/>
            <a:gdLst/>
            <a:ahLst/>
            <a:cxnLst/>
            <a:rect l="l" t="t" r="r" b="b"/>
            <a:pathLst>
              <a:path w="10941043" h="7373833">
                <a:moveTo>
                  <a:pt x="0" y="0"/>
                </a:moveTo>
                <a:lnTo>
                  <a:pt x="10941043" y="0"/>
                </a:lnTo>
                <a:lnTo>
                  <a:pt x="10941043" y="7373833"/>
                </a:lnTo>
                <a:lnTo>
                  <a:pt x="0" y="73738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681" b="-5051"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69039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01219" y="2392212"/>
            <a:ext cx="7821069" cy="4551878"/>
            <a:chOff x="0" y="0"/>
            <a:chExt cx="10428092" cy="6069171"/>
          </a:xfrm>
        </p:grpSpPr>
        <p:sp>
          <p:nvSpPr>
            <p:cNvPr id="25" name="Freeform 25"/>
            <p:cNvSpPr/>
            <p:nvPr/>
          </p:nvSpPr>
          <p:spPr>
            <a:xfrm>
              <a:off x="815405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574122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49174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9.1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263233" y="276248"/>
              <a:ext cx="7475664" cy="109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การแทรกส่วนหัวกระดาษ (Header) และท้ายกระดาษ (Footer)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862296"/>
              <a:ext cx="10428092" cy="420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00"/>
                </a:lnSpc>
              </a:pPr>
              <a:r>
                <a:rPr lang="th-TH" sz="3000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Header (หัวกระดาษ) และ Footer (ท้ายกระดาษ) เป็นส่วนที่จะปรากฏอยู่บนหน้ากระดาษ </a:t>
              </a:r>
            </a:p>
            <a:p>
              <a:pPr algn="ctr">
                <a:lnSpc>
                  <a:spcPts val="5100"/>
                </a:lnSpc>
              </a:pPr>
              <a:r>
                <a:rPr lang="th-TH" sz="3000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ทุกหน้าในเอกสาร ซึ่งใช้สำหรับแสดงข้อมูลต่าง ๆ เช่น ชื่อผู้เขียน ชื่อเรื่อง วันที่ หมายเลขหน้า </a:t>
              </a:r>
            </a:p>
            <a:p>
              <a:pPr algn="ctr">
                <a:lnSpc>
                  <a:spcPts val="5100"/>
                </a:lnSpc>
              </a:pPr>
              <a:r>
                <a:rPr lang="th-TH" sz="3000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โลโก้ หรือข้อความอื่น ๆ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44000" y="1083442"/>
            <a:ext cx="8356342" cy="5965058"/>
            <a:chOff x="0" y="0"/>
            <a:chExt cx="11141790" cy="7953411"/>
          </a:xfrm>
        </p:grpSpPr>
        <p:sp>
          <p:nvSpPr>
            <p:cNvPr id="31" name="Freeform 31"/>
            <p:cNvSpPr/>
            <p:nvPr/>
          </p:nvSpPr>
          <p:spPr>
            <a:xfrm>
              <a:off x="62309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38180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5685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9.2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070918" y="276248"/>
              <a:ext cx="7475664" cy="1097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การแทรกหมายเลขหน้ากระดาษ (Page Number) 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0" y="1630445"/>
              <a:ext cx="11141790" cy="6322966"/>
            </a:xfrm>
            <a:custGeom>
              <a:avLst/>
              <a:gdLst/>
              <a:ahLst/>
              <a:cxnLst/>
              <a:rect l="l" t="t" r="r" b="b"/>
              <a:pathLst>
                <a:path w="11141790" h="6322966">
                  <a:moveTo>
                    <a:pt x="0" y="0"/>
                  </a:moveTo>
                  <a:lnTo>
                    <a:pt x="11141790" y="0"/>
                  </a:lnTo>
                  <a:lnTo>
                    <a:pt x="11141790" y="6322966"/>
                  </a:lnTo>
                  <a:lnTo>
                    <a:pt x="0" y="6322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01219" y="502417"/>
            <a:ext cx="8014647" cy="1308814"/>
            <a:chOff x="0" y="0"/>
            <a:chExt cx="10686196" cy="1745085"/>
          </a:xfrm>
        </p:grpSpPr>
        <p:sp>
          <p:nvSpPr>
            <p:cNvPr id="37" name="Freeform 37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97503" y="137648"/>
              <a:ext cx="1468991" cy="1469790"/>
            </a:xfrm>
            <a:custGeom>
              <a:avLst/>
              <a:gdLst/>
              <a:ahLst/>
              <a:cxnLst/>
              <a:rect l="l" t="t" r="r" b="b"/>
              <a:pathLst>
                <a:path w="1468991" h="1469790">
                  <a:moveTo>
                    <a:pt x="0" y="0"/>
                  </a:moveTo>
                  <a:lnTo>
                    <a:pt x="1468991" y="0"/>
                  </a:lnTo>
                  <a:lnTo>
                    <a:pt x="1468991" y="1469790"/>
                  </a:lnTo>
                  <a:lnTo>
                    <a:pt x="0" y="146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197249" y="108173"/>
              <a:ext cx="7290222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การแทรกหัวกระดาษ ท้ายกระดาษ และหมายเลขหน้ากระดาษ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01219" y="862272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97276" y="442828"/>
              <a:ext cx="8128983" cy="686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การใส่กราฟลงในเอกสาร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9096" y="163012"/>
              <a:ext cx="1419062" cy="1419062"/>
            </a:xfrm>
            <a:custGeom>
              <a:avLst/>
              <a:gdLst/>
              <a:ahLst/>
              <a:cxnLst/>
              <a:rect l="l" t="t" r="r" b="b"/>
              <a:pathLst>
                <a:path w="1419062" h="1419062">
                  <a:moveTo>
                    <a:pt x="0" y="0"/>
                  </a:moveTo>
                  <a:lnTo>
                    <a:pt x="1419062" y="0"/>
                  </a:lnTo>
                  <a:lnTo>
                    <a:pt x="1419062" y="1419061"/>
                  </a:lnTo>
                  <a:lnTo>
                    <a:pt x="0" y="1419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663136" y="2761177"/>
            <a:ext cx="7352730" cy="4852802"/>
          </a:xfrm>
          <a:custGeom>
            <a:avLst/>
            <a:gdLst/>
            <a:ahLst/>
            <a:cxnLst/>
            <a:rect l="l" t="t" r="r" b="b"/>
            <a:pathLst>
              <a:path w="9803640" h="6470403">
                <a:moveTo>
                  <a:pt x="0" y="0"/>
                </a:moveTo>
                <a:lnTo>
                  <a:pt x="9803640" y="0"/>
                </a:lnTo>
                <a:lnTo>
                  <a:pt x="9803640" y="6470402"/>
                </a:lnTo>
                <a:lnTo>
                  <a:pt x="0" y="6470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0" name="Freeform 30"/>
          <p:cNvSpPr/>
          <p:nvPr/>
        </p:nvSpPr>
        <p:spPr>
          <a:xfrm>
            <a:off x="9445446" y="578009"/>
            <a:ext cx="6646023" cy="4366336"/>
          </a:xfrm>
          <a:custGeom>
            <a:avLst/>
            <a:gdLst/>
            <a:ahLst/>
            <a:cxnLst/>
            <a:rect l="l" t="t" r="r" b="b"/>
            <a:pathLst>
              <a:path w="8861364" h="5821781">
                <a:moveTo>
                  <a:pt x="0" y="0"/>
                </a:moveTo>
                <a:lnTo>
                  <a:pt x="8861363" y="0"/>
                </a:lnTo>
                <a:lnTo>
                  <a:pt x="8861363" y="5821781"/>
                </a:lnTo>
                <a:lnTo>
                  <a:pt x="0" y="58217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1" name="Freeform 31"/>
          <p:cNvSpPr/>
          <p:nvPr/>
        </p:nvSpPr>
        <p:spPr>
          <a:xfrm>
            <a:off x="10139438" y="3381760"/>
            <a:ext cx="6951564" cy="4232219"/>
          </a:xfrm>
          <a:custGeom>
            <a:avLst/>
            <a:gdLst/>
            <a:ahLst/>
            <a:cxnLst/>
            <a:rect l="l" t="t" r="r" b="b"/>
            <a:pathLst>
              <a:path w="9268752" h="5642959">
                <a:moveTo>
                  <a:pt x="0" y="0"/>
                </a:moveTo>
                <a:lnTo>
                  <a:pt x="9268751" y="0"/>
                </a:lnTo>
                <a:lnTo>
                  <a:pt x="9268751" y="5642959"/>
                </a:lnTo>
                <a:lnTo>
                  <a:pt x="0" y="56429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4" name="TextBox 24"/>
          <p:cNvSpPr txBox="1"/>
          <p:nvPr/>
        </p:nvSpPr>
        <p:spPr>
          <a:xfrm>
            <a:off x="1125489" y="2861585"/>
            <a:ext cx="7821069" cy="448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ในยุคดิจิทัล การสื่อสารผ่านจดหมายอาจดูล้าสมัย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แต่ถึงอย่างไรก็ตามจดหมายก็ยังคงมีบทบาทสำคัญในบางสถานการณ์ เช่น การส่งเอกสารสำคัญ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การติดต่อราชการ การติดต่อธุรกิจ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อย่างเป็นทางการ การส่งคำเชิญส่วนตัว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หรือการเขียนจดหมายถึงผู้อาวุโส ดังนั้นในหัวข้อนี้เราจะเรียนรู้วิธีการพิมพ์จดหมายทั่วไป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41442" y="2861585"/>
            <a:ext cx="7821069" cy="448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สำหรับจดหมายราชการ รูปแบบ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ก็จะไม่ได้แตกต่างไปจากจดหมายทั่วไปมากนัก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เพียงแต่จะเพิ่มในส่วนของข้อมูลอ้างอิงของจดหมาย เช่น เลขที่ หน่วยงานที่ออกเอกสาร ชื่อหน่วยงาน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ที่สามารถติดต่อกลับได้และใส่ตราครุฑไว้ที่กึ่งกลางด้านบนของหน้ากระดาษ นอกจากนี้จดหมาย </a:t>
            </a:r>
          </a:p>
          <a:p>
            <a:pPr algn="ctr">
              <a:lnSpc>
                <a:spcPts val="5100"/>
              </a:lnSpc>
            </a:pPr>
            <a:r>
              <a:rPr lang="th-TH" sz="3000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หรือหนังสือราชการก็ยังแบ่งออกเป็นหลายชนิด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28700" y="1285295"/>
            <a:ext cx="8014647" cy="1308814"/>
            <a:chOff x="0" y="0"/>
            <a:chExt cx="10686196" cy="1745085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97276" y="442828"/>
              <a:ext cx="7785728" cy="686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การพิมพ์จดหมายทั่วไป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05227" y="156994"/>
              <a:ext cx="1431096" cy="1431096"/>
            </a:xfrm>
            <a:custGeom>
              <a:avLst/>
              <a:gdLst/>
              <a:ahLst/>
              <a:cxnLst/>
              <a:rect l="l" t="t" r="r" b="b"/>
              <a:pathLst>
                <a:path w="1431096" h="1431096">
                  <a:moveTo>
                    <a:pt x="0" y="0"/>
                  </a:moveTo>
                  <a:lnTo>
                    <a:pt x="1431096" y="0"/>
                  </a:lnTo>
                  <a:lnTo>
                    <a:pt x="1431096" y="1431097"/>
                  </a:lnTo>
                  <a:lnTo>
                    <a:pt x="0" y="1431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244653" y="1285295"/>
            <a:ext cx="8014647" cy="1308814"/>
            <a:chOff x="0" y="0"/>
            <a:chExt cx="10686196" cy="1745085"/>
          </a:xfrm>
        </p:grpSpPr>
        <p:sp>
          <p:nvSpPr>
            <p:cNvPr id="31" name="Freeform 31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179204" y="118841"/>
              <a:ext cx="1483619" cy="1482003"/>
            </a:xfrm>
            <a:custGeom>
              <a:avLst/>
              <a:gdLst/>
              <a:ahLst/>
              <a:cxnLst/>
              <a:rect l="l" t="t" r="r" b="b"/>
              <a:pathLst>
                <a:path w="1483619" h="1482003">
                  <a:moveTo>
                    <a:pt x="0" y="0"/>
                  </a:moveTo>
                  <a:lnTo>
                    <a:pt x="1483620" y="0"/>
                  </a:lnTo>
                  <a:lnTo>
                    <a:pt x="1483620" y="1482003"/>
                  </a:lnTo>
                  <a:lnTo>
                    <a:pt x="0" y="1482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795752" y="455528"/>
              <a:ext cx="8128444" cy="686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การพิมพ์จดหมายราชการ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410918" y="198389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97276" y="468228"/>
              <a:ext cx="8142604" cy="6860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การสร้างซองจดหมาย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35344" y="162148"/>
              <a:ext cx="1421564" cy="1420790"/>
            </a:xfrm>
            <a:custGeom>
              <a:avLst/>
              <a:gdLst/>
              <a:ahLst/>
              <a:cxnLst/>
              <a:rect l="l" t="t" r="r" b="b"/>
              <a:pathLst>
                <a:path w="1421564" h="1420790">
                  <a:moveTo>
                    <a:pt x="0" y="0"/>
                  </a:moveTo>
                  <a:lnTo>
                    <a:pt x="1421564" y="0"/>
                  </a:lnTo>
                  <a:lnTo>
                    <a:pt x="1421564" y="1420789"/>
                  </a:lnTo>
                  <a:lnTo>
                    <a:pt x="0" y="142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218227" y="1754853"/>
            <a:ext cx="8836078" cy="5809722"/>
          </a:xfrm>
          <a:custGeom>
            <a:avLst/>
            <a:gdLst/>
            <a:ahLst/>
            <a:cxnLst/>
            <a:rect l="l" t="t" r="r" b="b"/>
            <a:pathLst>
              <a:path w="8836078" h="5809722">
                <a:moveTo>
                  <a:pt x="0" y="0"/>
                </a:moveTo>
                <a:lnTo>
                  <a:pt x="8836079" y="0"/>
                </a:lnTo>
                <a:lnTo>
                  <a:pt x="8836079" y="5809721"/>
                </a:lnTo>
                <a:lnTo>
                  <a:pt x="0" y="58097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9" name="Freeform 29"/>
          <p:cNvSpPr/>
          <p:nvPr/>
        </p:nvSpPr>
        <p:spPr>
          <a:xfrm>
            <a:off x="11034768" y="1036140"/>
            <a:ext cx="5128366" cy="1437426"/>
          </a:xfrm>
          <a:custGeom>
            <a:avLst/>
            <a:gdLst/>
            <a:ahLst/>
            <a:cxnLst/>
            <a:rect l="l" t="t" r="r" b="b"/>
            <a:pathLst>
              <a:path w="5128366" h="1437426">
                <a:moveTo>
                  <a:pt x="0" y="0"/>
                </a:moveTo>
                <a:lnTo>
                  <a:pt x="5128365" y="0"/>
                </a:lnTo>
                <a:lnTo>
                  <a:pt x="5128365" y="1437426"/>
                </a:lnTo>
                <a:lnTo>
                  <a:pt x="0" y="1437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0" name="Freeform 30"/>
          <p:cNvSpPr/>
          <p:nvPr/>
        </p:nvSpPr>
        <p:spPr>
          <a:xfrm>
            <a:off x="10401366" y="2866890"/>
            <a:ext cx="6857934" cy="4697685"/>
          </a:xfrm>
          <a:custGeom>
            <a:avLst/>
            <a:gdLst/>
            <a:ahLst/>
            <a:cxnLst/>
            <a:rect l="l" t="t" r="r" b="b"/>
            <a:pathLst>
              <a:path w="6857934" h="4697685">
                <a:moveTo>
                  <a:pt x="0" y="0"/>
                </a:moveTo>
                <a:lnTo>
                  <a:pt x="6857934" y="0"/>
                </a:lnTo>
                <a:lnTo>
                  <a:pt x="6857934" y="4697684"/>
                </a:lnTo>
                <a:lnTo>
                  <a:pt x="0" y="46976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266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79882D-1982-4791-A27B-642F1D20275F}"/>
              </a:ext>
            </a:extLst>
          </p:cNvPr>
          <p:cNvGrpSpPr/>
          <p:nvPr/>
        </p:nvGrpSpPr>
        <p:grpSpPr>
          <a:xfrm>
            <a:off x="1261247" y="282614"/>
            <a:ext cx="15998053" cy="8747086"/>
            <a:chOff x="1261247" y="2187614"/>
            <a:chExt cx="15998053" cy="8747086"/>
          </a:xfrm>
        </p:grpSpPr>
        <p:sp>
          <p:nvSpPr>
            <p:cNvPr id="25" name="Freeform 25"/>
            <p:cNvSpPr/>
            <p:nvPr/>
          </p:nvSpPr>
          <p:spPr>
            <a:xfrm flipH="1">
              <a:off x="1261247" y="2187614"/>
              <a:ext cx="13884263" cy="8747086"/>
            </a:xfrm>
            <a:custGeom>
              <a:avLst/>
              <a:gdLst/>
              <a:ahLst/>
              <a:cxnLst/>
              <a:rect l="l" t="t" r="r" b="b"/>
              <a:pathLst>
                <a:path w="18512351" h="11662781">
                  <a:moveTo>
                    <a:pt x="18512351" y="0"/>
                  </a:moveTo>
                  <a:lnTo>
                    <a:pt x="0" y="0"/>
                  </a:lnTo>
                  <a:lnTo>
                    <a:pt x="0" y="11662781"/>
                  </a:lnTo>
                  <a:lnTo>
                    <a:pt x="18512351" y="11662781"/>
                  </a:lnTo>
                  <a:lnTo>
                    <a:pt x="18512351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 flipH="1">
              <a:off x="5642806" y="2187614"/>
              <a:ext cx="11616494" cy="8747086"/>
            </a:xfrm>
            <a:custGeom>
              <a:avLst/>
              <a:gdLst/>
              <a:ahLst/>
              <a:cxnLst/>
              <a:rect l="l" t="t" r="r" b="b"/>
              <a:pathLst>
                <a:path w="15488658" h="11662781">
                  <a:moveTo>
                    <a:pt x="15488658" y="0"/>
                  </a:moveTo>
                  <a:lnTo>
                    <a:pt x="0" y="0"/>
                  </a:lnTo>
                  <a:lnTo>
                    <a:pt x="0" y="11662781"/>
                  </a:lnTo>
                  <a:lnTo>
                    <a:pt x="15488658" y="11662781"/>
                  </a:lnTo>
                  <a:lnTo>
                    <a:pt x="15488658" y="0"/>
                  </a:lnTo>
                  <a:close/>
                </a:path>
              </a:pathLst>
            </a:custGeom>
            <a:blipFill>
              <a:blip r:embed="rId3"/>
              <a:stretch>
                <a:fillRect r="-1952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2905263" y="2948207"/>
              <a:ext cx="2160761" cy="1053665"/>
              <a:chOff x="0" y="0"/>
              <a:chExt cx="343747" cy="167623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343747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343747" h="167623">
                    <a:moveTo>
                      <a:pt x="83812" y="0"/>
                    </a:moveTo>
                    <a:lnTo>
                      <a:pt x="259935" y="0"/>
                    </a:lnTo>
                    <a:cubicBezTo>
                      <a:pt x="282164" y="0"/>
                      <a:pt x="303481" y="8830"/>
                      <a:pt x="319199" y="24548"/>
                    </a:cubicBezTo>
                    <a:cubicBezTo>
                      <a:pt x="334917" y="40266"/>
                      <a:pt x="343747" y="61583"/>
                      <a:pt x="343747" y="83812"/>
                    </a:cubicBezTo>
                    <a:lnTo>
                      <a:pt x="343747" y="83812"/>
                    </a:lnTo>
                    <a:cubicBezTo>
                      <a:pt x="343747" y="130100"/>
                      <a:pt x="306223" y="167623"/>
                      <a:pt x="259935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343747" cy="196198"/>
              </a:xfrm>
              <a:prstGeom prst="rect">
                <a:avLst/>
              </a:prstGeom>
            </p:spPr>
            <p:txBody>
              <a:bodyPr lIns="84102" tIns="84102" rIns="84102" bIns="84102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991301" y="3050746"/>
              <a:ext cx="2002550" cy="735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32"/>
                </a:lnSpc>
              </a:pPr>
              <a:r>
                <a:rPr lang="th-TH" sz="4451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สรุป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5248276" y="978913"/>
            <a:ext cx="11660621" cy="73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8"/>
              </a:lnSpc>
            </a:pP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Microsoft Word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เป็นโปรแกรมที่ใช้สำหรับสร้างและจัดการเอกสารต่าง ๆ เช่น จดหมาย รายงาน หรือบทความ โดยมีเครื่องมือช่วยให้เราสามารถ</a:t>
            </a:r>
          </a:p>
          <a:p>
            <a:pPr marL="648927" lvl="1" indent="-324464" algn="l">
              <a:lnSpc>
                <a:spcPts val="4538"/>
              </a:lnSpc>
              <a:buFont typeface="Arial"/>
              <a:buChar char="•"/>
            </a:pP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จัดรูปแบบข้อความ: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เปลี่ยนขนาดตัวอักษร สี ความหนา และจัดวางข้อความได้อย่างอิสระ</a:t>
            </a:r>
          </a:p>
          <a:p>
            <a:pPr marL="648927" lvl="1" indent="-324464" algn="l">
              <a:lnSpc>
                <a:spcPts val="4538"/>
              </a:lnSpc>
              <a:buFont typeface="Arial"/>
              <a:buChar char="•"/>
            </a:pP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แทรกสื่อ: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เพิ่มรูปภาพ ตาราง กราฟ หรือแผนภูมิ เพื่อให้เอกสารน่าสนใจมากขึ้น</a:t>
            </a:r>
          </a:p>
          <a:p>
            <a:pPr marL="648927" lvl="1" indent="-324464" algn="l">
              <a:lnSpc>
                <a:spcPts val="4538"/>
              </a:lnSpc>
              <a:buFont typeface="Arial"/>
              <a:buChar char="•"/>
            </a:pP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ตรวจสอบข้อผิดพลาด: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ตรวจสอบคำสะกด ไวยากรณ์ และรูปแบบข้อความโดยอัตโนมัติ</a:t>
            </a:r>
          </a:p>
          <a:p>
            <a:pPr marL="648927" lvl="1" indent="-324464" algn="l">
              <a:lnSpc>
                <a:spcPts val="4538"/>
              </a:lnSpc>
              <a:buFont typeface="Arial"/>
              <a:buChar char="•"/>
            </a:pP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สร้างเอกสารพิเศษ: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สร้างจดหมาย ซองจดหมาย และเอกสารทางราชการได้ง่ายๆ</a:t>
            </a:r>
          </a:p>
          <a:p>
            <a:pPr marL="648927" lvl="1" indent="-324464" algn="l">
              <a:lnSpc>
                <a:spcPts val="4538"/>
              </a:lnSpc>
              <a:buFont typeface="Arial"/>
              <a:buChar char="•"/>
            </a:pP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จัดระเบียบเอกสาร: 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เพิ่มหัวกระดาษ ท้ายกระดาษ และหมายเลขหน้า เพื่อให้เอกสารเป็นระเบียบ</a:t>
            </a:r>
          </a:p>
          <a:p>
            <a:pPr algn="l">
              <a:lnSpc>
                <a:spcPts val="4538"/>
              </a:lnSpc>
            </a:pPr>
            <a:endParaRPr lang="th-TH" sz="3005" noProof="1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028700" y="2313695"/>
            <a:ext cx="4219576" cy="5232918"/>
            <a:chOff x="0" y="0"/>
            <a:chExt cx="5626101" cy="6977224"/>
          </a:xfrm>
        </p:grpSpPr>
        <p:sp>
          <p:nvSpPr>
            <p:cNvPr id="33" name="Freeform 33"/>
            <p:cNvSpPr/>
            <p:nvPr/>
          </p:nvSpPr>
          <p:spPr>
            <a:xfrm>
              <a:off x="2328441" y="0"/>
              <a:ext cx="3297660" cy="3244365"/>
            </a:xfrm>
            <a:custGeom>
              <a:avLst/>
              <a:gdLst/>
              <a:ahLst/>
              <a:cxnLst/>
              <a:rect l="l" t="t" r="r" b="b"/>
              <a:pathLst>
                <a:path w="3297660" h="3244365">
                  <a:moveTo>
                    <a:pt x="0" y="0"/>
                  </a:moveTo>
                  <a:lnTo>
                    <a:pt x="3297660" y="0"/>
                  </a:lnTo>
                  <a:lnTo>
                    <a:pt x="3297660" y="3244365"/>
                  </a:lnTo>
                  <a:lnTo>
                    <a:pt x="0" y="32443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2232804"/>
              <a:ext cx="3002641" cy="3029146"/>
            </a:xfrm>
            <a:custGeom>
              <a:avLst/>
              <a:gdLst/>
              <a:ahLst/>
              <a:cxnLst/>
              <a:rect l="l" t="t" r="r" b="b"/>
              <a:pathLst>
                <a:path w="3002641" h="3029146">
                  <a:moveTo>
                    <a:pt x="0" y="0"/>
                  </a:moveTo>
                  <a:lnTo>
                    <a:pt x="3002641" y="0"/>
                  </a:lnTo>
                  <a:lnTo>
                    <a:pt x="3002641" y="3029147"/>
                  </a:lnTo>
                  <a:lnTo>
                    <a:pt x="0" y="3029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524361" y="3546677"/>
              <a:ext cx="4101741" cy="3430547"/>
            </a:xfrm>
            <a:custGeom>
              <a:avLst/>
              <a:gdLst/>
              <a:ahLst/>
              <a:cxnLst/>
              <a:rect l="l" t="t" r="r" b="b"/>
              <a:pathLst>
                <a:path w="4101741" h="3430547">
                  <a:moveTo>
                    <a:pt x="0" y="0"/>
                  </a:moveTo>
                  <a:lnTo>
                    <a:pt x="4101740" y="0"/>
                  </a:lnTo>
                  <a:lnTo>
                    <a:pt x="4101740" y="3430547"/>
                  </a:lnTo>
                  <a:lnTo>
                    <a:pt x="0" y="34305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909148" y="2561611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55654" y="458216"/>
              <a:ext cx="8744246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ประโยชน์ของโปรแกรม Microsoft Word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495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14845" y="4241900"/>
            <a:ext cx="8014647" cy="1308814"/>
            <a:chOff x="0" y="0"/>
            <a:chExt cx="10686196" cy="1745085"/>
          </a:xfrm>
        </p:grpSpPr>
        <p:sp>
          <p:nvSpPr>
            <p:cNvPr id="29" name="Freeform 29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990558" y="133748"/>
              <a:ext cx="5975080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ส่วนประกอบของโปรแกรม Microsoft Word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207796" y="128612"/>
              <a:ext cx="1487862" cy="1487862"/>
            </a:xfrm>
            <a:custGeom>
              <a:avLst/>
              <a:gdLst/>
              <a:ahLst/>
              <a:cxnLst/>
              <a:rect l="l" t="t" r="r" b="b"/>
              <a:pathLst>
                <a:path w="1487862" h="1487862">
                  <a:moveTo>
                    <a:pt x="0" y="0"/>
                  </a:moveTo>
                  <a:lnTo>
                    <a:pt x="1487862" y="0"/>
                  </a:lnTo>
                  <a:lnTo>
                    <a:pt x="1487862" y="1487862"/>
                  </a:lnTo>
                  <a:lnTo>
                    <a:pt x="0" y="1487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09148" y="5960289"/>
            <a:ext cx="8014647" cy="1308814"/>
            <a:chOff x="0" y="0"/>
            <a:chExt cx="10686196" cy="1745085"/>
          </a:xfrm>
        </p:grpSpPr>
        <p:sp>
          <p:nvSpPr>
            <p:cNvPr id="33" name="Freeform 33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855654" y="468228"/>
              <a:ext cx="8744246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 การเปิด ปิด และบันทึกเอกสาร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212830" y="127674"/>
              <a:ext cx="1490424" cy="1489738"/>
            </a:xfrm>
            <a:custGeom>
              <a:avLst/>
              <a:gdLst/>
              <a:ahLst/>
              <a:cxnLst/>
              <a:rect l="l" t="t" r="r" b="b"/>
              <a:pathLst>
                <a:path w="1490424" h="1489738">
                  <a:moveTo>
                    <a:pt x="0" y="0"/>
                  </a:moveTo>
                  <a:lnTo>
                    <a:pt x="1490424" y="0"/>
                  </a:lnTo>
                  <a:lnTo>
                    <a:pt x="1490424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440339" y="2561611"/>
            <a:ext cx="8014647" cy="1308814"/>
            <a:chOff x="0" y="0"/>
            <a:chExt cx="10686196" cy="1745085"/>
          </a:xfrm>
        </p:grpSpPr>
        <p:sp>
          <p:nvSpPr>
            <p:cNvPr id="37" name="Freeform 37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319500" y="159347"/>
              <a:ext cx="6918847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การตั้งค่าเอกสาร ตรวจคำสะกด และสั่งพิมพ์เอกสาร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205227" y="157653"/>
              <a:ext cx="1431096" cy="1429779"/>
            </a:xfrm>
            <a:custGeom>
              <a:avLst/>
              <a:gdLst/>
              <a:ahLst/>
              <a:cxnLst/>
              <a:rect l="l" t="t" r="r" b="b"/>
              <a:pathLst>
                <a:path w="1431096" h="1429779">
                  <a:moveTo>
                    <a:pt x="0" y="0"/>
                  </a:moveTo>
                  <a:lnTo>
                    <a:pt x="1431096" y="0"/>
                  </a:lnTo>
                  <a:lnTo>
                    <a:pt x="1431096" y="1429779"/>
                  </a:lnTo>
                  <a:lnTo>
                    <a:pt x="0" y="142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446036" y="4241900"/>
            <a:ext cx="8014647" cy="1308814"/>
            <a:chOff x="0" y="0"/>
            <a:chExt cx="10686196" cy="1745085"/>
          </a:xfrm>
        </p:grpSpPr>
        <p:sp>
          <p:nvSpPr>
            <p:cNvPr id="41" name="Freeform 41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822676" y="459327"/>
              <a:ext cx="8671210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การปรับคุณลักษณะของข้อความ</a:t>
              </a:r>
            </a:p>
          </p:txBody>
        </p:sp>
        <p:sp>
          <p:nvSpPr>
            <p:cNvPr id="43" name="Freeform 43"/>
            <p:cNvSpPr/>
            <p:nvPr/>
          </p:nvSpPr>
          <p:spPr>
            <a:xfrm>
              <a:off x="197631" y="134517"/>
              <a:ext cx="1476731" cy="1476051"/>
            </a:xfrm>
            <a:custGeom>
              <a:avLst/>
              <a:gdLst/>
              <a:ahLst/>
              <a:cxnLst/>
              <a:rect l="l" t="t" r="r" b="b"/>
              <a:pathLst>
                <a:path w="1476731" h="1476051">
                  <a:moveTo>
                    <a:pt x="0" y="0"/>
                  </a:moveTo>
                  <a:lnTo>
                    <a:pt x="1476731" y="0"/>
                  </a:lnTo>
                  <a:lnTo>
                    <a:pt x="1476731" y="1476051"/>
                  </a:lnTo>
                  <a:lnTo>
                    <a:pt x="0" y="147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440339" y="5960289"/>
            <a:ext cx="8014647" cy="1308814"/>
            <a:chOff x="0" y="0"/>
            <a:chExt cx="10686196" cy="1745085"/>
          </a:xfrm>
        </p:grpSpPr>
        <p:sp>
          <p:nvSpPr>
            <p:cNvPr id="45" name="Freeform 4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824200" y="156659"/>
              <a:ext cx="8671210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การจัดรูปแบบย่อหน้า กั้นระยะ และกำหนดระยะห่างระหว่างย่อหน้า</a:t>
              </a:r>
            </a:p>
          </p:txBody>
        </p:sp>
        <p:sp>
          <p:nvSpPr>
            <p:cNvPr id="47" name="Freeform 47"/>
            <p:cNvSpPr/>
            <p:nvPr/>
          </p:nvSpPr>
          <p:spPr>
            <a:xfrm>
              <a:off x="205227" y="127674"/>
              <a:ext cx="1490593" cy="1489738"/>
            </a:xfrm>
            <a:custGeom>
              <a:avLst/>
              <a:gdLst/>
              <a:ahLst/>
              <a:cxnLst/>
              <a:rect l="l" t="t" r="r" b="b"/>
              <a:pathLst>
                <a:path w="1490593" h="1489738">
                  <a:moveTo>
                    <a:pt x="0" y="0"/>
                  </a:moveTo>
                  <a:lnTo>
                    <a:pt x="1490593" y="0"/>
                  </a:lnTo>
                  <a:lnTo>
                    <a:pt x="1490593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627679" y="616980"/>
            <a:ext cx="6111322" cy="1646998"/>
            <a:chOff x="0" y="0"/>
            <a:chExt cx="8148429" cy="219599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th-TH" sz="4663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627679" y="616980"/>
            <a:ext cx="6111322" cy="1646998"/>
            <a:chOff x="0" y="0"/>
            <a:chExt cx="8148429" cy="21959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th-TH" sz="4663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09148" y="2561611"/>
            <a:ext cx="8014647" cy="1308814"/>
            <a:chOff x="0" y="0"/>
            <a:chExt cx="10686196" cy="1745085"/>
          </a:xfrm>
        </p:grpSpPr>
        <p:sp>
          <p:nvSpPr>
            <p:cNvPr id="28" name="Freeform 28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622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451249" y="151379"/>
              <a:ext cx="6710640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การใส่สัญลักษณ์และหมายเลขแสดงลำดับรายการ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14845" y="4241900"/>
            <a:ext cx="8014647" cy="1308814"/>
            <a:chOff x="0" y="0"/>
            <a:chExt cx="10686196" cy="1745085"/>
          </a:xfrm>
        </p:grpSpPr>
        <p:sp>
          <p:nvSpPr>
            <p:cNvPr id="32" name="Freeform 32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219239" y="112053"/>
              <a:ext cx="1462414" cy="1461619"/>
            </a:xfrm>
            <a:custGeom>
              <a:avLst/>
              <a:gdLst/>
              <a:ahLst/>
              <a:cxnLst/>
              <a:rect l="l" t="t" r="r" b="b"/>
              <a:pathLst>
                <a:path w="1462414" h="1461619">
                  <a:moveTo>
                    <a:pt x="0" y="0"/>
                  </a:moveTo>
                  <a:lnTo>
                    <a:pt x="1462414" y="0"/>
                  </a:lnTo>
                  <a:lnTo>
                    <a:pt x="1462414" y="1461620"/>
                  </a:lnTo>
                  <a:lnTo>
                    <a:pt x="0" y="1461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814776" y="435321"/>
              <a:ext cx="8744246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การแทรกรูปภาพลงในเนื้อหา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09148" y="5960289"/>
            <a:ext cx="8014647" cy="1308814"/>
            <a:chOff x="0" y="0"/>
            <a:chExt cx="10686196" cy="1745085"/>
          </a:xfrm>
        </p:grpSpPr>
        <p:sp>
          <p:nvSpPr>
            <p:cNvPr id="36" name="Freeform 36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197503" y="137648"/>
              <a:ext cx="1468991" cy="1469790"/>
            </a:xfrm>
            <a:custGeom>
              <a:avLst/>
              <a:gdLst/>
              <a:ahLst/>
              <a:cxnLst/>
              <a:rect l="l" t="t" r="r" b="b"/>
              <a:pathLst>
                <a:path w="1468991" h="1469790">
                  <a:moveTo>
                    <a:pt x="0" y="0"/>
                  </a:moveTo>
                  <a:lnTo>
                    <a:pt x="1468991" y="0"/>
                  </a:lnTo>
                  <a:lnTo>
                    <a:pt x="1468991" y="1469790"/>
                  </a:lnTo>
                  <a:lnTo>
                    <a:pt x="0" y="146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197249" y="108173"/>
              <a:ext cx="7290222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การแทรกหัวกระดาษ ท้ายกระดาษ และหมายเลขหน้ากระดาษ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46036" y="786072"/>
            <a:ext cx="8014647" cy="1308814"/>
            <a:chOff x="0" y="0"/>
            <a:chExt cx="10686196" cy="1745085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797276" y="442828"/>
              <a:ext cx="8671210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การใส่กราฟลงในเอกสาร</a:t>
              </a:r>
            </a:p>
          </p:txBody>
        </p:sp>
        <p:sp>
          <p:nvSpPr>
            <p:cNvPr id="42" name="Freeform 42"/>
            <p:cNvSpPr/>
            <p:nvPr/>
          </p:nvSpPr>
          <p:spPr>
            <a:xfrm>
              <a:off x="219096" y="163012"/>
              <a:ext cx="1419062" cy="1419062"/>
            </a:xfrm>
            <a:custGeom>
              <a:avLst/>
              <a:gdLst/>
              <a:ahLst/>
              <a:cxnLst/>
              <a:rect l="l" t="t" r="r" b="b"/>
              <a:pathLst>
                <a:path w="1419062" h="1419062">
                  <a:moveTo>
                    <a:pt x="0" y="0"/>
                  </a:moveTo>
                  <a:lnTo>
                    <a:pt x="1419062" y="0"/>
                  </a:lnTo>
                  <a:lnTo>
                    <a:pt x="1419062" y="1419061"/>
                  </a:lnTo>
                  <a:lnTo>
                    <a:pt x="0" y="1419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9440339" y="2561611"/>
            <a:ext cx="8014647" cy="1308814"/>
            <a:chOff x="0" y="0"/>
            <a:chExt cx="10686196" cy="1745085"/>
          </a:xfrm>
        </p:grpSpPr>
        <p:sp>
          <p:nvSpPr>
            <p:cNvPr id="44" name="Freeform 44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797276" y="442828"/>
              <a:ext cx="8671210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การพิมพ์จดหมายทั่วไป</a:t>
              </a:r>
            </a:p>
          </p:txBody>
        </p:sp>
        <p:sp>
          <p:nvSpPr>
            <p:cNvPr id="46" name="Freeform 46"/>
            <p:cNvSpPr/>
            <p:nvPr/>
          </p:nvSpPr>
          <p:spPr>
            <a:xfrm>
              <a:off x="205227" y="156994"/>
              <a:ext cx="1431096" cy="1431096"/>
            </a:xfrm>
            <a:custGeom>
              <a:avLst/>
              <a:gdLst/>
              <a:ahLst/>
              <a:cxnLst/>
              <a:rect l="l" t="t" r="r" b="b"/>
              <a:pathLst>
                <a:path w="1431096" h="1431096">
                  <a:moveTo>
                    <a:pt x="0" y="0"/>
                  </a:moveTo>
                  <a:lnTo>
                    <a:pt x="1431096" y="0"/>
                  </a:lnTo>
                  <a:lnTo>
                    <a:pt x="1431096" y="1431097"/>
                  </a:lnTo>
                  <a:lnTo>
                    <a:pt x="0" y="1431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440339" y="5960289"/>
            <a:ext cx="8014647" cy="1308814"/>
            <a:chOff x="0" y="0"/>
            <a:chExt cx="10686196" cy="1745085"/>
          </a:xfrm>
        </p:grpSpPr>
        <p:sp>
          <p:nvSpPr>
            <p:cNvPr id="48" name="Freeform 48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797276" y="468228"/>
              <a:ext cx="8671210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การสร้างซองจดหมาย</a:t>
              </a:r>
            </a:p>
          </p:txBody>
        </p:sp>
        <p:sp>
          <p:nvSpPr>
            <p:cNvPr id="50" name="Freeform 50"/>
            <p:cNvSpPr/>
            <p:nvPr/>
          </p:nvSpPr>
          <p:spPr>
            <a:xfrm>
              <a:off x="235344" y="162148"/>
              <a:ext cx="1421564" cy="1420790"/>
            </a:xfrm>
            <a:custGeom>
              <a:avLst/>
              <a:gdLst/>
              <a:ahLst/>
              <a:cxnLst/>
              <a:rect l="l" t="t" r="r" b="b"/>
              <a:pathLst>
                <a:path w="1421564" h="1420790">
                  <a:moveTo>
                    <a:pt x="0" y="0"/>
                  </a:moveTo>
                  <a:lnTo>
                    <a:pt x="1421564" y="0"/>
                  </a:lnTo>
                  <a:lnTo>
                    <a:pt x="1421564" y="1420789"/>
                  </a:lnTo>
                  <a:lnTo>
                    <a:pt x="0" y="142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446036" y="4241900"/>
            <a:ext cx="8014647" cy="1308814"/>
            <a:chOff x="0" y="0"/>
            <a:chExt cx="10686196" cy="1745085"/>
          </a:xfrm>
        </p:grpSpPr>
        <p:sp>
          <p:nvSpPr>
            <p:cNvPr id="52" name="Freeform 52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79204" y="118841"/>
              <a:ext cx="1483619" cy="1482003"/>
            </a:xfrm>
            <a:custGeom>
              <a:avLst/>
              <a:gdLst/>
              <a:ahLst/>
              <a:cxnLst/>
              <a:rect l="l" t="t" r="r" b="b"/>
              <a:pathLst>
                <a:path w="1483619" h="1482003">
                  <a:moveTo>
                    <a:pt x="0" y="0"/>
                  </a:moveTo>
                  <a:lnTo>
                    <a:pt x="1483620" y="0"/>
                  </a:lnTo>
                  <a:lnTo>
                    <a:pt x="1483620" y="1482003"/>
                  </a:lnTo>
                  <a:lnTo>
                    <a:pt x="0" y="1482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795752" y="455528"/>
              <a:ext cx="8671210" cy="686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การพิมพ์จดหมายราชการ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439212" y="575465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666494" y="425481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ประโยชน์ของโปรแกรม Microsoft Word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495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BDA6C3-D57C-488E-8EE7-4D380DB02810}"/>
              </a:ext>
            </a:extLst>
          </p:cNvPr>
          <p:cNvGrpSpPr/>
          <p:nvPr/>
        </p:nvGrpSpPr>
        <p:grpSpPr>
          <a:xfrm>
            <a:off x="743708" y="2240668"/>
            <a:ext cx="11696198" cy="7368605"/>
            <a:chOff x="743708" y="4074908"/>
            <a:chExt cx="11696198" cy="7368605"/>
          </a:xfrm>
        </p:grpSpPr>
        <p:sp>
          <p:nvSpPr>
            <p:cNvPr id="28" name="Freeform 28"/>
            <p:cNvSpPr/>
            <p:nvPr/>
          </p:nvSpPr>
          <p:spPr>
            <a:xfrm flipH="1">
              <a:off x="743708" y="4074908"/>
              <a:ext cx="11696198" cy="7368605"/>
            </a:xfrm>
            <a:custGeom>
              <a:avLst/>
              <a:gdLst/>
              <a:ahLst/>
              <a:cxnLst/>
              <a:rect l="l" t="t" r="r" b="b"/>
              <a:pathLst>
                <a:path w="11696198" h="7368605">
                  <a:moveTo>
                    <a:pt x="11696198" y="0"/>
                  </a:moveTo>
                  <a:lnTo>
                    <a:pt x="0" y="0"/>
                  </a:lnTo>
                  <a:lnTo>
                    <a:pt x="0" y="7368605"/>
                  </a:lnTo>
                  <a:lnTo>
                    <a:pt x="11696198" y="7368605"/>
                  </a:lnTo>
                  <a:lnTo>
                    <a:pt x="11696198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904105" y="4532135"/>
              <a:ext cx="9626612" cy="4993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24"/>
                </a:lnSpc>
              </a:pPr>
              <a:r>
                <a:rPr lang="th-TH" sz="320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   โปรแกรม Microsoft Word  </a:t>
              </a:r>
              <a:r>
                <a:rPr lang="th-TH" sz="32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เป็นโปรแกรมที่ช่วยให้ผู้ใช้</a:t>
              </a:r>
            </a:p>
            <a:p>
              <a:pPr algn="l">
                <a:lnSpc>
                  <a:spcPts val="5024"/>
                </a:lnSpc>
              </a:pPr>
              <a:r>
                <a:rPr lang="th-TH" sz="32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สร้างเอกสารได้อย่างมีประสิทธิภาพ มีเครื่องมือมากมายสำหรับการจัดรูปแบบข้อความ การแทรกตาราง รูปภาพ และกราฟิก ตรวจสอบการสะกดคำ และไวยากรณ์ รวมถึงความสามารถในการแชร์และทำงานร่วมกันกับผู้อื่นแบบเรียลไทม์ผ่าน OneDrive เหมาะสำหรับงานเขียนทุกประเภท เช่น จดหมาย รายงาน บทความ จดหมายเหตุ ประวัติย่อ และอื่น ๆ อีกมากมาย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3524724" y="333976"/>
            <a:ext cx="3734576" cy="3674219"/>
          </a:xfrm>
          <a:custGeom>
            <a:avLst/>
            <a:gdLst/>
            <a:ahLst/>
            <a:cxnLst/>
            <a:rect l="l" t="t" r="r" b="b"/>
            <a:pathLst>
              <a:path w="3734576" h="3674219">
                <a:moveTo>
                  <a:pt x="0" y="0"/>
                </a:moveTo>
                <a:lnTo>
                  <a:pt x="3734576" y="0"/>
                </a:lnTo>
                <a:lnTo>
                  <a:pt x="3734576" y="3674220"/>
                </a:lnTo>
                <a:lnTo>
                  <a:pt x="0" y="3674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1" name="Group 31"/>
          <p:cNvGrpSpPr/>
          <p:nvPr/>
        </p:nvGrpSpPr>
        <p:grpSpPr>
          <a:xfrm>
            <a:off x="11828426" y="3309260"/>
            <a:ext cx="5430874" cy="4579787"/>
            <a:chOff x="0" y="0"/>
            <a:chExt cx="7241165" cy="610638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864598" cy="3898712"/>
            </a:xfrm>
            <a:custGeom>
              <a:avLst/>
              <a:gdLst/>
              <a:ahLst/>
              <a:cxnLst/>
              <a:rect l="l" t="t" r="r" b="b"/>
              <a:pathLst>
                <a:path w="3864598" h="3898712">
                  <a:moveTo>
                    <a:pt x="0" y="0"/>
                  </a:moveTo>
                  <a:lnTo>
                    <a:pt x="3864598" y="0"/>
                  </a:lnTo>
                  <a:lnTo>
                    <a:pt x="3864598" y="3898712"/>
                  </a:lnTo>
                  <a:lnTo>
                    <a:pt x="0" y="3898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961953" y="1691042"/>
              <a:ext cx="5279212" cy="4415341"/>
            </a:xfrm>
            <a:custGeom>
              <a:avLst/>
              <a:gdLst/>
              <a:ahLst/>
              <a:cxnLst/>
              <a:rect l="l" t="t" r="r" b="b"/>
              <a:pathLst>
                <a:path w="5279212" h="4415341">
                  <a:moveTo>
                    <a:pt x="0" y="0"/>
                  </a:moveTo>
                  <a:lnTo>
                    <a:pt x="5279212" y="0"/>
                  </a:lnTo>
                  <a:lnTo>
                    <a:pt x="5279212" y="4415340"/>
                  </a:lnTo>
                  <a:lnTo>
                    <a:pt x="0" y="4415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699824" y="366454"/>
            <a:ext cx="16640245" cy="8778310"/>
            <a:chOff x="0" y="0"/>
            <a:chExt cx="22186994" cy="11704413"/>
          </a:xfrm>
        </p:grpSpPr>
        <p:sp>
          <p:nvSpPr>
            <p:cNvPr id="25" name="Freeform 25"/>
            <p:cNvSpPr/>
            <p:nvPr/>
          </p:nvSpPr>
          <p:spPr>
            <a:xfrm>
              <a:off x="547841" y="391935"/>
              <a:ext cx="17550377" cy="11312478"/>
            </a:xfrm>
            <a:custGeom>
              <a:avLst/>
              <a:gdLst/>
              <a:ahLst/>
              <a:cxnLst/>
              <a:rect l="l" t="t" r="r" b="b"/>
              <a:pathLst>
                <a:path w="17550377" h="11312478">
                  <a:moveTo>
                    <a:pt x="0" y="0"/>
                  </a:moveTo>
                  <a:lnTo>
                    <a:pt x="17550377" y="0"/>
                  </a:lnTo>
                  <a:lnTo>
                    <a:pt x="17550377" y="11312478"/>
                  </a:lnTo>
                  <a:lnTo>
                    <a:pt x="0" y="11312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t="-159" b="-203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9552949" y="391935"/>
              <a:ext cx="12634045" cy="11312478"/>
            </a:xfrm>
            <a:custGeom>
              <a:avLst/>
              <a:gdLst/>
              <a:ahLst/>
              <a:cxnLst/>
              <a:rect l="l" t="t" r="r" b="b"/>
              <a:pathLst>
                <a:path w="12634045" h="11312478">
                  <a:moveTo>
                    <a:pt x="0" y="0"/>
                  </a:moveTo>
                  <a:lnTo>
                    <a:pt x="12634045" y="0"/>
                  </a:lnTo>
                  <a:lnTo>
                    <a:pt x="12634045" y="11312478"/>
                  </a:lnTo>
                  <a:lnTo>
                    <a:pt x="0" y="11312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163" t="-159" b="-203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361223" y="1403607"/>
              <a:ext cx="17172897" cy="721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สร้างสรรค์ได้หลากหลาย: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ไม่ว่าจะเป็นจดหมาย รายงาน รวมไปถึงโปสเตอร์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61223" y="2338327"/>
              <a:ext cx="16257140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จัดรูปแบบมืออาชีพ: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ปรับแต่งเอกสารได้อย่างอิสระด้วยฟอนต์ สี รูปภาพ และตาราง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61223" y="3298447"/>
              <a:ext cx="20074757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ตรวจสอบความถูกต้อง: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ตรวจสอบและแก้ไขคำผิด ไวยากรณ์ และเครื่องหมายวรรคตอนได้อัตโนมัติ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61223" y="4335121"/>
              <a:ext cx="15098560" cy="150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ทำงานร่วมกันได้: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แก้ไขเอกสารพร้อมกันกับผู้อื่นแบบเรียลไทม์ ทำงานเป็นทีม</a:t>
              </a:r>
            </a:p>
            <a:p>
              <a:pPr algn="l">
                <a:lnSpc>
                  <a:spcPts val="4785"/>
                </a:lnSpc>
              </a:pP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ได้อย่างมีประสิทธิภาพ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361223" y="5967986"/>
              <a:ext cx="19902254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เข้าถึงได้ง่าย: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มีเครื่องมือช่วยเหลือผู้ที่มีความต้องการพิเศษ เช่น ผู้ที่มีปัญหาทางสายตา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0" y="0"/>
              <a:ext cx="14363461" cy="1108332"/>
              <a:chOff x="0" y="0"/>
              <a:chExt cx="2172321" cy="16762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172321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2172321" h="167623">
                    <a:moveTo>
                      <a:pt x="36652" y="0"/>
                    </a:moveTo>
                    <a:lnTo>
                      <a:pt x="2135669" y="0"/>
                    </a:lnTo>
                    <a:cubicBezTo>
                      <a:pt x="2155911" y="0"/>
                      <a:pt x="2172321" y="16410"/>
                      <a:pt x="2172321" y="36652"/>
                    </a:cubicBezTo>
                    <a:lnTo>
                      <a:pt x="2172321" y="130971"/>
                    </a:lnTo>
                    <a:cubicBezTo>
                      <a:pt x="2172321" y="151214"/>
                      <a:pt x="2155911" y="167623"/>
                      <a:pt x="2135669" y="167623"/>
                    </a:cubicBezTo>
                    <a:lnTo>
                      <a:pt x="36652" y="167623"/>
                    </a:lnTo>
                    <a:cubicBezTo>
                      <a:pt x="16410" y="167623"/>
                      <a:pt x="0" y="151214"/>
                      <a:pt x="0" y="130971"/>
                    </a:cubicBezTo>
                    <a:lnTo>
                      <a:pt x="0" y="36652"/>
                    </a:lnTo>
                    <a:cubicBezTo>
                      <a:pt x="0" y="16410"/>
                      <a:pt x="16410" y="0"/>
                      <a:pt x="3665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28575"/>
                <a:ext cx="2172321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440290" y="108813"/>
              <a:ext cx="13665107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ประโยชน์ของการใช้โปรแกรม Microsoft Word 2021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361223" y="6859992"/>
              <a:ext cx="14897306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แปลภาษาได้: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แปลเอกสารได้หลายภาษา สะดวกสำหรับการทำงานข้ามภาษา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361223" y="7794712"/>
              <a:ext cx="14218366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ใช้งานได้ทุกที่: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ใช้ได้ทั้งบนคอมพิวเตอร์ แท็บเล็ต และสมาร์ทโฟน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361223" y="8742132"/>
              <a:ext cx="13114481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th-TH" sz="29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เทมเพลตพร้อมใช้: </a:t>
              </a:r>
              <a:r>
                <a:rPr lang="th-TH" sz="29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มีเทมเพลตสำเร็จรูปมากมาย ช่วยประหยัดเวลา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028700" y="824707"/>
            <a:ext cx="16913172" cy="8113725"/>
            <a:chOff x="0" y="0"/>
            <a:chExt cx="22550896" cy="10818301"/>
          </a:xfrm>
        </p:grpSpPr>
        <p:sp>
          <p:nvSpPr>
            <p:cNvPr id="25" name="Freeform 25"/>
            <p:cNvSpPr/>
            <p:nvPr/>
          </p:nvSpPr>
          <p:spPr>
            <a:xfrm>
              <a:off x="5627167" y="264935"/>
              <a:ext cx="16372677" cy="10553366"/>
            </a:xfrm>
            <a:custGeom>
              <a:avLst/>
              <a:gdLst/>
              <a:ahLst/>
              <a:cxnLst/>
              <a:rect l="l" t="t" r="r" b="b"/>
              <a:pathLst>
                <a:path w="16372677" h="10553366">
                  <a:moveTo>
                    <a:pt x="0" y="0"/>
                  </a:moveTo>
                  <a:lnTo>
                    <a:pt x="16372677" y="0"/>
                  </a:lnTo>
                  <a:lnTo>
                    <a:pt x="16372677" y="10553366"/>
                  </a:lnTo>
                  <a:lnTo>
                    <a:pt x="0" y="10553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t="-159" b="-2030"/>
              </a:stretch>
            </a:blipFill>
          </p:spPr>
        </p:sp>
        <p:grpSp>
          <p:nvGrpSpPr>
            <p:cNvPr id="26" name="Group 26"/>
            <p:cNvGrpSpPr/>
            <p:nvPr/>
          </p:nvGrpSpPr>
          <p:grpSpPr>
            <a:xfrm>
              <a:off x="5079326" y="0"/>
              <a:ext cx="14363461" cy="1108332"/>
              <a:chOff x="0" y="0"/>
              <a:chExt cx="2172321" cy="16762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172321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2172321" h="167623">
                    <a:moveTo>
                      <a:pt x="36652" y="0"/>
                    </a:moveTo>
                    <a:lnTo>
                      <a:pt x="2135669" y="0"/>
                    </a:lnTo>
                    <a:cubicBezTo>
                      <a:pt x="2155911" y="0"/>
                      <a:pt x="2172321" y="16410"/>
                      <a:pt x="2172321" y="36652"/>
                    </a:cubicBezTo>
                    <a:lnTo>
                      <a:pt x="2172321" y="130971"/>
                    </a:lnTo>
                    <a:cubicBezTo>
                      <a:pt x="2172321" y="151214"/>
                      <a:pt x="2155911" y="167623"/>
                      <a:pt x="2135669" y="167623"/>
                    </a:cubicBezTo>
                    <a:lnTo>
                      <a:pt x="36652" y="167623"/>
                    </a:lnTo>
                    <a:cubicBezTo>
                      <a:pt x="16410" y="167623"/>
                      <a:pt x="0" y="151214"/>
                      <a:pt x="0" y="130971"/>
                    </a:cubicBezTo>
                    <a:lnTo>
                      <a:pt x="0" y="36652"/>
                    </a:lnTo>
                    <a:cubicBezTo>
                      <a:pt x="0" y="16410"/>
                      <a:pt x="16410" y="0"/>
                      <a:pt x="3665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28575"/>
                <a:ext cx="2172321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428165" y="1417944"/>
              <a:ext cx="15339635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เชื่อมต่อคลาวด์: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บันทึกเอกสารบน OneDrive และเข้าถึงได้ทุกที่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428165" y="4087484"/>
              <a:ext cx="15339635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ใช้งานด้วยเสียง: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ควบคุมโปรแกรมและป้อนข้อมูลด้วยเสียง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428165" y="2378064"/>
              <a:ext cx="11345573" cy="150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วิเคราะห์ข้อมูล: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สร้างแผนภูมิและกราฟเพื่อนำเสนอข้อมูลได้อย่างมีประสิทธิภาพ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6428165" y="5047604"/>
              <a:ext cx="16122731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รักษาความปลอดภัย: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ปกป้องเอกสารด้วยการเข้ารหัส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5519616" y="108813"/>
              <a:ext cx="13665107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51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ประโยชน์ของการใช้โปรแกรม Microsoft Word 2021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6428165" y="6007724"/>
              <a:ext cx="15339635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AI ช่วยทำงาน: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 AI ช่วยตรวจแก้ข้อผิดพลาดและเพิ่มประสิทธิภาพการทำงาน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6428165" y="6967843"/>
              <a:ext cx="16122731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ปรับแต่งได้: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ปรับแต่งอินเทอร์เฟซให้เหมาะกับการใช้งานของตนเอง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6428165" y="7927963"/>
              <a:ext cx="15339635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ใช้งานง่าย: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เหมาะสำหรับผู้ใช้ทุกระดับ</a:t>
              </a:r>
            </a:p>
          </p:txBody>
        </p:sp>
        <p:sp>
          <p:nvSpPr>
            <p:cNvPr id="37" name="Freeform 37"/>
            <p:cNvSpPr/>
            <p:nvPr/>
          </p:nvSpPr>
          <p:spPr>
            <a:xfrm rot="-411787">
              <a:off x="320124" y="1067494"/>
              <a:ext cx="2852552" cy="2453195"/>
            </a:xfrm>
            <a:custGeom>
              <a:avLst/>
              <a:gdLst/>
              <a:ahLst/>
              <a:cxnLst/>
              <a:rect l="l" t="t" r="r" b="b"/>
              <a:pathLst>
                <a:path w="2852552" h="2453195">
                  <a:moveTo>
                    <a:pt x="0" y="0"/>
                  </a:moveTo>
                  <a:lnTo>
                    <a:pt x="2852552" y="0"/>
                  </a:lnTo>
                  <a:lnTo>
                    <a:pt x="2852552" y="2453195"/>
                  </a:lnTo>
                  <a:lnTo>
                    <a:pt x="0" y="2453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3485708" y="2040240"/>
              <a:ext cx="2379980" cy="2379980"/>
            </a:xfrm>
            <a:custGeom>
              <a:avLst/>
              <a:gdLst/>
              <a:ahLst/>
              <a:cxnLst/>
              <a:rect l="l" t="t" r="r" b="b"/>
              <a:pathLst>
                <a:path w="2379980" h="2379980">
                  <a:moveTo>
                    <a:pt x="0" y="0"/>
                  </a:moveTo>
                  <a:lnTo>
                    <a:pt x="2379980" y="0"/>
                  </a:lnTo>
                  <a:lnTo>
                    <a:pt x="2379980" y="2379980"/>
                  </a:lnTo>
                  <a:lnTo>
                    <a:pt x="0" y="2379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183768" y="3840238"/>
              <a:ext cx="2318203" cy="2318203"/>
            </a:xfrm>
            <a:custGeom>
              <a:avLst/>
              <a:gdLst/>
              <a:ahLst/>
              <a:cxnLst/>
              <a:rect l="l" t="t" r="r" b="b"/>
              <a:pathLst>
                <a:path w="2318203" h="2318203">
                  <a:moveTo>
                    <a:pt x="0" y="0"/>
                  </a:moveTo>
                  <a:lnTo>
                    <a:pt x="2318203" y="0"/>
                  </a:lnTo>
                  <a:lnTo>
                    <a:pt x="2318203" y="2318203"/>
                  </a:lnTo>
                  <a:lnTo>
                    <a:pt x="0" y="231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0" y="3682336"/>
              <a:ext cx="6063409" cy="4486923"/>
            </a:xfrm>
            <a:custGeom>
              <a:avLst/>
              <a:gdLst/>
              <a:ahLst/>
              <a:cxnLst/>
              <a:rect l="l" t="t" r="r" b="b"/>
              <a:pathLst>
                <a:path w="6063409" h="4486923">
                  <a:moveTo>
                    <a:pt x="0" y="0"/>
                  </a:moveTo>
                  <a:lnTo>
                    <a:pt x="6063409" y="0"/>
                  </a:lnTo>
                  <a:lnTo>
                    <a:pt x="6063409" y="4486923"/>
                  </a:lnTo>
                  <a:lnTo>
                    <a:pt x="0" y="4486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01219" y="453671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990558" y="133748"/>
              <a:ext cx="5975080" cy="1409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ส่วนประกอบของโปรแกรม Microsoft Word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07796" y="128612"/>
              <a:ext cx="1487862" cy="1487862"/>
            </a:xfrm>
            <a:custGeom>
              <a:avLst/>
              <a:gdLst/>
              <a:ahLst/>
              <a:cxnLst/>
              <a:rect l="l" t="t" r="r" b="b"/>
              <a:pathLst>
                <a:path w="1487862" h="1487862">
                  <a:moveTo>
                    <a:pt x="0" y="0"/>
                  </a:moveTo>
                  <a:lnTo>
                    <a:pt x="1487862" y="0"/>
                  </a:lnTo>
                  <a:lnTo>
                    <a:pt x="1487862" y="1487862"/>
                  </a:lnTo>
                  <a:lnTo>
                    <a:pt x="0" y="1487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23950" y="4989334"/>
            <a:ext cx="7697147" cy="833304"/>
            <a:chOff x="0" y="0"/>
            <a:chExt cx="10262863" cy="111107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07484" y="103943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แถบเครื่องมือด่วน (Quick Access Toolbar)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821097" y="5822638"/>
            <a:ext cx="7697147" cy="1122722"/>
            <a:chOff x="0" y="0"/>
            <a:chExt cx="10262863" cy="149696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407484" y="103943"/>
              <a:ext cx="8855378" cy="1393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ปุ่มควบคุมหน้าต่าง </a:t>
              </a:r>
            </a:p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(Window Control Buttons)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23950" y="5822638"/>
            <a:ext cx="7697147" cy="833304"/>
            <a:chOff x="0" y="0"/>
            <a:chExt cx="10262863" cy="111107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407484" y="105675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แถบเมนูคำสั่ง (Menu Bar) 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23950" y="6703567"/>
            <a:ext cx="8632329" cy="833304"/>
            <a:chOff x="0" y="0"/>
            <a:chExt cx="11509772" cy="111107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407484" y="97866"/>
              <a:ext cx="1010228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แถบชื่อเรื่อง (Title Bar)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821097" y="4999522"/>
            <a:ext cx="8221670" cy="833304"/>
            <a:chOff x="0" y="0"/>
            <a:chExt cx="10962226" cy="111107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407484" y="90057"/>
              <a:ext cx="9554742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 Ribbon 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2736246" y="2166446"/>
            <a:ext cx="12815507" cy="2418927"/>
          </a:xfrm>
          <a:custGeom>
            <a:avLst/>
            <a:gdLst/>
            <a:ahLst/>
            <a:cxnLst/>
            <a:rect l="l" t="t" r="r" b="b"/>
            <a:pathLst>
              <a:path w="12815507" h="2418927">
                <a:moveTo>
                  <a:pt x="0" y="0"/>
                </a:moveTo>
                <a:lnTo>
                  <a:pt x="12815508" y="0"/>
                </a:lnTo>
                <a:lnTo>
                  <a:pt x="12815508" y="2418927"/>
                </a:lnTo>
                <a:lnTo>
                  <a:pt x="0" y="24189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9917884" y="1293429"/>
            <a:ext cx="7697147" cy="833304"/>
            <a:chOff x="0" y="0"/>
            <a:chExt cx="10262863" cy="111107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407484" y="105675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ไม้บรรทัด (Ruler)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917884" y="2475886"/>
            <a:ext cx="7697147" cy="833304"/>
            <a:chOff x="0" y="0"/>
            <a:chExt cx="10262863" cy="111107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407484" y="97866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เคอร์เซอร์แสดงตำแหน่งพิมพ์ (Cursor)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41830" y="3614060"/>
            <a:ext cx="7673201" cy="833304"/>
            <a:chOff x="0" y="0"/>
            <a:chExt cx="10230935" cy="111107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375556" y="103943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แถบเลื่อน (Scroll Bar)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941830" y="4656914"/>
            <a:ext cx="7684052" cy="833304"/>
            <a:chOff x="0" y="0"/>
            <a:chExt cx="10245402" cy="1111072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390024" y="105675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แถบสถานะ (Status Bar) 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028700" y="1555233"/>
            <a:ext cx="8521255" cy="4532665"/>
          </a:xfrm>
          <a:custGeom>
            <a:avLst/>
            <a:gdLst/>
            <a:ahLst/>
            <a:cxnLst/>
            <a:rect l="l" t="t" r="r" b="b"/>
            <a:pathLst>
              <a:path w="8521255" h="4532665">
                <a:moveTo>
                  <a:pt x="0" y="0"/>
                </a:moveTo>
                <a:lnTo>
                  <a:pt x="8521255" y="0"/>
                </a:lnTo>
                <a:lnTo>
                  <a:pt x="8521255" y="4532665"/>
                </a:lnTo>
                <a:lnTo>
                  <a:pt x="0" y="45326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316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7" name="Group 37"/>
          <p:cNvGrpSpPr/>
          <p:nvPr/>
        </p:nvGrpSpPr>
        <p:grpSpPr>
          <a:xfrm>
            <a:off x="9941830" y="5761624"/>
            <a:ext cx="7684052" cy="833304"/>
            <a:chOff x="0" y="0"/>
            <a:chExt cx="10245402" cy="111107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390024" y="108392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ซูมและมุมมองย่อ/ขยาย (Zoom &amp; View Bar)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1436</Words>
  <Application>Microsoft Office PowerPoint</Application>
  <PresentationFormat>กำหนดเอง</PresentationFormat>
  <Paragraphs>157</Paragraphs>
  <Slides>27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27</vt:i4>
      </vt:variant>
    </vt:vector>
  </HeadingPairs>
  <TitlesOfParts>
    <vt:vector size="33" baseType="lpstr">
      <vt:lpstr>Arial</vt:lpstr>
      <vt:lpstr>Sarabun Light</vt:lpstr>
      <vt:lpstr>Calibri</vt:lpstr>
      <vt:lpstr>Sarabun Bold</vt:lpstr>
      <vt:lpstr>Sarabun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การใช้เทคโนโลยี U5</dc:title>
  <dc:creator>KRU KOOKKAI</dc:creator>
  <cp:lastModifiedBy>ครูกุ๊กไก่</cp:lastModifiedBy>
  <cp:revision>16</cp:revision>
  <dcterms:created xsi:type="dcterms:W3CDTF">2006-08-16T00:00:00Z</dcterms:created>
  <dcterms:modified xsi:type="dcterms:W3CDTF">2025-06-10T07:56:21Z</dcterms:modified>
  <dc:identifier>DAGMOI_kRnQ</dc:identifier>
</cp:coreProperties>
</file>