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8288000" cy="10287000"/>
  <p:notesSz cx="6858000" cy="9144000"/>
  <p:embeddedFontLst>
    <p:embeddedFont>
      <p:font typeface="Sarabun" panose="020B0604020202020204" charset="-34"/>
      <p:regular r:id="rId36"/>
      <p:bold r:id="rId37"/>
      <p:italic r:id="rId38"/>
      <p:boldItalic r:id="rId39"/>
    </p:embeddedFont>
    <p:embeddedFont>
      <p:font typeface="Sarabun Bold" panose="020B0604020202020204" charset="-34"/>
      <p:regular r:id="rId40"/>
      <p:bold r:id="rId41"/>
    </p:embeddedFont>
    <p:embeddedFont>
      <p:font typeface="Sarabun Light" panose="020B0604020202020204" charset="-34"/>
      <p:regular r:id="rId42"/>
      <p: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0" d="100"/>
          <a:sy n="30" d="100"/>
        </p:scale>
        <p:origin x="1716" y="5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9.png"/><Relationship Id="rId7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13.png"/><Relationship Id="rId4" Type="http://schemas.openxmlformats.org/officeDocument/2006/relationships/image" Target="../media/image10.svg"/><Relationship Id="rId9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svg"/><Relationship Id="rId3" Type="http://schemas.openxmlformats.org/officeDocument/2006/relationships/image" Target="../media/image14.png"/><Relationship Id="rId7" Type="http://schemas.openxmlformats.org/officeDocument/2006/relationships/image" Target="../media/image84.svg"/><Relationship Id="rId12" Type="http://schemas.openxmlformats.org/officeDocument/2006/relationships/image" Target="../media/image8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svg"/><Relationship Id="rId5" Type="http://schemas.openxmlformats.org/officeDocument/2006/relationships/image" Target="../media/image82.sv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15.png"/><Relationship Id="rId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sv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16.png"/><Relationship Id="rId4" Type="http://schemas.openxmlformats.org/officeDocument/2006/relationships/image" Target="../media/image1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9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18.png"/><Relationship Id="rId4" Type="http://schemas.openxmlformats.org/officeDocument/2006/relationships/image" Target="../media/image1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20.png"/><Relationship Id="rId4" Type="http://schemas.openxmlformats.org/officeDocument/2006/relationships/image" Target="../media/image10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9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21.png"/><Relationship Id="rId4" Type="http://schemas.openxmlformats.org/officeDocument/2006/relationships/image" Target="../media/image1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9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1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109.png"/><Relationship Id="rId7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0.svg"/><Relationship Id="rId10" Type="http://schemas.openxmlformats.org/officeDocument/2006/relationships/image" Target="../media/image22.pn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9.svg"/><Relationship Id="rId5" Type="http://schemas.openxmlformats.org/officeDocument/2006/relationships/image" Target="../media/image11.png"/><Relationship Id="rId10" Type="http://schemas.openxmlformats.org/officeDocument/2006/relationships/image" Target="../media/image28.png"/><Relationship Id="rId4" Type="http://schemas.openxmlformats.org/officeDocument/2006/relationships/image" Target="../media/image10.svg"/><Relationship Id="rId9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18" Type="http://schemas.openxmlformats.org/officeDocument/2006/relationships/image" Target="../media/image43.svg"/><Relationship Id="rId3" Type="http://schemas.openxmlformats.org/officeDocument/2006/relationships/image" Target="../media/image31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17" Type="http://schemas.openxmlformats.org/officeDocument/2006/relationships/image" Target="../media/image42.png"/><Relationship Id="rId2" Type="http://schemas.openxmlformats.org/officeDocument/2006/relationships/image" Target="../media/image5.png"/><Relationship Id="rId16" Type="http://schemas.openxmlformats.org/officeDocument/2006/relationships/image" Target="../media/image41.svg"/><Relationship Id="rId20" Type="http://schemas.openxmlformats.org/officeDocument/2006/relationships/image" Target="../media/image4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36.png"/><Relationship Id="rId5" Type="http://schemas.openxmlformats.org/officeDocument/2006/relationships/image" Target="../media/image10.svg"/><Relationship Id="rId15" Type="http://schemas.openxmlformats.org/officeDocument/2006/relationships/image" Target="../media/image40.png"/><Relationship Id="rId10" Type="http://schemas.openxmlformats.org/officeDocument/2006/relationships/image" Target="../media/image35.svg"/><Relationship Id="rId19" Type="http://schemas.openxmlformats.org/officeDocument/2006/relationships/image" Target="../media/image44.png"/><Relationship Id="rId4" Type="http://schemas.openxmlformats.org/officeDocument/2006/relationships/image" Target="../media/image9.png"/><Relationship Id="rId9" Type="http://schemas.openxmlformats.org/officeDocument/2006/relationships/image" Target="../media/image34.png"/><Relationship Id="rId14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18" Type="http://schemas.openxmlformats.org/officeDocument/2006/relationships/image" Target="../media/image61.png"/><Relationship Id="rId3" Type="http://schemas.openxmlformats.org/officeDocument/2006/relationships/image" Target="../media/image46.pn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17" Type="http://schemas.openxmlformats.org/officeDocument/2006/relationships/image" Target="../media/image60.svg"/><Relationship Id="rId2" Type="http://schemas.openxmlformats.org/officeDocument/2006/relationships/image" Target="../media/image5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5" Type="http://schemas.openxmlformats.org/officeDocument/2006/relationships/image" Target="../media/image58.svg"/><Relationship Id="rId10" Type="http://schemas.openxmlformats.org/officeDocument/2006/relationships/image" Target="../media/image53.png"/><Relationship Id="rId19" Type="http://schemas.openxmlformats.org/officeDocument/2006/relationships/image" Target="../media/image62.svg"/><Relationship Id="rId4" Type="http://schemas.openxmlformats.org/officeDocument/2006/relationships/image" Target="../media/image47.png"/><Relationship Id="rId9" Type="http://schemas.openxmlformats.org/officeDocument/2006/relationships/image" Target="../media/image52.svg"/><Relationship Id="rId1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2072" y="7322864"/>
            <a:ext cx="19051816" cy="1810341"/>
            <a:chOff x="0" y="0"/>
            <a:chExt cx="25402422" cy="2413787"/>
          </a:xfrm>
        </p:grpSpPr>
        <p:sp>
          <p:nvSpPr>
            <p:cNvPr id="3" name="Freeform 3"/>
            <p:cNvSpPr/>
            <p:nvPr/>
          </p:nvSpPr>
          <p:spPr>
            <a:xfrm rot="-10800000">
              <a:off x="16908703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" name="Freeform 4"/>
            <p:cNvSpPr/>
            <p:nvPr/>
          </p:nvSpPr>
          <p:spPr>
            <a:xfrm rot="-10800000">
              <a:off x="8493719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20" y="0"/>
                  </a:lnTo>
                  <a:lnTo>
                    <a:pt x="8493720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 rot="-10800000">
              <a:off x="0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173785" y="8003307"/>
            <a:ext cx="18461785" cy="884131"/>
            <a:chOff x="0" y="0"/>
            <a:chExt cx="5153229" cy="1183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53229" cy="118374"/>
            </a:xfrm>
            <a:custGeom>
              <a:avLst/>
              <a:gdLst/>
              <a:ahLst/>
              <a:cxnLst/>
              <a:rect l="l" t="t" r="r" b="b"/>
              <a:pathLst>
                <a:path w="5153229" h="118374">
                  <a:moveTo>
                    <a:pt x="0" y="0"/>
                  </a:moveTo>
                  <a:lnTo>
                    <a:pt x="5153229" y="0"/>
                  </a:lnTo>
                  <a:lnTo>
                    <a:pt x="5153229" y="118374"/>
                  </a:lnTo>
                  <a:lnTo>
                    <a:pt x="0" y="118374"/>
                  </a:lnTo>
                  <a:close/>
                </a:path>
              </a:pathLst>
            </a:custGeom>
            <a:solidFill>
              <a:srgbClr val="1F5684"/>
            </a:solid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5153229" cy="165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th-TH" noProof="1"/>
            </a:p>
          </p:txBody>
        </p:sp>
      </p:grpSp>
      <p:sp>
        <p:nvSpPr>
          <p:cNvPr id="9" name="Freeform 9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6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10" name="TextBox 10"/>
          <p:cNvSpPr txBox="1"/>
          <p:nvPr/>
        </p:nvSpPr>
        <p:spPr>
          <a:xfrm>
            <a:off x="721366" y="1256686"/>
            <a:ext cx="9674958" cy="2559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302"/>
              </a:lnSpc>
            </a:pPr>
            <a:r>
              <a:rPr lang="th-TH" sz="7358" b="1" noProof="1">
                <a:solidFill>
                  <a:srgbClr val="1F5684"/>
                </a:solidFill>
                <a:latin typeface="Sarabun Bold"/>
                <a:ea typeface="Sarabun Bold"/>
                <a:cs typeface="Sarabun Bold"/>
                <a:sym typeface="Sarabun Bold"/>
              </a:rPr>
              <a:t>การใช้โปรแกรม</a:t>
            </a:r>
          </a:p>
          <a:p>
            <a:pPr algn="r">
              <a:lnSpc>
                <a:spcPts val="10302"/>
              </a:lnSpc>
            </a:pPr>
            <a:r>
              <a:rPr lang="th-TH" sz="7358" b="1" noProof="1">
                <a:solidFill>
                  <a:srgbClr val="1F5684"/>
                </a:solidFill>
                <a:latin typeface="Sarabun Bold"/>
                <a:ea typeface="Sarabun Bold"/>
                <a:cs typeface="Sarabun Bold"/>
                <a:sym typeface="Sarabun Bold"/>
              </a:rPr>
              <a:t>ตารางงาน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641280" y="1399561"/>
            <a:ext cx="2859117" cy="2627262"/>
            <a:chOff x="0" y="0"/>
            <a:chExt cx="3812156" cy="3503016"/>
          </a:xfrm>
        </p:grpSpPr>
        <p:sp>
          <p:nvSpPr>
            <p:cNvPr id="12" name="Freeform 12"/>
            <p:cNvSpPr/>
            <p:nvPr/>
          </p:nvSpPr>
          <p:spPr>
            <a:xfrm>
              <a:off x="383579" y="0"/>
              <a:ext cx="3428577" cy="3503016"/>
            </a:xfrm>
            <a:custGeom>
              <a:avLst/>
              <a:gdLst/>
              <a:ahLst/>
              <a:cxnLst/>
              <a:rect l="l" t="t" r="r" b="b"/>
              <a:pathLst>
                <a:path w="3428577" h="3503016">
                  <a:moveTo>
                    <a:pt x="0" y="0"/>
                  </a:moveTo>
                  <a:lnTo>
                    <a:pt x="3428577" y="0"/>
                  </a:lnTo>
                  <a:lnTo>
                    <a:pt x="3428577" y="3503016"/>
                  </a:lnTo>
                  <a:lnTo>
                    <a:pt x="0" y="3503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0" y="595276"/>
              <a:ext cx="2682540" cy="1131822"/>
              <a:chOff x="0" y="0"/>
              <a:chExt cx="529884" cy="22357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529884" cy="223570"/>
              </a:xfrm>
              <a:custGeom>
                <a:avLst/>
                <a:gdLst/>
                <a:ahLst/>
                <a:cxnLst/>
                <a:rect l="l" t="t" r="r" b="b"/>
                <a:pathLst>
                  <a:path w="529884" h="223570">
                    <a:moveTo>
                      <a:pt x="111785" y="0"/>
                    </a:moveTo>
                    <a:lnTo>
                      <a:pt x="418100" y="0"/>
                    </a:lnTo>
                    <a:cubicBezTo>
                      <a:pt x="479837" y="0"/>
                      <a:pt x="529884" y="50048"/>
                      <a:pt x="529884" y="111785"/>
                    </a:cubicBezTo>
                    <a:lnTo>
                      <a:pt x="529884" y="111785"/>
                    </a:lnTo>
                    <a:cubicBezTo>
                      <a:pt x="529884" y="173522"/>
                      <a:pt x="479837" y="223570"/>
                      <a:pt x="418100" y="223570"/>
                    </a:cubicBezTo>
                    <a:lnTo>
                      <a:pt x="111785" y="223570"/>
                    </a:lnTo>
                    <a:cubicBezTo>
                      <a:pt x="50048" y="223570"/>
                      <a:pt x="0" y="173522"/>
                      <a:pt x="0" y="111785"/>
                    </a:cubicBezTo>
                    <a:lnTo>
                      <a:pt x="0" y="111785"/>
                    </a:lnTo>
                    <a:cubicBezTo>
                      <a:pt x="0" y="50048"/>
                      <a:pt x="50048" y="0"/>
                      <a:pt x="111785" y="0"/>
                    </a:cubicBezTo>
                    <a:close/>
                  </a:path>
                </a:pathLst>
              </a:custGeom>
              <a:solidFill>
                <a:srgbClr val="E46A96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529884" cy="27119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4199"/>
                  </a:lnSpc>
                </a:pPr>
                <a:r>
                  <a:rPr lang="th-TH" sz="2999" noProof="1">
                    <a:solidFill>
                      <a:srgbClr val="FFFFFF"/>
                    </a:solidFill>
                    <a:latin typeface="Sarabun Light"/>
                    <a:ea typeface="Sarabun Light"/>
                    <a:cs typeface="Sarabun Light"/>
                    <a:sym typeface="Sarabun Light"/>
                  </a:rPr>
                  <a:t>บทเรียนที่</a:t>
                </a: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1155223" y="1203559"/>
              <a:ext cx="2618833" cy="22994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4406"/>
                </a:lnSpc>
              </a:pPr>
              <a:r>
                <a:rPr lang="th-TH" sz="10290" b="1" noProof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6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3562845" y="5669045"/>
            <a:ext cx="6833479" cy="831249"/>
            <a:chOff x="0" y="0"/>
            <a:chExt cx="9111305" cy="1108332"/>
          </a:xfrm>
        </p:grpSpPr>
        <p:grpSp>
          <p:nvGrpSpPr>
            <p:cNvPr id="39" name="Group 39"/>
            <p:cNvGrpSpPr/>
            <p:nvPr/>
          </p:nvGrpSpPr>
          <p:grpSpPr>
            <a:xfrm>
              <a:off x="0" y="0"/>
              <a:ext cx="9111305" cy="1108332"/>
              <a:chOff x="0" y="0"/>
              <a:chExt cx="1377988" cy="167623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1377988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1377988" h="167623">
                    <a:moveTo>
                      <a:pt x="57780" y="0"/>
                    </a:moveTo>
                    <a:lnTo>
                      <a:pt x="1320208" y="0"/>
                    </a:lnTo>
                    <a:cubicBezTo>
                      <a:pt x="1352119" y="0"/>
                      <a:pt x="1377988" y="25869"/>
                      <a:pt x="1377988" y="57780"/>
                    </a:cubicBezTo>
                    <a:lnTo>
                      <a:pt x="1377988" y="109844"/>
                    </a:lnTo>
                    <a:cubicBezTo>
                      <a:pt x="1377988" y="141754"/>
                      <a:pt x="1352119" y="167623"/>
                      <a:pt x="1320208" y="167623"/>
                    </a:cubicBezTo>
                    <a:lnTo>
                      <a:pt x="57780" y="167623"/>
                    </a:lnTo>
                    <a:cubicBezTo>
                      <a:pt x="25869" y="167623"/>
                      <a:pt x="0" y="141754"/>
                      <a:pt x="0" y="109844"/>
                    </a:cubicBezTo>
                    <a:lnTo>
                      <a:pt x="0" y="57780"/>
                    </a:lnTo>
                    <a:cubicBezTo>
                      <a:pt x="0" y="25869"/>
                      <a:pt x="25869" y="0"/>
                      <a:pt x="57780" y="0"/>
                    </a:cubicBezTo>
                    <a:close/>
                  </a:path>
                </a:pathLst>
              </a:custGeom>
              <a:solidFill>
                <a:srgbClr val="E46A96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28575"/>
                <a:ext cx="1377988" cy="196198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362797" y="108813"/>
              <a:ext cx="8444170" cy="773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th-TH" sz="351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การใช้เทคโนโลยีดิจิทัลเพื่ออาชีพ </a:t>
              </a:r>
            </a:p>
          </p:txBody>
        </p:sp>
      </p:grpSp>
      <p:sp>
        <p:nvSpPr>
          <p:cNvPr id="43" name="Freeform 43"/>
          <p:cNvSpPr/>
          <p:nvPr/>
        </p:nvSpPr>
        <p:spPr>
          <a:xfrm>
            <a:off x="10902128" y="1093307"/>
            <a:ext cx="5826542" cy="5164826"/>
          </a:xfrm>
          <a:custGeom>
            <a:avLst/>
            <a:gdLst/>
            <a:ahLst/>
            <a:cxnLst/>
            <a:rect l="l" t="t" r="r" b="b"/>
            <a:pathLst>
              <a:path w="5826542" h="5164826">
                <a:moveTo>
                  <a:pt x="0" y="0"/>
                </a:moveTo>
                <a:lnTo>
                  <a:pt x="5826543" y="0"/>
                </a:lnTo>
                <a:lnTo>
                  <a:pt x="5826543" y="5164825"/>
                </a:lnTo>
                <a:lnTo>
                  <a:pt x="0" y="51648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44" name="TextBox 44"/>
          <p:cNvSpPr txBox="1"/>
          <p:nvPr/>
        </p:nvSpPr>
        <p:spPr>
          <a:xfrm>
            <a:off x="2252548" y="4132622"/>
            <a:ext cx="8143776" cy="10982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975"/>
              </a:lnSpc>
            </a:pPr>
            <a:r>
              <a:rPr lang="th-TH" sz="6411" noProof="1">
                <a:solidFill>
                  <a:srgbClr val="1F5684"/>
                </a:solidFill>
                <a:latin typeface="Sarabun"/>
                <a:ea typeface="Sarabun"/>
                <a:cs typeface="Sarabun"/>
                <a:sym typeface="Sarabun"/>
              </a:rPr>
              <a:t>และการประยุกต์ใช้งาน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20EA767-02E1-66DE-0CF5-4F3F71530723}"/>
              </a:ext>
            </a:extLst>
          </p:cNvPr>
          <p:cNvGrpSpPr/>
          <p:nvPr/>
        </p:nvGrpSpPr>
        <p:grpSpPr>
          <a:xfrm>
            <a:off x="1123950" y="307009"/>
            <a:ext cx="16230600" cy="3354154"/>
            <a:chOff x="1123950" y="2141249"/>
            <a:chExt cx="16230600" cy="3354154"/>
          </a:xfrm>
        </p:grpSpPr>
        <p:sp>
          <p:nvSpPr>
            <p:cNvPr id="24" name="Freeform 24"/>
            <p:cNvSpPr/>
            <p:nvPr/>
          </p:nvSpPr>
          <p:spPr>
            <a:xfrm>
              <a:off x="1123950" y="3265953"/>
              <a:ext cx="16068110" cy="2229450"/>
            </a:xfrm>
            <a:custGeom>
              <a:avLst/>
              <a:gdLst/>
              <a:ahLst/>
              <a:cxnLst/>
              <a:rect l="l" t="t" r="r" b="b"/>
              <a:pathLst>
                <a:path w="16068110" h="2229450">
                  <a:moveTo>
                    <a:pt x="0" y="0"/>
                  </a:moveTo>
                  <a:lnTo>
                    <a:pt x="16068110" y="0"/>
                  </a:lnTo>
                  <a:lnTo>
                    <a:pt x="16068110" y="2229450"/>
                  </a:lnTo>
                  <a:lnTo>
                    <a:pt x="0" y="2229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1123950" y="2141249"/>
              <a:ext cx="16230600" cy="1020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71"/>
                </a:lnSpc>
              </a:pPr>
              <a:r>
                <a:rPr lang="en-US" sz="2799" b="1" dirty="0" err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หน้าแรก</a:t>
              </a:r>
              <a:r>
                <a:rPr lang="en-US" sz="2799" b="1" dirty="0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(Home)</a:t>
              </a:r>
              <a:r>
                <a:rPr lang="en-US" sz="2799" dirty="0">
                  <a:solidFill>
                    <a:srgbClr val="E46A96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แท็บเครื่องมือ</a:t>
              </a:r>
              <a:r>
                <a:rPr lang="en-US" sz="2799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คัดลอก</a:t>
              </a:r>
              <a:r>
                <a:rPr lang="en-US" sz="2799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วาง</a:t>
              </a:r>
              <a:r>
                <a:rPr lang="en-US" sz="2799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จัดรูปแบบเนื้อหา</a:t>
              </a:r>
              <a:r>
                <a:rPr lang="en-US" sz="2799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ข้อความ</a:t>
              </a:r>
              <a:r>
                <a:rPr lang="en-US" sz="2799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ตัวเลข</a:t>
              </a:r>
              <a:r>
                <a:rPr lang="en-US" sz="2799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จัดตำแหน่ง</a:t>
              </a:r>
              <a:r>
                <a:rPr lang="en-US" sz="2799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</a:p>
            <a:p>
              <a:pPr algn="ctr">
                <a:lnSpc>
                  <a:spcPts val="4171"/>
                </a:lnSpc>
              </a:pPr>
              <a:r>
                <a:rPr lang="en-US" sz="2799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การแสดงผล</a:t>
              </a:r>
              <a:r>
                <a:rPr lang="en-US" sz="2799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ลบ</a:t>
              </a:r>
              <a:r>
                <a:rPr lang="en-US" sz="2799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/</a:t>
              </a:r>
              <a:r>
                <a:rPr lang="en-US" sz="2799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แทรกแถวและคอลัมน์</a:t>
              </a:r>
              <a:r>
                <a:rPr lang="en-US" sz="2799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ค้นหาข้อความ</a:t>
              </a:r>
              <a:r>
                <a:rPr lang="en-US" sz="2799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ฯลฯ</a:t>
              </a:r>
              <a:endParaRPr lang="en-US" sz="2799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17EBBD5-BCB4-4C95-E499-E23C2A1A5FD3}"/>
              </a:ext>
            </a:extLst>
          </p:cNvPr>
          <p:cNvGrpSpPr/>
          <p:nvPr/>
        </p:nvGrpSpPr>
        <p:grpSpPr>
          <a:xfrm>
            <a:off x="1123950" y="3970697"/>
            <a:ext cx="16230600" cy="3374101"/>
            <a:chOff x="1123950" y="5804937"/>
            <a:chExt cx="16230600" cy="3374101"/>
          </a:xfrm>
        </p:grpSpPr>
        <p:sp>
          <p:nvSpPr>
            <p:cNvPr id="25" name="Freeform 25"/>
            <p:cNvSpPr/>
            <p:nvPr/>
          </p:nvSpPr>
          <p:spPr>
            <a:xfrm>
              <a:off x="1123950" y="6949588"/>
              <a:ext cx="16068110" cy="2229450"/>
            </a:xfrm>
            <a:custGeom>
              <a:avLst/>
              <a:gdLst/>
              <a:ahLst/>
              <a:cxnLst/>
              <a:rect l="l" t="t" r="r" b="b"/>
              <a:pathLst>
                <a:path w="16068110" h="2229450">
                  <a:moveTo>
                    <a:pt x="0" y="0"/>
                  </a:moveTo>
                  <a:lnTo>
                    <a:pt x="16068110" y="0"/>
                  </a:lnTo>
                  <a:lnTo>
                    <a:pt x="16068110" y="2229451"/>
                  </a:lnTo>
                  <a:lnTo>
                    <a:pt x="0" y="22294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1123950" y="5804937"/>
              <a:ext cx="16230600" cy="1020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71"/>
                </a:lnSpc>
              </a:pPr>
              <a:r>
                <a:rPr lang="en-US" sz="2799" b="1" dirty="0" err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แทรก</a:t>
              </a:r>
              <a:r>
                <a:rPr lang="en-US" sz="2799" b="1" dirty="0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(Insert) </a:t>
              </a:r>
              <a:r>
                <a:rPr lang="en-US" sz="2799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แท็บเครื่องมือกลุ่มแทรก</a:t>
              </a:r>
              <a:r>
                <a:rPr lang="en-US" sz="2799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ตาราง</a:t>
              </a:r>
              <a:r>
                <a:rPr lang="en-US" sz="2799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กราฟ</a:t>
              </a:r>
              <a:r>
                <a:rPr lang="en-US" sz="2799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รายงาน</a:t>
              </a:r>
              <a:r>
                <a:rPr lang="en-US" sz="2799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รูปภาพ</a:t>
              </a:r>
              <a:r>
                <a:rPr lang="en-US" sz="2799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รูปวาด</a:t>
              </a:r>
              <a:r>
                <a:rPr lang="en-US" sz="2799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SmartArt WordArt </a:t>
              </a:r>
            </a:p>
            <a:p>
              <a:pPr algn="ctr">
                <a:lnSpc>
                  <a:spcPts val="4171"/>
                </a:lnSpc>
              </a:pPr>
              <a:r>
                <a:rPr lang="en-US" sz="2799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หัวกระดาษท้ายกระดาษ</a:t>
              </a:r>
              <a:r>
                <a:rPr lang="en-US" sz="2799" dirty="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ฯลฯ</a:t>
              </a:r>
              <a:endParaRPr lang="en-US" sz="2799" dirty="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1143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48C37E7-EAE5-CACE-4A5C-2F232552B928}"/>
              </a:ext>
            </a:extLst>
          </p:cNvPr>
          <p:cNvGrpSpPr/>
          <p:nvPr/>
        </p:nvGrpSpPr>
        <p:grpSpPr>
          <a:xfrm>
            <a:off x="1028700" y="287959"/>
            <a:ext cx="16325850" cy="3354856"/>
            <a:chOff x="1028700" y="2045999"/>
            <a:chExt cx="16325850" cy="3354856"/>
          </a:xfrm>
        </p:grpSpPr>
        <p:sp>
          <p:nvSpPr>
            <p:cNvPr id="24" name="Freeform 24"/>
            <p:cNvSpPr/>
            <p:nvPr/>
          </p:nvSpPr>
          <p:spPr>
            <a:xfrm>
              <a:off x="1028700" y="3162075"/>
              <a:ext cx="16135350" cy="2238780"/>
            </a:xfrm>
            <a:custGeom>
              <a:avLst/>
              <a:gdLst/>
              <a:ahLst/>
              <a:cxnLst/>
              <a:rect l="l" t="t" r="r" b="b"/>
              <a:pathLst>
                <a:path w="16135350" h="2238780">
                  <a:moveTo>
                    <a:pt x="0" y="0"/>
                  </a:moveTo>
                  <a:lnTo>
                    <a:pt x="16135350" y="0"/>
                  </a:lnTo>
                  <a:lnTo>
                    <a:pt x="16135350" y="2238780"/>
                  </a:lnTo>
                  <a:lnTo>
                    <a:pt x="0" y="2238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123950" y="2045999"/>
              <a:ext cx="16230600" cy="1020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71"/>
                </a:lnSpc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เค้าโครงหน้ากระดาษ (Page Layout)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แท็บเครื่องมือกลุ่มการตั้งค่าหน้ากระดาษ เลือกโทนสี </a:t>
              </a:r>
            </a:p>
            <a:p>
              <a:pPr algn="ctr">
                <a:lnSpc>
                  <a:spcPts val="4171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ขนาดของกระดาษ ระยะขอบ ตั้งค่าการพิมพ์งาน ฯลฯ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D2E5CD9-3B90-2539-8385-F98CB81BE5D6}"/>
              </a:ext>
            </a:extLst>
          </p:cNvPr>
          <p:cNvGrpSpPr/>
          <p:nvPr/>
        </p:nvGrpSpPr>
        <p:grpSpPr>
          <a:xfrm>
            <a:off x="1028700" y="4046897"/>
            <a:ext cx="16325850" cy="3354856"/>
            <a:chOff x="1028700" y="5804937"/>
            <a:chExt cx="16325850" cy="3354856"/>
          </a:xfrm>
        </p:grpSpPr>
        <p:sp>
          <p:nvSpPr>
            <p:cNvPr id="25" name="Freeform 25"/>
            <p:cNvSpPr/>
            <p:nvPr/>
          </p:nvSpPr>
          <p:spPr>
            <a:xfrm>
              <a:off x="1028700" y="6921013"/>
              <a:ext cx="16135350" cy="2238780"/>
            </a:xfrm>
            <a:custGeom>
              <a:avLst/>
              <a:gdLst/>
              <a:ahLst/>
              <a:cxnLst/>
              <a:rect l="l" t="t" r="r" b="b"/>
              <a:pathLst>
                <a:path w="16135350" h="2238780">
                  <a:moveTo>
                    <a:pt x="0" y="0"/>
                  </a:moveTo>
                  <a:lnTo>
                    <a:pt x="16135350" y="0"/>
                  </a:lnTo>
                  <a:lnTo>
                    <a:pt x="16135350" y="2238780"/>
                  </a:lnTo>
                  <a:lnTo>
                    <a:pt x="0" y="2238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123950" y="5804937"/>
              <a:ext cx="16230600" cy="1020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71"/>
                </a:lnSpc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สูตร (Formulas)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แท็บเครื่องมือสร้างสูตรคำนวณ แสดงกลุ่มฟังก์ชันคำนวณ แทรกสูตร </a:t>
              </a:r>
            </a:p>
            <a:p>
              <a:pPr algn="ctr">
                <a:lnSpc>
                  <a:spcPts val="4171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การตั้งชื่อเซลล์ การตรวจสอบแก้ไขสูตร ฯลฯ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DADCB46-4C87-FD79-9DAC-13D0F0C8DAAB}"/>
              </a:ext>
            </a:extLst>
          </p:cNvPr>
          <p:cNvGrpSpPr/>
          <p:nvPr/>
        </p:nvGrpSpPr>
        <p:grpSpPr>
          <a:xfrm>
            <a:off x="1076325" y="459409"/>
            <a:ext cx="16278225" cy="3381498"/>
            <a:chOff x="1076325" y="2293649"/>
            <a:chExt cx="16278225" cy="3381498"/>
          </a:xfrm>
        </p:grpSpPr>
        <p:sp>
          <p:nvSpPr>
            <p:cNvPr id="24" name="Freeform 24"/>
            <p:cNvSpPr/>
            <p:nvPr/>
          </p:nvSpPr>
          <p:spPr>
            <a:xfrm>
              <a:off x="1076325" y="3489683"/>
              <a:ext cx="16040100" cy="2185464"/>
            </a:xfrm>
            <a:custGeom>
              <a:avLst/>
              <a:gdLst/>
              <a:ahLst/>
              <a:cxnLst/>
              <a:rect l="l" t="t" r="r" b="b"/>
              <a:pathLst>
                <a:path w="16040100" h="2185464">
                  <a:moveTo>
                    <a:pt x="0" y="0"/>
                  </a:moveTo>
                  <a:lnTo>
                    <a:pt x="16040100" y="0"/>
                  </a:lnTo>
                  <a:lnTo>
                    <a:pt x="16040100" y="2185463"/>
                  </a:lnTo>
                  <a:lnTo>
                    <a:pt x="0" y="2185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123950" y="2293649"/>
              <a:ext cx="16230600" cy="1020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71"/>
                </a:lnSpc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ข้อมูล (Data)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แท็บเครื่องมือจัดการข้อมูลและฐานข้อมูล จัดเรียง กรองข้อมูล </a:t>
              </a:r>
            </a:p>
            <a:p>
              <a:pPr algn="ctr">
                <a:lnSpc>
                  <a:spcPts val="4171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นำเข้า/ส่งออกข้อมูล การวิเคราะห์ข้อมูล ฯลฯ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2FCD012-462B-7095-7827-1C44F9921BD8}"/>
              </a:ext>
            </a:extLst>
          </p:cNvPr>
          <p:cNvGrpSpPr/>
          <p:nvPr/>
        </p:nvGrpSpPr>
        <p:grpSpPr>
          <a:xfrm>
            <a:off x="1123950" y="4351697"/>
            <a:ext cx="16230600" cy="2893965"/>
            <a:chOff x="1123950" y="6185937"/>
            <a:chExt cx="16230600" cy="2893965"/>
          </a:xfrm>
        </p:grpSpPr>
        <p:sp>
          <p:nvSpPr>
            <p:cNvPr id="25" name="Freeform 25"/>
            <p:cNvSpPr/>
            <p:nvPr/>
          </p:nvSpPr>
          <p:spPr>
            <a:xfrm>
              <a:off x="1123950" y="6854338"/>
              <a:ext cx="16040100" cy="2225564"/>
            </a:xfrm>
            <a:custGeom>
              <a:avLst/>
              <a:gdLst/>
              <a:ahLst/>
              <a:cxnLst/>
              <a:rect l="l" t="t" r="r" b="b"/>
              <a:pathLst>
                <a:path w="16040100" h="2225564">
                  <a:moveTo>
                    <a:pt x="0" y="0"/>
                  </a:moveTo>
                  <a:lnTo>
                    <a:pt x="16040100" y="0"/>
                  </a:lnTo>
                  <a:lnTo>
                    <a:pt x="16040100" y="2225564"/>
                  </a:lnTo>
                  <a:lnTo>
                    <a:pt x="0" y="22255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123950" y="6185937"/>
              <a:ext cx="16230600" cy="496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71"/>
                </a:lnSpc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รีวิว (Review)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แท็บเครื่องมือสำหรับตรวจสอบข้อมูล ตรวจคำสะกด แปลป้องกัน ใส่ข้อคิดเห็น ฯลฯ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5794CC5-68BA-FF87-B061-91219841DA6E}"/>
              </a:ext>
            </a:extLst>
          </p:cNvPr>
          <p:cNvGrpSpPr/>
          <p:nvPr/>
        </p:nvGrpSpPr>
        <p:grpSpPr>
          <a:xfrm>
            <a:off x="1123950" y="745159"/>
            <a:ext cx="16230600" cy="3361690"/>
            <a:chOff x="1123950" y="2579399"/>
            <a:chExt cx="16230600" cy="3361690"/>
          </a:xfrm>
        </p:grpSpPr>
        <p:sp>
          <p:nvSpPr>
            <p:cNvPr id="24" name="Freeform 24"/>
            <p:cNvSpPr/>
            <p:nvPr/>
          </p:nvSpPr>
          <p:spPr>
            <a:xfrm>
              <a:off x="1123950" y="3695475"/>
              <a:ext cx="16040100" cy="2245614"/>
            </a:xfrm>
            <a:custGeom>
              <a:avLst/>
              <a:gdLst/>
              <a:ahLst/>
              <a:cxnLst/>
              <a:rect l="l" t="t" r="r" b="b"/>
              <a:pathLst>
                <a:path w="16040100" h="2245614">
                  <a:moveTo>
                    <a:pt x="0" y="0"/>
                  </a:moveTo>
                  <a:lnTo>
                    <a:pt x="16040100" y="0"/>
                  </a:lnTo>
                  <a:lnTo>
                    <a:pt x="16040100" y="2245614"/>
                  </a:lnTo>
                  <a:lnTo>
                    <a:pt x="0" y="22456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123950" y="2579399"/>
              <a:ext cx="16230600" cy="102082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71"/>
                </a:lnSpc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มุมมอง (View)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แท็บเครื่องมือแสดงเครื่องมือช่วยงาน เปลี่ยนมุมมองสมุดงาน ย่อ/ขยาย </a:t>
              </a:r>
            </a:p>
            <a:p>
              <a:pPr algn="ctr">
                <a:lnSpc>
                  <a:spcPts val="4171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จัดเรียงหน้าต่าง เปรียบเทียบงาน ซ้อน/แสดงเส้นตาราง แถบสูตร ฯลฯ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DD8F3B7-4DB8-2D4D-6812-259A43A0A730}"/>
              </a:ext>
            </a:extLst>
          </p:cNvPr>
          <p:cNvGrpSpPr/>
          <p:nvPr/>
        </p:nvGrpSpPr>
        <p:grpSpPr>
          <a:xfrm>
            <a:off x="1028700" y="4675547"/>
            <a:ext cx="16325850" cy="2909634"/>
            <a:chOff x="1028700" y="6509787"/>
            <a:chExt cx="16325850" cy="2909634"/>
          </a:xfrm>
        </p:grpSpPr>
        <p:sp>
          <p:nvSpPr>
            <p:cNvPr id="25" name="Freeform 25"/>
            <p:cNvSpPr/>
            <p:nvPr/>
          </p:nvSpPr>
          <p:spPr>
            <a:xfrm>
              <a:off x="1028700" y="7187713"/>
              <a:ext cx="16230600" cy="2231708"/>
            </a:xfrm>
            <a:custGeom>
              <a:avLst/>
              <a:gdLst/>
              <a:ahLst/>
              <a:cxnLst/>
              <a:rect l="l" t="t" r="r" b="b"/>
              <a:pathLst>
                <a:path w="16230600" h="2231708">
                  <a:moveTo>
                    <a:pt x="0" y="0"/>
                  </a:moveTo>
                  <a:lnTo>
                    <a:pt x="16230600" y="0"/>
                  </a:lnTo>
                  <a:lnTo>
                    <a:pt x="16230600" y="2231708"/>
                  </a:lnTo>
                  <a:lnTo>
                    <a:pt x="0" y="22317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123950" y="6509787"/>
              <a:ext cx="16230600" cy="496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71"/>
                </a:lnSpc>
              </a:pPr>
              <a:r>
                <a:rPr lang="th-TH" sz="2799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วิธีใช้ (Help) </a:t>
              </a: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แท็บเครื่องมือความช่วยเหลือวิธีใช้งาน Excel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028700" y="270288"/>
            <a:ext cx="8014647" cy="1308814"/>
            <a:chOff x="0" y="0"/>
            <a:chExt cx="10686196" cy="1745085"/>
          </a:xfrm>
        </p:grpSpPr>
        <p:sp>
          <p:nvSpPr>
            <p:cNvPr id="25" name="Freeform 25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1691894" y="455528"/>
              <a:ext cx="8744246" cy="69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086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การสร้าง การเปิด ปิด และบันทึกแฟ้มงาน</a:t>
              </a:r>
            </a:p>
          </p:txBody>
        </p:sp>
        <p:sp>
          <p:nvSpPr>
            <p:cNvPr id="27" name="Freeform 27"/>
            <p:cNvSpPr/>
            <p:nvPr/>
          </p:nvSpPr>
          <p:spPr>
            <a:xfrm>
              <a:off x="212830" y="127674"/>
              <a:ext cx="1490424" cy="1489738"/>
            </a:xfrm>
            <a:custGeom>
              <a:avLst/>
              <a:gdLst/>
              <a:ahLst/>
              <a:cxnLst/>
              <a:rect l="l" t="t" r="r" b="b"/>
              <a:pathLst>
                <a:path w="1490424" h="1489738">
                  <a:moveTo>
                    <a:pt x="0" y="0"/>
                  </a:moveTo>
                  <a:lnTo>
                    <a:pt x="1490424" y="0"/>
                  </a:lnTo>
                  <a:lnTo>
                    <a:pt x="1490424" y="1489738"/>
                  </a:lnTo>
                  <a:lnTo>
                    <a:pt x="0" y="1489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667902" y="1734493"/>
            <a:ext cx="8037623" cy="4605758"/>
            <a:chOff x="0" y="0"/>
            <a:chExt cx="10716831" cy="6141011"/>
          </a:xfrm>
        </p:grpSpPr>
        <p:sp>
          <p:nvSpPr>
            <p:cNvPr id="29" name="Freeform 29"/>
            <p:cNvSpPr/>
            <p:nvPr/>
          </p:nvSpPr>
          <p:spPr>
            <a:xfrm>
              <a:off x="1066039" y="1132723"/>
              <a:ext cx="7405971" cy="5008288"/>
            </a:xfrm>
            <a:custGeom>
              <a:avLst/>
              <a:gdLst/>
              <a:ahLst/>
              <a:cxnLst/>
              <a:rect l="l" t="t" r="r" b="b"/>
              <a:pathLst>
                <a:path w="7405971" h="5008288">
                  <a:moveTo>
                    <a:pt x="0" y="0"/>
                  </a:moveTo>
                  <a:lnTo>
                    <a:pt x="7405971" y="0"/>
                  </a:lnTo>
                  <a:lnTo>
                    <a:pt x="7405971" y="5008288"/>
                  </a:lnTo>
                  <a:lnTo>
                    <a:pt x="0" y="5008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0" y="0"/>
              <a:ext cx="5185660" cy="1630445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98" r="-19298"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3522582" y="0"/>
              <a:ext cx="3326156" cy="1630445"/>
            </a:xfrm>
            <a:custGeom>
              <a:avLst/>
              <a:gdLst/>
              <a:ahLst/>
              <a:cxnLst/>
              <a:rect l="l" t="t" r="r" b="b"/>
              <a:pathLst>
                <a:path w="3326156" h="1630445">
                  <a:moveTo>
                    <a:pt x="0" y="0"/>
                  </a:moveTo>
                  <a:lnTo>
                    <a:pt x="3326156" y="0"/>
                  </a:lnTo>
                  <a:lnTo>
                    <a:pt x="3326156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6059" r="-30088"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6226438" y="0"/>
              <a:ext cx="4490393" cy="1630445"/>
            </a:xfrm>
            <a:custGeom>
              <a:avLst/>
              <a:gdLst/>
              <a:ahLst/>
              <a:cxnLst/>
              <a:rect l="l" t="t" r="r" b="b"/>
              <a:pathLst>
                <a:path w="4490393" h="1630445">
                  <a:moveTo>
                    <a:pt x="0" y="0"/>
                  </a:moveTo>
                  <a:lnTo>
                    <a:pt x="4490393" y="0"/>
                  </a:lnTo>
                  <a:lnTo>
                    <a:pt x="4490393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8381" t="-180" b="-180"/>
              </a:stretch>
            </a:blipFill>
          </p:spPr>
        </p:sp>
        <p:sp>
          <p:nvSpPr>
            <p:cNvPr id="33" name="TextBox 33"/>
            <p:cNvSpPr txBox="1"/>
            <p:nvPr/>
          </p:nvSpPr>
          <p:spPr>
            <a:xfrm>
              <a:off x="433769" y="438232"/>
              <a:ext cx="919909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en-US" sz="2963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3.1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601334" y="514432"/>
              <a:ext cx="8616709" cy="5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en-US" sz="2816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การเปิดใช้งานโปรแกรม (บน Windows 10)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0389139" y="270288"/>
            <a:ext cx="6949292" cy="5438513"/>
            <a:chOff x="0" y="0"/>
            <a:chExt cx="9265723" cy="7251351"/>
          </a:xfrm>
        </p:grpSpPr>
        <p:sp>
          <p:nvSpPr>
            <p:cNvPr id="36" name="Freeform 36"/>
            <p:cNvSpPr/>
            <p:nvPr/>
          </p:nvSpPr>
          <p:spPr>
            <a:xfrm>
              <a:off x="2592830" y="1361229"/>
              <a:ext cx="6672893" cy="5890122"/>
            </a:xfrm>
            <a:custGeom>
              <a:avLst/>
              <a:gdLst/>
              <a:ahLst/>
              <a:cxnLst/>
              <a:rect l="l" t="t" r="r" b="b"/>
              <a:pathLst>
                <a:path w="6672893" h="5890122">
                  <a:moveTo>
                    <a:pt x="0" y="0"/>
                  </a:moveTo>
                  <a:lnTo>
                    <a:pt x="6672893" y="0"/>
                  </a:lnTo>
                  <a:lnTo>
                    <a:pt x="6672893" y="5890122"/>
                  </a:lnTo>
                  <a:lnTo>
                    <a:pt x="0" y="58901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95805" t="-33060" r="-42048" b="-4366"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0" y="0"/>
              <a:ext cx="5185660" cy="1630445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98" r="-19298"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4377718" y="0"/>
              <a:ext cx="4490393" cy="1630445"/>
            </a:xfrm>
            <a:custGeom>
              <a:avLst/>
              <a:gdLst/>
              <a:ahLst/>
              <a:cxnLst/>
              <a:rect l="l" t="t" r="r" b="b"/>
              <a:pathLst>
                <a:path w="4490393" h="1630445">
                  <a:moveTo>
                    <a:pt x="0" y="0"/>
                  </a:moveTo>
                  <a:lnTo>
                    <a:pt x="4490393" y="0"/>
                  </a:lnTo>
                  <a:lnTo>
                    <a:pt x="4490393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8381" t="-180" b="-180"/>
              </a:stretch>
            </a:blipFill>
          </p:spPr>
        </p:sp>
        <p:sp>
          <p:nvSpPr>
            <p:cNvPr id="39" name="TextBox 39"/>
            <p:cNvSpPr txBox="1"/>
            <p:nvPr/>
          </p:nvSpPr>
          <p:spPr>
            <a:xfrm>
              <a:off x="433769" y="438232"/>
              <a:ext cx="919909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en-US" sz="2963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3.3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1601334" y="514432"/>
              <a:ext cx="6870301" cy="5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en-US" sz="2816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สร้างเวิร์กบุ๊กใหม่จากคําสั่ง New</a:t>
              </a: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5370849" y="3233060"/>
            <a:ext cx="8037623" cy="4549600"/>
            <a:chOff x="0" y="0"/>
            <a:chExt cx="10716831" cy="6066134"/>
          </a:xfrm>
        </p:grpSpPr>
        <p:sp>
          <p:nvSpPr>
            <p:cNvPr id="42" name="Freeform 42"/>
            <p:cNvSpPr/>
            <p:nvPr/>
          </p:nvSpPr>
          <p:spPr>
            <a:xfrm>
              <a:off x="2592830" y="495382"/>
              <a:ext cx="6498824" cy="5570752"/>
            </a:xfrm>
            <a:custGeom>
              <a:avLst/>
              <a:gdLst/>
              <a:ahLst/>
              <a:cxnLst/>
              <a:rect l="l" t="t" r="r" b="b"/>
              <a:pathLst>
                <a:path w="6498824" h="5570752">
                  <a:moveTo>
                    <a:pt x="0" y="0"/>
                  </a:moveTo>
                  <a:lnTo>
                    <a:pt x="6498824" y="0"/>
                  </a:lnTo>
                  <a:lnTo>
                    <a:pt x="6498824" y="5570752"/>
                  </a:lnTo>
                  <a:lnTo>
                    <a:pt x="0" y="5570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0073" t="-9310"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0" y="0"/>
              <a:ext cx="5185660" cy="1630445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98" r="-19298"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>
              <a:off x="3522582" y="0"/>
              <a:ext cx="3326156" cy="1630445"/>
            </a:xfrm>
            <a:custGeom>
              <a:avLst/>
              <a:gdLst/>
              <a:ahLst/>
              <a:cxnLst/>
              <a:rect l="l" t="t" r="r" b="b"/>
              <a:pathLst>
                <a:path w="3326156" h="1630445">
                  <a:moveTo>
                    <a:pt x="0" y="0"/>
                  </a:moveTo>
                  <a:lnTo>
                    <a:pt x="3326156" y="0"/>
                  </a:lnTo>
                  <a:lnTo>
                    <a:pt x="3326156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6059" r="-30088"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6226438" y="0"/>
              <a:ext cx="4490393" cy="1630445"/>
            </a:xfrm>
            <a:custGeom>
              <a:avLst/>
              <a:gdLst/>
              <a:ahLst/>
              <a:cxnLst/>
              <a:rect l="l" t="t" r="r" b="b"/>
              <a:pathLst>
                <a:path w="4490393" h="1630445">
                  <a:moveTo>
                    <a:pt x="0" y="0"/>
                  </a:moveTo>
                  <a:lnTo>
                    <a:pt x="4490393" y="0"/>
                  </a:lnTo>
                  <a:lnTo>
                    <a:pt x="4490393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8381" t="-180" b="-180"/>
              </a:stretch>
            </a:blipFill>
          </p:spPr>
        </p:sp>
        <p:sp>
          <p:nvSpPr>
            <p:cNvPr id="46" name="TextBox 46"/>
            <p:cNvSpPr txBox="1"/>
            <p:nvPr/>
          </p:nvSpPr>
          <p:spPr>
            <a:xfrm>
              <a:off x="433769" y="438232"/>
              <a:ext cx="919909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en-US" sz="2963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3.2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1601334" y="514432"/>
              <a:ext cx="8616709" cy="5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en-US" sz="2816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การเปิดใช้งานโปรแกรม (บน Windows 11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028700" y="228007"/>
            <a:ext cx="6651083" cy="1222834"/>
            <a:chOff x="0" y="0"/>
            <a:chExt cx="8868111" cy="163044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185660" cy="1630445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" r="-19298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4377718" y="0"/>
              <a:ext cx="4490393" cy="1630445"/>
            </a:xfrm>
            <a:custGeom>
              <a:avLst/>
              <a:gdLst/>
              <a:ahLst/>
              <a:cxnLst/>
              <a:rect l="l" t="t" r="r" b="b"/>
              <a:pathLst>
                <a:path w="4490393" h="1630445">
                  <a:moveTo>
                    <a:pt x="0" y="0"/>
                  </a:moveTo>
                  <a:lnTo>
                    <a:pt x="4490393" y="0"/>
                  </a:lnTo>
                  <a:lnTo>
                    <a:pt x="4490393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8381" t="-180" b="-180"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433769" y="438232"/>
              <a:ext cx="919909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en-US" sz="2963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3.4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601334" y="514432"/>
              <a:ext cx="6870301" cy="5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en-US" sz="2816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สร้างเวิร์กบุ๊กจากเทมเพลต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835158" y="1650866"/>
            <a:ext cx="14611180" cy="5683100"/>
            <a:chOff x="0" y="0"/>
            <a:chExt cx="19481573" cy="7577467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120412" cy="6669485"/>
            </a:xfrm>
            <a:custGeom>
              <a:avLst/>
              <a:gdLst/>
              <a:ahLst/>
              <a:cxnLst/>
              <a:rect l="l" t="t" r="r" b="b"/>
              <a:pathLst>
                <a:path w="12120412" h="6669485">
                  <a:moveTo>
                    <a:pt x="0" y="0"/>
                  </a:moveTo>
                  <a:lnTo>
                    <a:pt x="12120412" y="0"/>
                  </a:lnTo>
                  <a:lnTo>
                    <a:pt x="12120412" y="6669485"/>
                  </a:lnTo>
                  <a:lnTo>
                    <a:pt x="0" y="66694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2161" r="-12161" b="-20872"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9745123" y="2211192"/>
              <a:ext cx="9736451" cy="5366275"/>
            </a:xfrm>
            <a:custGeom>
              <a:avLst/>
              <a:gdLst/>
              <a:ahLst/>
              <a:cxnLst/>
              <a:rect l="l" t="t" r="r" b="b"/>
              <a:pathLst>
                <a:path w="9736451" h="5366275">
                  <a:moveTo>
                    <a:pt x="0" y="0"/>
                  </a:moveTo>
                  <a:lnTo>
                    <a:pt x="9736450" y="0"/>
                  </a:lnTo>
                  <a:lnTo>
                    <a:pt x="9736450" y="5366275"/>
                  </a:lnTo>
                  <a:lnTo>
                    <a:pt x="0" y="5366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0277" t="-50705" r="-21025" b="-26704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5862694" y="489660"/>
            <a:ext cx="10307504" cy="5639199"/>
          </a:xfrm>
          <a:custGeom>
            <a:avLst/>
            <a:gdLst/>
            <a:ahLst/>
            <a:cxnLst/>
            <a:rect l="l" t="t" r="r" b="b"/>
            <a:pathLst>
              <a:path w="10307504" h="5639199">
                <a:moveTo>
                  <a:pt x="0" y="0"/>
                </a:moveTo>
                <a:lnTo>
                  <a:pt x="10307503" y="0"/>
                </a:lnTo>
                <a:lnTo>
                  <a:pt x="10307503" y="5639200"/>
                </a:lnTo>
                <a:lnTo>
                  <a:pt x="0" y="5639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328"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1028700" y="1962376"/>
            <a:ext cx="4543273" cy="1222834"/>
            <a:chOff x="0" y="0"/>
            <a:chExt cx="6057698" cy="163044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057698" cy="1630445"/>
            </a:xfrm>
            <a:custGeom>
              <a:avLst/>
              <a:gdLst/>
              <a:ahLst/>
              <a:cxnLst/>
              <a:rect l="l" t="t" r="r" b="b"/>
              <a:pathLst>
                <a:path w="6057698" h="1630445">
                  <a:moveTo>
                    <a:pt x="0" y="0"/>
                  </a:moveTo>
                  <a:lnTo>
                    <a:pt x="6057698" y="0"/>
                  </a:lnTo>
                  <a:lnTo>
                    <a:pt x="6057698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4" r="-2125"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433769" y="438232"/>
              <a:ext cx="919909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en-US" sz="2963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3.5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353678" y="549298"/>
              <a:ext cx="4704020" cy="5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en-US" sz="2816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การบันทึกเวิร์กบุ๊ก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28700" y="5119010"/>
            <a:ext cx="16230600" cy="3333750"/>
            <a:chOff x="0" y="0"/>
            <a:chExt cx="21640800" cy="4445000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21640800" cy="4445000"/>
              <a:chOff x="0" y="0"/>
              <a:chExt cx="4274726" cy="878025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4274726" cy="878025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878025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853698"/>
                    </a:lnTo>
                    <a:cubicBezTo>
                      <a:pt x="4274726" y="867133"/>
                      <a:pt x="4263834" y="878025"/>
                      <a:pt x="4250399" y="878025"/>
                    </a:cubicBezTo>
                    <a:lnTo>
                      <a:pt x="24327" y="878025"/>
                    </a:lnTo>
                    <a:cubicBezTo>
                      <a:pt x="17875" y="878025"/>
                      <a:pt x="11687" y="875462"/>
                      <a:pt x="7125" y="870900"/>
                    </a:cubicBezTo>
                    <a:cubicBezTo>
                      <a:pt x="2563" y="866337"/>
                      <a:pt x="0" y="860150"/>
                      <a:pt x="0" y="8536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B3EBD7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4274726" cy="9161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254000" y="563397"/>
              <a:ext cx="21303206" cy="2603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04516" lvl="1" indent="-302258" algn="l">
                <a:lnSpc>
                  <a:spcPts val="3919"/>
                </a:lnSpc>
                <a:buFont typeface="Arial"/>
                <a:buChar char="•"/>
              </a:pPr>
              <a:r>
                <a:rPr lang="en-US" sz="2799" b="1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.xlsx </a:t>
              </a:r>
              <a:r>
                <a:rPr lang="en-US" sz="2799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คือ รูปแบบไฟล์ Excel ที่ใช้ในเวอร์ชันใหม่กว่า (2010 ขึ้นไป) มีคุณสมบัติใหม่ๆ มากมาย แต่ไม่สามารถเปิดด้วย Excel เวอร์ชันเก่า (97-2003) ได้</a:t>
              </a:r>
            </a:p>
            <a:p>
              <a:pPr marL="604516" lvl="1" indent="-302258" algn="l">
                <a:lnSpc>
                  <a:spcPts val="3919"/>
                </a:lnSpc>
                <a:buFont typeface="Arial"/>
                <a:buChar char="•"/>
              </a:pPr>
              <a:r>
                <a:rPr lang="en-US" sz="2799" b="1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.xls </a:t>
              </a:r>
              <a:r>
                <a:rPr lang="en-US" sz="2799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คือ รูปแบบไฟล์ Excel สำหรับเวอร์ชันเก่า (97-2003) เปิดได้ทั้ง Excel เวอร์ชันเก่าและใหม่ แต่จะไม่มีคุณสมบัติใหม่ๆ ที่มีใน .xlsx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028700" y="1169355"/>
            <a:ext cx="8589766" cy="5864391"/>
            <a:chOff x="0" y="0"/>
            <a:chExt cx="11453021" cy="7819188"/>
          </a:xfrm>
        </p:grpSpPr>
        <p:sp>
          <p:nvSpPr>
            <p:cNvPr id="25" name="Freeform 25"/>
            <p:cNvSpPr/>
            <p:nvPr/>
          </p:nvSpPr>
          <p:spPr>
            <a:xfrm>
              <a:off x="0" y="1209722"/>
              <a:ext cx="11453021" cy="6609466"/>
            </a:xfrm>
            <a:custGeom>
              <a:avLst/>
              <a:gdLst/>
              <a:ahLst/>
              <a:cxnLst/>
              <a:rect l="l" t="t" r="r" b="b"/>
              <a:pathLst>
                <a:path w="11453021" h="6609466">
                  <a:moveTo>
                    <a:pt x="0" y="0"/>
                  </a:moveTo>
                  <a:lnTo>
                    <a:pt x="11453021" y="0"/>
                  </a:lnTo>
                  <a:lnTo>
                    <a:pt x="11453021" y="6609466"/>
                  </a:lnTo>
                  <a:lnTo>
                    <a:pt x="0" y="66094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596" r="-12393" b="-5415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378509" y="0"/>
              <a:ext cx="6057698" cy="1630445"/>
            </a:xfrm>
            <a:custGeom>
              <a:avLst/>
              <a:gdLst/>
              <a:ahLst/>
              <a:cxnLst/>
              <a:rect l="l" t="t" r="r" b="b"/>
              <a:pathLst>
                <a:path w="6057698" h="1630445">
                  <a:moveTo>
                    <a:pt x="0" y="0"/>
                  </a:moveTo>
                  <a:lnTo>
                    <a:pt x="6057698" y="0"/>
                  </a:lnTo>
                  <a:lnTo>
                    <a:pt x="6057698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4" r="-2125"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812278" y="438232"/>
              <a:ext cx="919909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en-US" sz="2963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3.6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732187" y="549298"/>
              <a:ext cx="4704020" cy="5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en-US" sz="2816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การเปิดไฟล์เวิร์กบุ๊ก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167317" y="779041"/>
            <a:ext cx="6836492" cy="6645019"/>
            <a:chOff x="0" y="0"/>
            <a:chExt cx="9115323" cy="8860026"/>
          </a:xfrm>
        </p:grpSpPr>
        <p:sp>
          <p:nvSpPr>
            <p:cNvPr id="30" name="Freeform 30"/>
            <p:cNvSpPr/>
            <p:nvPr/>
          </p:nvSpPr>
          <p:spPr>
            <a:xfrm>
              <a:off x="956935" y="723225"/>
              <a:ext cx="8158388" cy="8136801"/>
            </a:xfrm>
            <a:custGeom>
              <a:avLst/>
              <a:gdLst/>
              <a:ahLst/>
              <a:cxnLst/>
              <a:rect l="l" t="t" r="r" b="b"/>
              <a:pathLst>
                <a:path w="8158388" h="8136801">
                  <a:moveTo>
                    <a:pt x="0" y="0"/>
                  </a:moveTo>
                  <a:lnTo>
                    <a:pt x="8158388" y="0"/>
                  </a:lnTo>
                  <a:lnTo>
                    <a:pt x="8158388" y="8136801"/>
                  </a:lnTo>
                  <a:lnTo>
                    <a:pt x="0" y="81368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0727" r="-25978"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0" y="0"/>
              <a:ext cx="6057698" cy="1630445"/>
            </a:xfrm>
            <a:custGeom>
              <a:avLst/>
              <a:gdLst/>
              <a:ahLst/>
              <a:cxnLst/>
              <a:rect l="l" t="t" r="r" b="b"/>
              <a:pathLst>
                <a:path w="6057698" h="1630445">
                  <a:moveTo>
                    <a:pt x="0" y="0"/>
                  </a:moveTo>
                  <a:lnTo>
                    <a:pt x="6057698" y="0"/>
                  </a:lnTo>
                  <a:lnTo>
                    <a:pt x="6057698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4" r="-2125"/>
              </a:stretch>
            </a:blipFill>
          </p:spPr>
        </p:sp>
        <p:sp>
          <p:nvSpPr>
            <p:cNvPr id="32" name="TextBox 32"/>
            <p:cNvSpPr txBox="1"/>
            <p:nvPr/>
          </p:nvSpPr>
          <p:spPr>
            <a:xfrm>
              <a:off x="433769" y="438232"/>
              <a:ext cx="919909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en-US" sz="2963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3.7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353678" y="549298"/>
              <a:ext cx="4704020" cy="5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en-US" sz="2816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การปิดไฟล์เวิร์กบุ๊ก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829417" y="433584"/>
            <a:ext cx="4823718" cy="1308814"/>
            <a:chOff x="0" y="0"/>
            <a:chExt cx="6431624" cy="1745085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0"/>
              <a:ext cx="6431624" cy="1745085"/>
              <a:chOff x="0" y="0"/>
              <a:chExt cx="1270444" cy="344708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270444" cy="344708"/>
              </a:xfrm>
              <a:custGeom>
                <a:avLst/>
                <a:gdLst/>
                <a:ahLst/>
                <a:cxnLst/>
                <a:rect l="l" t="t" r="r" b="b"/>
                <a:pathLst>
                  <a:path w="1270444" h="344708">
                    <a:moveTo>
                      <a:pt x="160497" y="0"/>
                    </a:moveTo>
                    <a:lnTo>
                      <a:pt x="1109947" y="0"/>
                    </a:lnTo>
                    <a:cubicBezTo>
                      <a:pt x="1198587" y="0"/>
                      <a:pt x="1270444" y="71857"/>
                      <a:pt x="1270444" y="160497"/>
                    </a:cubicBezTo>
                    <a:lnTo>
                      <a:pt x="1270444" y="184211"/>
                    </a:lnTo>
                    <a:cubicBezTo>
                      <a:pt x="1270444" y="226778"/>
                      <a:pt x="1253535" y="267601"/>
                      <a:pt x="1223436" y="297700"/>
                    </a:cubicBezTo>
                    <a:cubicBezTo>
                      <a:pt x="1193337" y="327799"/>
                      <a:pt x="1152514" y="344708"/>
                      <a:pt x="1109947" y="344708"/>
                    </a:cubicBezTo>
                    <a:lnTo>
                      <a:pt x="160497" y="344708"/>
                    </a:lnTo>
                    <a:cubicBezTo>
                      <a:pt x="117931" y="344708"/>
                      <a:pt x="77107" y="327799"/>
                      <a:pt x="47008" y="297700"/>
                    </a:cubicBezTo>
                    <a:cubicBezTo>
                      <a:pt x="16909" y="267601"/>
                      <a:pt x="0" y="226778"/>
                      <a:pt x="0" y="184211"/>
                    </a:cubicBezTo>
                    <a:lnTo>
                      <a:pt x="0" y="160497"/>
                    </a:lnTo>
                    <a:cubicBezTo>
                      <a:pt x="0" y="117931"/>
                      <a:pt x="16909" y="77107"/>
                      <a:pt x="47008" y="47008"/>
                    </a:cubicBezTo>
                    <a:cubicBezTo>
                      <a:pt x="77107" y="16909"/>
                      <a:pt x="117931" y="0"/>
                      <a:pt x="160497" y="0"/>
                    </a:cubicBezTo>
                    <a:close/>
                  </a:path>
                </a:pathLst>
              </a:custGeom>
              <a:solidFill>
                <a:srgbClr val="3A4EB9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1270444" cy="38280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 lang="th-TH" noProof="1"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1715147" y="440151"/>
              <a:ext cx="4276763" cy="69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ชนิดของข้อมูล</a:t>
              </a:r>
            </a:p>
          </p:txBody>
        </p:sp>
        <p:sp>
          <p:nvSpPr>
            <p:cNvPr id="29" name="Freeform 29"/>
            <p:cNvSpPr/>
            <p:nvPr/>
          </p:nvSpPr>
          <p:spPr>
            <a:xfrm>
              <a:off x="205227" y="157653"/>
              <a:ext cx="1431096" cy="1429779"/>
            </a:xfrm>
            <a:custGeom>
              <a:avLst/>
              <a:gdLst/>
              <a:ahLst/>
              <a:cxnLst/>
              <a:rect l="l" t="t" r="r" b="b"/>
              <a:pathLst>
                <a:path w="1431096" h="1429779">
                  <a:moveTo>
                    <a:pt x="0" y="0"/>
                  </a:moveTo>
                  <a:lnTo>
                    <a:pt x="1431096" y="0"/>
                  </a:lnTo>
                  <a:lnTo>
                    <a:pt x="1431096" y="1429779"/>
                  </a:lnTo>
                  <a:lnTo>
                    <a:pt x="0" y="142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857274" y="2037673"/>
            <a:ext cx="15616708" cy="1058960"/>
            <a:chOff x="0" y="0"/>
            <a:chExt cx="20822277" cy="1411946"/>
          </a:xfrm>
        </p:grpSpPr>
        <p:sp>
          <p:nvSpPr>
            <p:cNvPr id="31" name="Freeform 31"/>
            <p:cNvSpPr/>
            <p:nvPr/>
          </p:nvSpPr>
          <p:spPr>
            <a:xfrm>
              <a:off x="0" y="88900"/>
              <a:ext cx="1323046" cy="1323046"/>
            </a:xfrm>
            <a:custGeom>
              <a:avLst/>
              <a:gdLst/>
              <a:ahLst/>
              <a:cxnLst/>
              <a:rect l="l" t="t" r="r" b="b"/>
              <a:pathLst>
                <a:path w="1323046" h="1323046">
                  <a:moveTo>
                    <a:pt x="0" y="0"/>
                  </a:moveTo>
                  <a:lnTo>
                    <a:pt x="1323046" y="0"/>
                  </a:lnTo>
                  <a:lnTo>
                    <a:pt x="1323046" y="1323046"/>
                  </a:lnTo>
                  <a:lnTo>
                    <a:pt x="0" y="1323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636143" y="-57150"/>
              <a:ext cx="19186134" cy="1377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32"/>
                </a:lnSpc>
                <a:spcBef>
                  <a:spcPct val="0"/>
                </a:spcBef>
              </a:pPr>
              <a:r>
                <a:rPr lang="th-TH" sz="3022" b="1" noProof="1">
                  <a:solidFill>
                    <a:srgbClr val="3A4EB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ข้อมูลตัวอักษร (Text) </a:t>
              </a:r>
              <a:r>
                <a:rPr lang="th-TH" sz="3022" noProof="1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คือ ข้อมูลที่เป็นข้อความ ซึ่งเป็นข้อมูลที่ไม่สามารถนำมาคำนวณได้ เช่น ตัวอักษร เครื่องหมาย และตัวเลขที่ไม่ใช่ในการคำนวณ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857274" y="3258558"/>
            <a:ext cx="15616708" cy="992285"/>
            <a:chOff x="0" y="0"/>
            <a:chExt cx="20822277" cy="1323046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323046" cy="1323046"/>
            </a:xfrm>
            <a:custGeom>
              <a:avLst/>
              <a:gdLst/>
              <a:ahLst/>
              <a:cxnLst/>
              <a:rect l="l" t="t" r="r" b="b"/>
              <a:pathLst>
                <a:path w="1323046" h="1323046">
                  <a:moveTo>
                    <a:pt x="0" y="0"/>
                  </a:moveTo>
                  <a:lnTo>
                    <a:pt x="1323046" y="0"/>
                  </a:lnTo>
                  <a:lnTo>
                    <a:pt x="1323046" y="1323046"/>
                  </a:lnTo>
                  <a:lnTo>
                    <a:pt x="0" y="1323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636143" y="262285"/>
              <a:ext cx="19186134" cy="665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32"/>
                </a:lnSpc>
                <a:spcBef>
                  <a:spcPct val="0"/>
                </a:spcBef>
              </a:pPr>
              <a:r>
                <a:rPr lang="th-TH" sz="3022" b="1" noProof="1">
                  <a:solidFill>
                    <a:srgbClr val="3A4EB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ข้อมูลตัวเลข (Number) </a:t>
              </a:r>
              <a:r>
                <a:rPr lang="th-TH" sz="3022" noProof="1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คือ ข้อมูลที่สามารถนำมาคำนวณได้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857274" y="5534741"/>
            <a:ext cx="15616708" cy="992285"/>
            <a:chOff x="0" y="0"/>
            <a:chExt cx="20822277" cy="1323046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323046" cy="1323046"/>
            </a:xfrm>
            <a:custGeom>
              <a:avLst/>
              <a:gdLst/>
              <a:ahLst/>
              <a:cxnLst/>
              <a:rect l="l" t="t" r="r" b="b"/>
              <a:pathLst>
                <a:path w="1323046" h="1323046">
                  <a:moveTo>
                    <a:pt x="0" y="0"/>
                  </a:moveTo>
                  <a:lnTo>
                    <a:pt x="1323046" y="0"/>
                  </a:lnTo>
                  <a:lnTo>
                    <a:pt x="1323046" y="1323046"/>
                  </a:lnTo>
                  <a:lnTo>
                    <a:pt x="0" y="1323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636143" y="262285"/>
              <a:ext cx="19186134" cy="665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32"/>
                </a:lnSpc>
                <a:spcBef>
                  <a:spcPct val="0"/>
                </a:spcBef>
              </a:pPr>
              <a:r>
                <a:rPr lang="th-TH" sz="3022" b="1" noProof="1">
                  <a:solidFill>
                    <a:srgbClr val="3A4EB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ข้อมูลชนิดวันที่ (Date) คือ </a:t>
              </a:r>
              <a:r>
                <a:rPr lang="th-TH" sz="3022" noProof="1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ข้อมูลที่ประกอบด้วยวันที่ เดือน ปี 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7274" y="6650850"/>
            <a:ext cx="15616708" cy="992285"/>
            <a:chOff x="0" y="0"/>
            <a:chExt cx="20822277" cy="1323046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323046" cy="1323046"/>
            </a:xfrm>
            <a:custGeom>
              <a:avLst/>
              <a:gdLst/>
              <a:ahLst/>
              <a:cxnLst/>
              <a:rect l="l" t="t" r="r" b="b"/>
              <a:pathLst>
                <a:path w="1323046" h="1323046">
                  <a:moveTo>
                    <a:pt x="0" y="0"/>
                  </a:moveTo>
                  <a:lnTo>
                    <a:pt x="1323046" y="0"/>
                  </a:lnTo>
                  <a:lnTo>
                    <a:pt x="1323046" y="1323046"/>
                  </a:lnTo>
                  <a:lnTo>
                    <a:pt x="0" y="1323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636143" y="299962"/>
              <a:ext cx="19186134" cy="665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32"/>
                </a:lnSpc>
                <a:spcBef>
                  <a:spcPct val="0"/>
                </a:spcBef>
              </a:pPr>
              <a:r>
                <a:rPr lang="th-TH" sz="3022" b="1" noProof="1">
                  <a:solidFill>
                    <a:srgbClr val="3A4EB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ข้อมูลชนิดเวลา (Time) </a:t>
              </a:r>
              <a:r>
                <a:rPr lang="th-TH" sz="3022" noProof="1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คือ ข้อมูลที่ประกอบด้วยชั่วโมง นาที วินาที เช่น 12:00, 12:00 AM 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1857274" y="4362933"/>
            <a:ext cx="16449776" cy="1002568"/>
            <a:chOff x="0" y="0"/>
            <a:chExt cx="21933034" cy="1336757"/>
          </a:xfrm>
        </p:grpSpPr>
        <p:sp>
          <p:nvSpPr>
            <p:cNvPr id="43" name="Freeform 43"/>
            <p:cNvSpPr/>
            <p:nvPr/>
          </p:nvSpPr>
          <p:spPr>
            <a:xfrm>
              <a:off x="0" y="13711"/>
              <a:ext cx="1323046" cy="1323046"/>
            </a:xfrm>
            <a:custGeom>
              <a:avLst/>
              <a:gdLst/>
              <a:ahLst/>
              <a:cxnLst/>
              <a:rect l="l" t="t" r="r" b="b"/>
              <a:pathLst>
                <a:path w="1323046" h="1323046">
                  <a:moveTo>
                    <a:pt x="0" y="0"/>
                  </a:moveTo>
                  <a:lnTo>
                    <a:pt x="1323046" y="0"/>
                  </a:lnTo>
                  <a:lnTo>
                    <a:pt x="1323046" y="1323046"/>
                  </a:lnTo>
                  <a:lnTo>
                    <a:pt x="0" y="1323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1636143" y="-57150"/>
              <a:ext cx="20296891" cy="1377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32"/>
                </a:lnSpc>
              </a:pPr>
              <a:r>
                <a:rPr lang="th-TH" sz="3022" b="1" noProof="1">
                  <a:solidFill>
                    <a:srgbClr val="3A4EB9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ข้อมูลที่เป็นสูตร (Formulas) </a:t>
              </a:r>
              <a:r>
                <a:rPr lang="th-TH" sz="3022" noProof="1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คือ สูตรการคำนวณทางคณิตศาสตร์ที่ประกอบด้วยเครื่องหมาย</a:t>
              </a:r>
            </a:p>
            <a:p>
              <a:pPr algn="l">
                <a:lnSpc>
                  <a:spcPts val="4232"/>
                </a:lnSpc>
                <a:spcBef>
                  <a:spcPct val="0"/>
                </a:spcBef>
              </a:pPr>
              <a:r>
                <a:rPr lang="th-TH" sz="3022" noProof="1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ทางคณิตศาสตร์ เครื่องหมายเปรียบเทียบ เชื่อมข้อความ อ้างอิง หรือฟังก์ชัน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1827501" y="472812"/>
            <a:ext cx="8014647" cy="1308814"/>
            <a:chOff x="0" y="0"/>
            <a:chExt cx="10686196" cy="1745085"/>
          </a:xfrm>
        </p:grpSpPr>
        <p:sp>
          <p:nvSpPr>
            <p:cNvPr id="25" name="Freeform 25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713624" y="446627"/>
              <a:ext cx="8448108" cy="6644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การจัดการข้อมูลในเซลล์</a:t>
              </a:r>
            </a:p>
          </p:txBody>
        </p:sp>
        <p:sp>
          <p:nvSpPr>
            <p:cNvPr id="27" name="Freeform 27"/>
            <p:cNvSpPr/>
            <p:nvPr/>
          </p:nvSpPr>
          <p:spPr>
            <a:xfrm>
              <a:off x="197631" y="134517"/>
              <a:ext cx="1476731" cy="1476051"/>
            </a:xfrm>
            <a:custGeom>
              <a:avLst/>
              <a:gdLst/>
              <a:ahLst/>
              <a:cxnLst/>
              <a:rect l="l" t="t" r="r" b="b"/>
              <a:pathLst>
                <a:path w="1476731" h="1476051">
                  <a:moveTo>
                    <a:pt x="0" y="0"/>
                  </a:moveTo>
                  <a:lnTo>
                    <a:pt x="1476731" y="0"/>
                  </a:lnTo>
                  <a:lnTo>
                    <a:pt x="1476731" y="1476051"/>
                  </a:lnTo>
                  <a:lnTo>
                    <a:pt x="0" y="1476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843637" y="2105476"/>
            <a:ext cx="12097079" cy="1222834"/>
            <a:chOff x="0" y="0"/>
            <a:chExt cx="16129439" cy="163044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185660" cy="1630445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107718" y="0"/>
              <a:ext cx="4490393" cy="1630445"/>
            </a:xfrm>
            <a:custGeom>
              <a:avLst/>
              <a:gdLst/>
              <a:ahLst/>
              <a:cxnLst/>
              <a:rect l="l" t="t" r="r" b="b"/>
              <a:pathLst>
                <a:path w="4490393" h="1630445">
                  <a:moveTo>
                    <a:pt x="0" y="0"/>
                  </a:moveTo>
                  <a:lnTo>
                    <a:pt x="4490393" y="0"/>
                  </a:lnTo>
                  <a:lnTo>
                    <a:pt x="4490393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8381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433769" y="438232"/>
              <a:ext cx="919909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5.1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550534" y="514432"/>
              <a:ext cx="5583039" cy="5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การคัดลอกข้อมูล (Copy)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598111" y="95166"/>
              <a:ext cx="8531328" cy="1377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52660" lvl="1" indent="-326330" algn="l">
                <a:lnSpc>
                  <a:spcPts val="4232"/>
                </a:lnSpc>
                <a:buFont typeface="Arial"/>
                <a:buChar char="•"/>
              </a:pPr>
              <a:r>
                <a:rPr lang="th-TH" sz="3022" noProof="1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คัดลอกโดยการใช้คำสั่ง</a:t>
              </a:r>
            </a:p>
            <a:p>
              <a:pPr marL="652660" lvl="1" indent="-326330" algn="l">
                <a:lnSpc>
                  <a:spcPts val="4232"/>
                </a:lnSpc>
                <a:buFont typeface="Arial"/>
                <a:buChar char="•"/>
              </a:pPr>
              <a:r>
                <a:rPr lang="th-TH" sz="3022" noProof="1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คัดลอกโดยการใช้เมาส์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2843637" y="3699785"/>
            <a:ext cx="11239829" cy="1222834"/>
            <a:chOff x="0" y="0"/>
            <a:chExt cx="14986439" cy="1630445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5185660" cy="1630445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837718" y="0"/>
              <a:ext cx="4490393" cy="1630445"/>
            </a:xfrm>
            <a:custGeom>
              <a:avLst/>
              <a:gdLst/>
              <a:ahLst/>
              <a:cxnLst/>
              <a:rect l="l" t="t" r="r" b="b"/>
              <a:pathLst>
                <a:path w="4490393" h="1630445">
                  <a:moveTo>
                    <a:pt x="0" y="0"/>
                  </a:moveTo>
                  <a:lnTo>
                    <a:pt x="4490393" y="0"/>
                  </a:lnTo>
                  <a:lnTo>
                    <a:pt x="4490393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8381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433769" y="438232"/>
              <a:ext cx="919909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5.2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550534" y="514432"/>
              <a:ext cx="4141620" cy="5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การตัดข้อมูล (Cut)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6455111" y="95166"/>
              <a:ext cx="8531328" cy="1377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52660" lvl="1" indent="-326330" algn="l">
                <a:lnSpc>
                  <a:spcPts val="4232"/>
                </a:lnSpc>
                <a:buFont typeface="Arial"/>
                <a:buChar char="•"/>
              </a:pPr>
              <a:r>
                <a:rPr lang="th-TH" sz="3022" noProof="1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ตัดโดยการใช้คำสั่ง</a:t>
              </a:r>
            </a:p>
            <a:p>
              <a:pPr marL="652660" lvl="1" indent="-326330" algn="l">
                <a:lnSpc>
                  <a:spcPts val="4232"/>
                </a:lnSpc>
                <a:buFont typeface="Arial"/>
                <a:buChar char="•"/>
              </a:pPr>
              <a:r>
                <a:rPr lang="th-TH" sz="3022" noProof="1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ตัดโดยการใช้เมาส์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2843637" y="5345736"/>
            <a:ext cx="12685630" cy="1680244"/>
            <a:chOff x="0" y="0"/>
            <a:chExt cx="16914173" cy="2240326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6062917" cy="1606527"/>
            </a:xfrm>
            <a:custGeom>
              <a:avLst/>
              <a:gdLst/>
              <a:ahLst/>
              <a:cxnLst/>
              <a:rect l="l" t="t" r="r" b="b"/>
              <a:pathLst>
                <a:path w="6062917" h="1606527">
                  <a:moveTo>
                    <a:pt x="0" y="0"/>
                  </a:moveTo>
                  <a:lnTo>
                    <a:pt x="6062917" y="0"/>
                  </a:lnTo>
                  <a:lnTo>
                    <a:pt x="6062917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3" r="-54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3742988" y="0"/>
              <a:ext cx="4639856" cy="1606527"/>
            </a:xfrm>
            <a:custGeom>
              <a:avLst/>
              <a:gdLst/>
              <a:ahLst/>
              <a:cxnLst/>
              <a:rect l="l" t="t" r="r" b="b"/>
              <a:pathLst>
                <a:path w="4639856" h="1606527">
                  <a:moveTo>
                    <a:pt x="0" y="0"/>
                  </a:moveTo>
                  <a:lnTo>
                    <a:pt x="4639857" y="0"/>
                  </a:lnTo>
                  <a:lnTo>
                    <a:pt x="4639857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275998" y="405565"/>
              <a:ext cx="1066334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th-TH" sz="3000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5.3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1742103" y="181906"/>
              <a:ext cx="5927456" cy="1201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41"/>
                </a:lnSpc>
                <a:spcBef>
                  <a:spcPct val="0"/>
                </a:spcBef>
              </a:pPr>
              <a:r>
                <a:rPr lang="th-TH" sz="267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การลบเซลล์และการลบข้อมูลภายในเซลล์ (Delete &amp; Clear)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8382845" y="151954"/>
              <a:ext cx="8531328" cy="2088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52660" lvl="1" indent="-326330" algn="l">
                <a:lnSpc>
                  <a:spcPts val="4232"/>
                </a:lnSpc>
                <a:buFont typeface="Arial"/>
                <a:buChar char="•"/>
              </a:pPr>
              <a:r>
                <a:rPr lang="th-TH" sz="3022" noProof="1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การลบ (Delete) เซลล์</a:t>
              </a:r>
            </a:p>
            <a:p>
              <a:pPr marL="652660" lvl="1" indent="-326330" algn="l">
                <a:lnSpc>
                  <a:spcPts val="4232"/>
                </a:lnSpc>
                <a:buFont typeface="Arial"/>
                <a:buChar char="•"/>
              </a:pPr>
              <a:r>
                <a:rPr lang="th-TH" sz="3022" noProof="1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การลบข้อมูลและรูปแบบภายในเซลล์ (Clear Contents &amp; Formats)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2072" y="7219359"/>
            <a:ext cx="19051816" cy="1810341"/>
            <a:chOff x="0" y="0"/>
            <a:chExt cx="25402422" cy="2413787"/>
          </a:xfrm>
        </p:grpSpPr>
        <p:sp>
          <p:nvSpPr>
            <p:cNvPr id="3" name="Freeform 3"/>
            <p:cNvSpPr/>
            <p:nvPr/>
          </p:nvSpPr>
          <p:spPr>
            <a:xfrm rot="-10800000">
              <a:off x="16908703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" name="Freeform 4"/>
            <p:cNvSpPr/>
            <p:nvPr/>
          </p:nvSpPr>
          <p:spPr>
            <a:xfrm rot="-10800000">
              <a:off x="8493719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20" y="0"/>
                  </a:lnTo>
                  <a:lnTo>
                    <a:pt x="8493720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5" name="Freeform 5"/>
            <p:cNvSpPr/>
            <p:nvPr/>
          </p:nvSpPr>
          <p:spPr>
            <a:xfrm rot="-10800000">
              <a:off x="0" y="0"/>
              <a:ext cx="8493719" cy="2413787"/>
            </a:xfrm>
            <a:custGeom>
              <a:avLst/>
              <a:gdLst/>
              <a:ahLst/>
              <a:cxnLst/>
              <a:rect l="l" t="t" r="r" b="b"/>
              <a:pathLst>
                <a:path w="8493719" h="2413787">
                  <a:moveTo>
                    <a:pt x="0" y="0"/>
                  </a:moveTo>
                  <a:lnTo>
                    <a:pt x="8493719" y="0"/>
                  </a:lnTo>
                  <a:lnTo>
                    <a:pt x="8493719" y="2413787"/>
                  </a:lnTo>
                  <a:lnTo>
                    <a:pt x="0" y="2413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129603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7899802"/>
            <a:ext cx="18288000" cy="1083029"/>
            <a:chOff x="0" y="0"/>
            <a:chExt cx="5153229" cy="11837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53229" cy="118374"/>
            </a:xfrm>
            <a:custGeom>
              <a:avLst/>
              <a:gdLst/>
              <a:ahLst/>
              <a:cxnLst/>
              <a:rect l="l" t="t" r="r" b="b"/>
              <a:pathLst>
                <a:path w="5153229" h="118374">
                  <a:moveTo>
                    <a:pt x="0" y="0"/>
                  </a:moveTo>
                  <a:lnTo>
                    <a:pt x="5153229" y="0"/>
                  </a:lnTo>
                  <a:lnTo>
                    <a:pt x="5153229" y="118374"/>
                  </a:lnTo>
                  <a:lnTo>
                    <a:pt x="0" y="118374"/>
                  </a:lnTo>
                  <a:close/>
                </a:path>
              </a:pathLst>
            </a:custGeom>
            <a:solidFill>
              <a:srgbClr val="1F5684"/>
            </a:solid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5153229" cy="165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th-TH" noProof="1"/>
            </a:p>
          </p:txBody>
        </p:sp>
      </p:grpSp>
      <p:sp>
        <p:nvSpPr>
          <p:cNvPr id="9" name="Freeform 9"/>
          <p:cNvSpPr/>
          <p:nvPr/>
        </p:nvSpPr>
        <p:spPr>
          <a:xfrm flipV="1">
            <a:off x="0" y="-65405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6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31" name="Freeform 31"/>
          <p:cNvSpPr/>
          <p:nvPr/>
        </p:nvSpPr>
        <p:spPr>
          <a:xfrm>
            <a:off x="1028700" y="1291208"/>
            <a:ext cx="5826542" cy="5164826"/>
          </a:xfrm>
          <a:custGeom>
            <a:avLst/>
            <a:gdLst/>
            <a:ahLst/>
            <a:cxnLst/>
            <a:rect l="l" t="t" r="r" b="b"/>
            <a:pathLst>
              <a:path w="5826542" h="5164826">
                <a:moveTo>
                  <a:pt x="0" y="0"/>
                </a:moveTo>
                <a:lnTo>
                  <a:pt x="5826542" y="0"/>
                </a:lnTo>
                <a:lnTo>
                  <a:pt x="5826542" y="5164826"/>
                </a:lnTo>
                <a:lnTo>
                  <a:pt x="0" y="51648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33" name="Freeform 33"/>
          <p:cNvSpPr/>
          <p:nvPr/>
        </p:nvSpPr>
        <p:spPr>
          <a:xfrm>
            <a:off x="7379906" y="527883"/>
            <a:ext cx="10177150" cy="6691476"/>
          </a:xfrm>
          <a:custGeom>
            <a:avLst/>
            <a:gdLst/>
            <a:ahLst/>
            <a:cxnLst/>
            <a:rect l="l" t="t" r="r" b="b"/>
            <a:pathLst>
              <a:path w="13569534" h="8921968">
                <a:moveTo>
                  <a:pt x="0" y="0"/>
                </a:moveTo>
                <a:lnTo>
                  <a:pt x="13569534" y="0"/>
                </a:lnTo>
                <a:lnTo>
                  <a:pt x="13569534" y="8921968"/>
                </a:lnTo>
                <a:lnTo>
                  <a:pt x="0" y="892196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3FDA412-6C0E-8A6F-07D5-E65929F5E71E}"/>
              </a:ext>
            </a:extLst>
          </p:cNvPr>
          <p:cNvGrpSpPr/>
          <p:nvPr/>
        </p:nvGrpSpPr>
        <p:grpSpPr>
          <a:xfrm>
            <a:off x="7924800" y="1068723"/>
            <a:ext cx="9220200" cy="5546573"/>
            <a:chOff x="7924800" y="3006468"/>
            <a:chExt cx="9220200" cy="5546573"/>
          </a:xfrm>
        </p:grpSpPr>
        <p:sp>
          <p:nvSpPr>
            <p:cNvPr id="34" name="TextBox 34"/>
            <p:cNvSpPr txBox="1"/>
            <p:nvPr/>
          </p:nvSpPr>
          <p:spPr>
            <a:xfrm>
              <a:off x="7924800" y="4229100"/>
              <a:ext cx="9220200" cy="432394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896"/>
                </a:lnSpc>
              </a:pPr>
              <a:r>
                <a:rPr lang="th-TH" sz="30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โปรแกรมตารางงาน (Spreadsheet)</a:t>
              </a:r>
              <a:r>
                <a:rPr lang="th-TH" sz="3000" b="1" noProof="1">
                  <a:solidFill>
                    <a:srgbClr val="000000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</a:t>
              </a:r>
              <a:r>
                <a:rPr lang="th-TH" sz="3000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คือ โปรแกรมที่ใช้สำหรับจัดการข้อมูลตัวเลข สูตร และการคำนวณ ช่วยให้ผู้ใช้สามารถสร้างตาราง ใส่ข้อมูล คำนวณ วิเคราะห์ และสร้างรายงานในรูปแบบต่าง ๆ ได้อย่างสะดวก เป็นโปรแกรมที่มีประโยชน์มากสำหรับงานที่เกี่ยวข้องกับตัวเลข เช่น การทำบัญชี การวิเคราะห์ข้อมูล การวางแผนทางการเงิน การจัดการสินค้าคงคลัง ช่วยให้ผู้ใช้ทำงานได้อย่างมีประสิทธิภาพ</a:t>
              </a:r>
            </a:p>
          </p:txBody>
        </p:sp>
        <p:grpSp>
          <p:nvGrpSpPr>
            <p:cNvPr id="35" name="Group 35"/>
            <p:cNvGrpSpPr/>
            <p:nvPr/>
          </p:nvGrpSpPr>
          <p:grpSpPr>
            <a:xfrm>
              <a:off x="8017988" y="3006468"/>
              <a:ext cx="3464623" cy="994032"/>
              <a:chOff x="0" y="0"/>
              <a:chExt cx="584239" cy="167623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584239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584239" h="167623">
                    <a:moveTo>
                      <a:pt x="83812" y="0"/>
                    </a:moveTo>
                    <a:lnTo>
                      <a:pt x="500427" y="0"/>
                    </a:lnTo>
                    <a:cubicBezTo>
                      <a:pt x="546715" y="0"/>
                      <a:pt x="584239" y="37524"/>
                      <a:pt x="584239" y="83812"/>
                    </a:cubicBezTo>
                    <a:lnTo>
                      <a:pt x="584239" y="83812"/>
                    </a:lnTo>
                    <a:cubicBezTo>
                      <a:pt x="584239" y="106040"/>
                      <a:pt x="575409" y="127358"/>
                      <a:pt x="559691" y="143076"/>
                    </a:cubicBezTo>
                    <a:cubicBezTo>
                      <a:pt x="543973" y="158793"/>
                      <a:pt x="522655" y="167623"/>
                      <a:pt x="500427" y="167623"/>
                    </a:cubicBezTo>
                    <a:lnTo>
                      <a:pt x="83812" y="167623"/>
                    </a:lnTo>
                    <a:cubicBezTo>
                      <a:pt x="61583" y="167623"/>
                      <a:pt x="40266" y="158793"/>
                      <a:pt x="24548" y="143076"/>
                    </a:cubicBezTo>
                    <a:cubicBezTo>
                      <a:pt x="8830" y="127358"/>
                      <a:pt x="0" y="106040"/>
                      <a:pt x="0" y="83812"/>
                    </a:cubicBezTo>
                    <a:lnTo>
                      <a:pt x="0" y="83812"/>
                    </a:lnTo>
                    <a:cubicBezTo>
                      <a:pt x="0" y="61583"/>
                      <a:pt x="8830" y="40266"/>
                      <a:pt x="24548" y="24548"/>
                    </a:cubicBezTo>
                    <a:cubicBezTo>
                      <a:pt x="40266" y="8830"/>
                      <a:pt x="61583" y="0"/>
                      <a:pt x="83812" y="0"/>
                    </a:cubicBezTo>
                    <a:close/>
                  </a:path>
                </a:pathLst>
              </a:custGeom>
              <a:solidFill>
                <a:srgbClr val="E46A96"/>
              </a:solid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-28575"/>
                <a:ext cx="584239" cy="196198"/>
              </a:xfrm>
              <a:prstGeom prst="rect">
                <a:avLst/>
              </a:prstGeom>
            </p:spPr>
            <p:txBody>
              <a:bodyPr lIns="79342" tIns="79342" rIns="79342" bIns="79342" rtlCol="0" anchor="ctr"/>
              <a:lstStyle/>
              <a:p>
                <a:pPr algn="ctr">
                  <a:lnSpc>
                    <a:spcPts val="2799"/>
                  </a:lnSpc>
                </a:pPr>
                <a:endParaRPr lang="th-TH" noProof="1"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8155943" y="3102997"/>
              <a:ext cx="3210941" cy="697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79"/>
                </a:lnSpc>
              </a:pPr>
              <a:r>
                <a:rPr lang="th-TH" sz="4199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สาระสำคัญ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395431" y="371715"/>
            <a:ext cx="8014647" cy="1308814"/>
            <a:chOff x="0" y="0"/>
            <a:chExt cx="10686196" cy="1745085"/>
          </a:xfrm>
        </p:grpSpPr>
        <p:sp>
          <p:nvSpPr>
            <p:cNvPr id="25" name="Freeform 25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1715147" y="468228"/>
              <a:ext cx="8671210" cy="69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086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การจัดการแถวและคอลัมน์</a:t>
              </a:r>
            </a:p>
          </p:txBody>
        </p:sp>
        <p:sp>
          <p:nvSpPr>
            <p:cNvPr id="27" name="Freeform 27"/>
            <p:cNvSpPr/>
            <p:nvPr/>
          </p:nvSpPr>
          <p:spPr>
            <a:xfrm>
              <a:off x="205227" y="127674"/>
              <a:ext cx="1490593" cy="1489738"/>
            </a:xfrm>
            <a:custGeom>
              <a:avLst/>
              <a:gdLst/>
              <a:ahLst/>
              <a:cxnLst/>
              <a:rect l="l" t="t" r="r" b="b"/>
              <a:pathLst>
                <a:path w="1490593" h="1489738">
                  <a:moveTo>
                    <a:pt x="0" y="0"/>
                  </a:moveTo>
                  <a:lnTo>
                    <a:pt x="1490593" y="0"/>
                  </a:lnTo>
                  <a:lnTo>
                    <a:pt x="1490593" y="1489738"/>
                  </a:lnTo>
                  <a:lnTo>
                    <a:pt x="0" y="1489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2673052" y="1968654"/>
            <a:ext cx="12685630" cy="2056816"/>
            <a:chOff x="0" y="0"/>
            <a:chExt cx="16914173" cy="2742422"/>
          </a:xfrm>
        </p:grpSpPr>
        <p:sp>
          <p:nvSpPr>
            <p:cNvPr id="29" name="Freeform 29"/>
            <p:cNvSpPr/>
            <p:nvPr/>
          </p:nvSpPr>
          <p:spPr>
            <a:xfrm>
              <a:off x="0" y="424457"/>
              <a:ext cx="6062917" cy="1606527"/>
            </a:xfrm>
            <a:custGeom>
              <a:avLst/>
              <a:gdLst/>
              <a:ahLst/>
              <a:cxnLst/>
              <a:rect l="l" t="t" r="r" b="b"/>
              <a:pathLst>
                <a:path w="6062917" h="1606527">
                  <a:moveTo>
                    <a:pt x="0" y="0"/>
                  </a:moveTo>
                  <a:lnTo>
                    <a:pt x="6062917" y="0"/>
                  </a:lnTo>
                  <a:lnTo>
                    <a:pt x="6062917" y="1606526"/>
                  </a:lnTo>
                  <a:lnTo>
                    <a:pt x="0" y="160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3" r="-540"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3742988" y="424457"/>
              <a:ext cx="4639856" cy="1606527"/>
            </a:xfrm>
            <a:custGeom>
              <a:avLst/>
              <a:gdLst/>
              <a:ahLst/>
              <a:cxnLst/>
              <a:rect l="l" t="t" r="r" b="b"/>
              <a:pathLst>
                <a:path w="4639856" h="1606527">
                  <a:moveTo>
                    <a:pt x="0" y="0"/>
                  </a:moveTo>
                  <a:lnTo>
                    <a:pt x="4639857" y="0"/>
                  </a:lnTo>
                  <a:lnTo>
                    <a:pt x="4639857" y="1606526"/>
                  </a:lnTo>
                  <a:lnTo>
                    <a:pt x="0" y="160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1959" t="-180" b="-180"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275998" y="830022"/>
              <a:ext cx="1066334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6.1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742103" y="606363"/>
              <a:ext cx="5927456" cy="1201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41"/>
                </a:lnSpc>
                <a:spcBef>
                  <a:spcPct val="0"/>
                </a:spcBef>
              </a:pPr>
              <a:r>
                <a:rPr lang="en-US" sz="2672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การแทรก/ลบแถวและคอลัมน์ (Insert and Delete)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8382845" y="-57150"/>
              <a:ext cx="8531328" cy="27995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52660" lvl="1" indent="-326330" algn="l">
                <a:lnSpc>
                  <a:spcPts val="4232"/>
                </a:lnSpc>
                <a:buFont typeface="Arial"/>
                <a:buChar char="•"/>
              </a:pPr>
              <a:r>
                <a:rPr lang="en-US" sz="3022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การแทรกแถว (Insert Row)</a:t>
              </a:r>
            </a:p>
            <a:p>
              <a:pPr marL="652660" lvl="1" indent="-326330" algn="l">
                <a:lnSpc>
                  <a:spcPts val="4232"/>
                </a:lnSpc>
                <a:buFont typeface="Arial"/>
                <a:buChar char="•"/>
              </a:pPr>
              <a:r>
                <a:rPr lang="en-US" sz="3022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การลบแถว (Delete Row)</a:t>
              </a:r>
            </a:p>
            <a:p>
              <a:pPr marL="652660" lvl="1" indent="-326330" algn="l">
                <a:lnSpc>
                  <a:spcPts val="4232"/>
                </a:lnSpc>
                <a:buFont typeface="Arial"/>
                <a:buChar char="•"/>
              </a:pPr>
              <a:r>
                <a:rPr lang="en-US" sz="3022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การแทรกคอลัมน์ (Insert Column)</a:t>
              </a:r>
            </a:p>
            <a:p>
              <a:pPr marL="652660" lvl="1" indent="-326330" algn="l">
                <a:lnSpc>
                  <a:spcPts val="4232"/>
                </a:lnSpc>
                <a:buFont typeface="Arial"/>
                <a:buChar char="•"/>
              </a:pPr>
              <a:r>
                <a:rPr lang="en-US" sz="3022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การลบคอลัมน์ (Delete Column)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028700" y="4313597"/>
            <a:ext cx="16353048" cy="3123616"/>
            <a:chOff x="0" y="0"/>
            <a:chExt cx="21804064" cy="4164822"/>
          </a:xfrm>
        </p:grpSpPr>
        <p:sp>
          <p:nvSpPr>
            <p:cNvPr id="35" name="Freeform 35"/>
            <p:cNvSpPr/>
            <p:nvPr/>
          </p:nvSpPr>
          <p:spPr>
            <a:xfrm>
              <a:off x="0" y="96762"/>
              <a:ext cx="6062917" cy="1606527"/>
            </a:xfrm>
            <a:custGeom>
              <a:avLst/>
              <a:gdLst/>
              <a:ahLst/>
              <a:cxnLst/>
              <a:rect l="l" t="t" r="r" b="b"/>
              <a:pathLst>
                <a:path w="6062917" h="1606527">
                  <a:moveTo>
                    <a:pt x="0" y="0"/>
                  </a:moveTo>
                  <a:lnTo>
                    <a:pt x="6062917" y="0"/>
                  </a:lnTo>
                  <a:lnTo>
                    <a:pt x="6062917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3" r="-540"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3742988" y="96762"/>
              <a:ext cx="4639856" cy="1606527"/>
            </a:xfrm>
            <a:custGeom>
              <a:avLst/>
              <a:gdLst/>
              <a:ahLst/>
              <a:cxnLst/>
              <a:rect l="l" t="t" r="r" b="b"/>
              <a:pathLst>
                <a:path w="4639856" h="1606527">
                  <a:moveTo>
                    <a:pt x="0" y="0"/>
                  </a:moveTo>
                  <a:lnTo>
                    <a:pt x="4639857" y="0"/>
                  </a:lnTo>
                  <a:lnTo>
                    <a:pt x="4639857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1959" t="-180" b="-180"/>
              </a:stretch>
            </a:blipFill>
          </p:spPr>
        </p:sp>
        <p:sp>
          <p:nvSpPr>
            <p:cNvPr id="37" name="TextBox 37"/>
            <p:cNvSpPr txBox="1"/>
            <p:nvPr/>
          </p:nvSpPr>
          <p:spPr>
            <a:xfrm>
              <a:off x="275998" y="502327"/>
              <a:ext cx="1066334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6.2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742103" y="278669"/>
              <a:ext cx="5927456" cy="12017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41"/>
                </a:lnSpc>
              </a:pPr>
              <a:r>
                <a:rPr lang="en-US" sz="2672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การปรับขนาดของแถว</a:t>
              </a:r>
            </a:p>
            <a:p>
              <a:pPr algn="ctr">
                <a:lnSpc>
                  <a:spcPts val="3741"/>
                </a:lnSpc>
                <a:spcBef>
                  <a:spcPct val="0"/>
                </a:spcBef>
              </a:pPr>
              <a:r>
                <a:rPr lang="en-US" sz="2672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และคอลัมน์</a:t>
              </a:r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8457087" y="-57150"/>
              <a:ext cx="13346977" cy="4221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52660" lvl="1" indent="-326330" algn="l">
                <a:lnSpc>
                  <a:spcPts val="4232"/>
                </a:lnSpc>
                <a:buFont typeface="Arial"/>
                <a:buChar char="•"/>
              </a:pPr>
              <a:r>
                <a:rPr lang="en-US" sz="3022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การปรับความสูงของแถว (Row Height)</a:t>
              </a:r>
            </a:p>
            <a:p>
              <a:pPr algn="l">
                <a:lnSpc>
                  <a:spcPts val="4232"/>
                </a:lnSpc>
              </a:pPr>
              <a:r>
                <a:rPr lang="en-US" sz="3022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       - การใช้เมาส์คลิกที่เส้นขอบในการปรับความสูงของแถว</a:t>
              </a:r>
            </a:p>
            <a:p>
              <a:pPr algn="l">
                <a:lnSpc>
                  <a:spcPts val="4232"/>
                </a:lnSpc>
              </a:pPr>
              <a:r>
                <a:rPr lang="en-US" sz="3022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       - การใช้เมนูลัด (คลิกขวา) ในการปรับความสูงของแถว</a:t>
              </a:r>
            </a:p>
            <a:p>
              <a:pPr marL="652660" lvl="1" indent="-326330" algn="l">
                <a:lnSpc>
                  <a:spcPts val="4232"/>
                </a:lnSpc>
                <a:buFont typeface="Arial"/>
                <a:buChar char="•"/>
              </a:pPr>
              <a:r>
                <a:rPr lang="en-US" sz="3022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การปรับความกว้างของคอลัมน์ (Column Width)</a:t>
              </a:r>
            </a:p>
            <a:p>
              <a:pPr algn="l">
                <a:lnSpc>
                  <a:spcPts val="4232"/>
                </a:lnSpc>
              </a:pPr>
              <a:r>
                <a:rPr lang="en-US" sz="3022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       - การใช้เมาส์คลิกที่เส้นขอบในการปรับความกว้างของคอลัมน์</a:t>
              </a:r>
            </a:p>
            <a:p>
              <a:pPr algn="l">
                <a:lnSpc>
                  <a:spcPts val="4232"/>
                </a:lnSpc>
              </a:pPr>
              <a:r>
                <a:rPr lang="en-US" sz="3022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       - การใช้เมนูลัด (คลิกขวา) ในการปรับความกว้างของคอลัมน์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1028700" y="626857"/>
            <a:ext cx="8014647" cy="1308814"/>
            <a:chOff x="0" y="0"/>
            <a:chExt cx="10686196" cy="1745085"/>
          </a:xfrm>
        </p:grpSpPr>
        <p:sp>
          <p:nvSpPr>
            <p:cNvPr id="25" name="Freeform 25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262290" y="164091"/>
              <a:ext cx="1416904" cy="1416904"/>
            </a:xfrm>
            <a:custGeom>
              <a:avLst/>
              <a:gdLst/>
              <a:ahLst/>
              <a:cxnLst/>
              <a:rect l="l" t="t" r="r" b="b"/>
              <a:pathLst>
                <a:path w="1416904" h="1416904">
                  <a:moveTo>
                    <a:pt x="0" y="0"/>
                  </a:moveTo>
                  <a:lnTo>
                    <a:pt x="1416904" y="0"/>
                  </a:lnTo>
                  <a:lnTo>
                    <a:pt x="1416904" y="1416903"/>
                  </a:lnTo>
                  <a:lnTo>
                    <a:pt x="0" y="1416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666494" y="468228"/>
              <a:ext cx="8744246" cy="69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การกำหนดรูปแบบเซลล์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1605046" y="3439090"/>
            <a:ext cx="7147573" cy="4181330"/>
          </a:xfrm>
          <a:custGeom>
            <a:avLst/>
            <a:gdLst/>
            <a:ahLst/>
            <a:cxnLst/>
            <a:rect l="l" t="t" r="r" b="b"/>
            <a:pathLst>
              <a:path w="7147573" h="4181330">
                <a:moveTo>
                  <a:pt x="0" y="0"/>
                </a:moveTo>
                <a:lnTo>
                  <a:pt x="7147573" y="0"/>
                </a:lnTo>
                <a:lnTo>
                  <a:pt x="7147573" y="4181330"/>
                </a:lnTo>
                <a:lnTo>
                  <a:pt x="0" y="41813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29" name="Freeform 29"/>
          <p:cNvSpPr/>
          <p:nvPr/>
        </p:nvSpPr>
        <p:spPr>
          <a:xfrm>
            <a:off x="9144000" y="3466296"/>
            <a:ext cx="7287937" cy="4154124"/>
          </a:xfrm>
          <a:custGeom>
            <a:avLst/>
            <a:gdLst/>
            <a:ahLst/>
            <a:cxnLst/>
            <a:rect l="l" t="t" r="r" b="b"/>
            <a:pathLst>
              <a:path w="7287937" h="4154124">
                <a:moveTo>
                  <a:pt x="0" y="0"/>
                </a:moveTo>
                <a:lnTo>
                  <a:pt x="7287937" y="0"/>
                </a:lnTo>
                <a:lnTo>
                  <a:pt x="7287937" y="4154124"/>
                </a:lnTo>
                <a:lnTo>
                  <a:pt x="0" y="41541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30" name="TextBox 30"/>
          <p:cNvSpPr txBox="1"/>
          <p:nvPr/>
        </p:nvSpPr>
        <p:spPr>
          <a:xfrm>
            <a:off x="1028700" y="2134748"/>
            <a:ext cx="16230600" cy="1047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2"/>
              </a:lnSpc>
              <a:spcBef>
                <a:spcPct val="0"/>
              </a:spcBef>
            </a:pPr>
            <a:r>
              <a:rPr lang="th-TH" sz="3022" noProof="1">
                <a:solidFill>
                  <a:srgbClr val="3A4EB9"/>
                </a:solidFill>
                <a:latin typeface="Sarabun"/>
                <a:ea typeface="Sarabun"/>
                <a:cs typeface="Sarabun"/>
                <a:sym typeface="Sarabun"/>
              </a:rPr>
              <a:t>เป็นการใช้เครื่องมือเพื่อช่วยในการปรับแต่งคุณลักษณะต่าง ๆ ของเซลล์หรือกลุ่มเซลล์ ที่อยู่ในสเปรดชีต โดยสามารถปรับแต่งได้ทั้งรูปแบบตัวอักษร ตัวเลข การจัดแนว ขอบ สี เติม และ อื่น ๆ อีกมากมาย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1514184" y="1997881"/>
            <a:ext cx="10092848" cy="2410186"/>
            <a:chOff x="0" y="0"/>
            <a:chExt cx="13457130" cy="321358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062917" cy="1606527"/>
            </a:xfrm>
            <a:custGeom>
              <a:avLst/>
              <a:gdLst/>
              <a:ahLst/>
              <a:cxnLst/>
              <a:rect l="l" t="t" r="r" b="b"/>
              <a:pathLst>
                <a:path w="6062917" h="1606527">
                  <a:moveTo>
                    <a:pt x="0" y="0"/>
                  </a:moveTo>
                  <a:lnTo>
                    <a:pt x="6062917" y="0"/>
                  </a:lnTo>
                  <a:lnTo>
                    <a:pt x="6062917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3" r="-54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3984545" y="3317"/>
              <a:ext cx="4156743" cy="1606527"/>
            </a:xfrm>
            <a:custGeom>
              <a:avLst/>
              <a:gdLst/>
              <a:ahLst/>
              <a:cxnLst/>
              <a:rect l="l" t="t" r="r" b="b"/>
              <a:pathLst>
                <a:path w="4156743" h="1606527">
                  <a:moveTo>
                    <a:pt x="0" y="0"/>
                  </a:moveTo>
                  <a:lnTo>
                    <a:pt x="4156743" y="0"/>
                  </a:lnTo>
                  <a:lnTo>
                    <a:pt x="4156743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5978" r="-78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6599459" y="3317"/>
              <a:ext cx="4156743" cy="1606527"/>
            </a:xfrm>
            <a:custGeom>
              <a:avLst/>
              <a:gdLst/>
              <a:ahLst/>
              <a:cxnLst/>
              <a:rect l="l" t="t" r="r" b="b"/>
              <a:pathLst>
                <a:path w="4156743" h="1606527">
                  <a:moveTo>
                    <a:pt x="0" y="0"/>
                  </a:moveTo>
                  <a:lnTo>
                    <a:pt x="4156743" y="0"/>
                  </a:lnTo>
                  <a:lnTo>
                    <a:pt x="4156743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5978" r="-78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8817274" y="0"/>
              <a:ext cx="4639856" cy="1606527"/>
            </a:xfrm>
            <a:custGeom>
              <a:avLst/>
              <a:gdLst/>
              <a:ahLst/>
              <a:cxnLst/>
              <a:rect l="l" t="t" r="r" b="b"/>
              <a:pathLst>
                <a:path w="4639856" h="1606527">
                  <a:moveTo>
                    <a:pt x="0" y="0"/>
                  </a:moveTo>
                  <a:lnTo>
                    <a:pt x="4639856" y="0"/>
                  </a:lnTo>
                  <a:lnTo>
                    <a:pt x="4639856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275998" y="405565"/>
              <a:ext cx="1066334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th-TH" sz="3000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8.1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774863" y="461085"/>
              <a:ext cx="11463814" cy="590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41"/>
                </a:lnSpc>
                <a:spcBef>
                  <a:spcPct val="0"/>
                </a:spcBef>
              </a:pPr>
              <a:r>
                <a:rPr lang="th-TH" sz="267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สูตรในการคํานวณทางคณิตศาสตร์ (Arithmetic Formula)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551029" y="1836410"/>
              <a:ext cx="12458828" cy="1377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32"/>
                </a:lnSpc>
              </a:pPr>
              <a:r>
                <a:rPr lang="th-TH" sz="3022" noProof="1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ใช้สำหรับการคำนวณทางคณิตศาสตร์พื้นฐานต่าง ๆ </a:t>
              </a:r>
            </a:p>
            <a:p>
              <a:pPr algn="ctr">
                <a:lnSpc>
                  <a:spcPts val="4232"/>
                </a:lnSpc>
                <a:spcBef>
                  <a:spcPct val="0"/>
                </a:spcBef>
              </a:pPr>
              <a:r>
                <a:rPr lang="th-TH" sz="3022" noProof="1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เช่น บวก ลบ คูณ หาร เลขยกกำลัง รากที่สอง เปอร์เซ็นต์ 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3588191" y="4685072"/>
            <a:ext cx="13671109" cy="2902249"/>
            <a:chOff x="0" y="0"/>
            <a:chExt cx="18228145" cy="3869666"/>
          </a:xfrm>
        </p:grpSpPr>
        <p:sp>
          <p:nvSpPr>
            <p:cNvPr id="33" name="Freeform 33"/>
            <p:cNvSpPr/>
            <p:nvPr/>
          </p:nvSpPr>
          <p:spPr>
            <a:xfrm>
              <a:off x="3380863" y="0"/>
              <a:ext cx="6062917" cy="1606527"/>
            </a:xfrm>
            <a:custGeom>
              <a:avLst/>
              <a:gdLst/>
              <a:ahLst/>
              <a:cxnLst/>
              <a:rect l="l" t="t" r="r" b="b"/>
              <a:pathLst>
                <a:path w="6062917" h="1606527">
                  <a:moveTo>
                    <a:pt x="0" y="0"/>
                  </a:moveTo>
                  <a:lnTo>
                    <a:pt x="6062917" y="0"/>
                  </a:lnTo>
                  <a:lnTo>
                    <a:pt x="6062917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3" r="-54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7365408" y="3317"/>
              <a:ext cx="4156743" cy="1606527"/>
            </a:xfrm>
            <a:custGeom>
              <a:avLst/>
              <a:gdLst/>
              <a:ahLst/>
              <a:cxnLst/>
              <a:rect l="l" t="t" r="r" b="b"/>
              <a:pathLst>
                <a:path w="4156743" h="1606527">
                  <a:moveTo>
                    <a:pt x="0" y="0"/>
                  </a:moveTo>
                  <a:lnTo>
                    <a:pt x="4156743" y="0"/>
                  </a:lnTo>
                  <a:lnTo>
                    <a:pt x="4156743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5978" r="-78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10166137" y="0"/>
              <a:ext cx="4639856" cy="1606527"/>
            </a:xfrm>
            <a:custGeom>
              <a:avLst/>
              <a:gdLst/>
              <a:ahLst/>
              <a:cxnLst/>
              <a:rect l="l" t="t" r="r" b="b"/>
              <a:pathLst>
                <a:path w="4639856" h="1606527">
                  <a:moveTo>
                    <a:pt x="0" y="0"/>
                  </a:moveTo>
                  <a:lnTo>
                    <a:pt x="4639857" y="0"/>
                  </a:lnTo>
                  <a:lnTo>
                    <a:pt x="4639857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3656862" y="405565"/>
              <a:ext cx="1066334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th-TH" sz="3000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8.2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5155726" y="461085"/>
              <a:ext cx="11463814" cy="590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41"/>
                </a:lnSpc>
                <a:spcBef>
                  <a:spcPct val="0"/>
                </a:spcBef>
              </a:pPr>
              <a:r>
                <a:rPr lang="th-TH" sz="2672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สูตรในการเปรียบเทียบ (Comparison Formula)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1781294"/>
              <a:ext cx="18228145" cy="2088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32"/>
                </a:lnSpc>
              </a:pPr>
              <a:r>
                <a:rPr lang="th-TH" sz="3022" noProof="1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ใช้สำหรับการเปรียบเทียบค่าระหว่างเซลล์หรือค่าคงที่ โดยใช้เครื่องหมายเปรียบเทียบ</a:t>
              </a:r>
            </a:p>
            <a:p>
              <a:pPr algn="ctr">
                <a:lnSpc>
                  <a:spcPts val="4232"/>
                </a:lnSpc>
              </a:pPr>
              <a:r>
                <a:rPr lang="th-TH" sz="3022" noProof="1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เช่น &gt; (มากกว่า), &lt; (น้อยกว่า), &gt;= (มากกว่าหรือเท่ากับ), &lt;= (น้อยกว่าหรือเท่ากับ), </a:t>
              </a:r>
            </a:p>
            <a:p>
              <a:pPr algn="ctr">
                <a:lnSpc>
                  <a:spcPts val="4232"/>
                </a:lnSpc>
                <a:spcBef>
                  <a:spcPct val="0"/>
                </a:spcBef>
              </a:pPr>
              <a:r>
                <a:rPr lang="th-TH" sz="3022" noProof="1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= (เท่ากับ), &lt;&gt; (ไม่เท่ากับ) ผลลัพธ์ที่ได้จะเป็น TRUE หรือ FALSE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635134" y="412063"/>
            <a:ext cx="8014647" cy="1308814"/>
            <a:chOff x="0" y="0"/>
            <a:chExt cx="10686196" cy="1745085"/>
          </a:xfrm>
        </p:grpSpPr>
        <p:sp>
          <p:nvSpPr>
            <p:cNvPr id="40" name="Freeform 40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219239" y="112053"/>
              <a:ext cx="1462414" cy="1461619"/>
            </a:xfrm>
            <a:custGeom>
              <a:avLst/>
              <a:gdLst/>
              <a:ahLst/>
              <a:cxnLst/>
              <a:rect l="l" t="t" r="r" b="b"/>
              <a:pathLst>
                <a:path w="1462414" h="1461619">
                  <a:moveTo>
                    <a:pt x="0" y="0"/>
                  </a:moveTo>
                  <a:lnTo>
                    <a:pt x="1462414" y="0"/>
                  </a:lnTo>
                  <a:lnTo>
                    <a:pt x="1462414" y="1461620"/>
                  </a:lnTo>
                  <a:lnTo>
                    <a:pt x="0" y="14616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665021" y="463948"/>
              <a:ext cx="8744246" cy="69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ประเภทของสูตรและฟังก์ชัน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5001386" y="4697910"/>
            <a:ext cx="12257914" cy="2943586"/>
            <a:chOff x="0" y="0"/>
            <a:chExt cx="16343885" cy="392478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062917" cy="1606527"/>
            </a:xfrm>
            <a:custGeom>
              <a:avLst/>
              <a:gdLst/>
              <a:ahLst/>
              <a:cxnLst/>
              <a:rect l="l" t="t" r="r" b="b"/>
              <a:pathLst>
                <a:path w="6062917" h="1606527">
                  <a:moveTo>
                    <a:pt x="0" y="0"/>
                  </a:moveTo>
                  <a:lnTo>
                    <a:pt x="6062917" y="0"/>
                  </a:lnTo>
                  <a:lnTo>
                    <a:pt x="6062917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3" r="-540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2588027" y="3317"/>
              <a:ext cx="4156743" cy="1606527"/>
            </a:xfrm>
            <a:custGeom>
              <a:avLst/>
              <a:gdLst/>
              <a:ahLst/>
              <a:cxnLst/>
              <a:rect l="l" t="t" r="r" b="b"/>
              <a:pathLst>
                <a:path w="4156743" h="1606527">
                  <a:moveTo>
                    <a:pt x="0" y="0"/>
                  </a:moveTo>
                  <a:lnTo>
                    <a:pt x="4156743" y="0"/>
                  </a:lnTo>
                  <a:lnTo>
                    <a:pt x="4156743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5978" r="-788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5256444" y="0"/>
              <a:ext cx="4639856" cy="1606527"/>
            </a:xfrm>
            <a:custGeom>
              <a:avLst/>
              <a:gdLst/>
              <a:ahLst/>
              <a:cxnLst/>
              <a:rect l="l" t="t" r="r" b="b"/>
              <a:pathLst>
                <a:path w="4639856" h="1606527">
                  <a:moveTo>
                    <a:pt x="0" y="0"/>
                  </a:moveTo>
                  <a:lnTo>
                    <a:pt x="4639856" y="0"/>
                  </a:lnTo>
                  <a:lnTo>
                    <a:pt x="4639856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959" t="-180" b="-180"/>
              </a:stretch>
            </a:blipFill>
          </p:spPr>
        </p:sp>
        <p:sp>
          <p:nvSpPr>
            <p:cNvPr id="28" name="TextBox 28"/>
            <p:cNvSpPr txBox="1"/>
            <p:nvPr/>
          </p:nvSpPr>
          <p:spPr>
            <a:xfrm>
              <a:off x="275998" y="405565"/>
              <a:ext cx="1066334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8.4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774863" y="461085"/>
              <a:ext cx="11463814" cy="590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41"/>
                </a:lnSpc>
                <a:spcBef>
                  <a:spcPct val="0"/>
                </a:spcBef>
              </a:pPr>
              <a:r>
                <a:rPr lang="en-US" sz="2672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สูตรในการอ้างอิง (Reference Formula)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551029" y="1836410"/>
              <a:ext cx="15792855" cy="2088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32"/>
                </a:lnSpc>
                <a:spcBef>
                  <a:spcPct val="0"/>
                </a:spcBef>
              </a:pPr>
              <a:r>
                <a:rPr lang="en-US" sz="3022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ใช้สำหรับการอ้างอิงเซลล์อื่นภายในสูตร โดยไม่ต้องพิมพ์ค้าเซลล์ลงไปโดยตรง ช่วยให้สูตร มีความยืดหยุ่นและสามารถอัปเดตข้อมูลโดยอัตโนมัติ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304899" y="1044824"/>
            <a:ext cx="13671109" cy="3435649"/>
            <a:chOff x="0" y="0"/>
            <a:chExt cx="18228145" cy="4580866"/>
          </a:xfrm>
        </p:grpSpPr>
        <p:sp>
          <p:nvSpPr>
            <p:cNvPr id="32" name="Freeform 32"/>
            <p:cNvSpPr/>
            <p:nvPr/>
          </p:nvSpPr>
          <p:spPr>
            <a:xfrm>
              <a:off x="3380863" y="0"/>
              <a:ext cx="6062917" cy="1606527"/>
            </a:xfrm>
            <a:custGeom>
              <a:avLst/>
              <a:gdLst/>
              <a:ahLst/>
              <a:cxnLst/>
              <a:rect l="l" t="t" r="r" b="b"/>
              <a:pathLst>
                <a:path w="6062917" h="1606527">
                  <a:moveTo>
                    <a:pt x="0" y="0"/>
                  </a:moveTo>
                  <a:lnTo>
                    <a:pt x="6062917" y="0"/>
                  </a:lnTo>
                  <a:lnTo>
                    <a:pt x="6062917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3" r="-540"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6730890" y="3317"/>
              <a:ext cx="4156743" cy="1606527"/>
            </a:xfrm>
            <a:custGeom>
              <a:avLst/>
              <a:gdLst/>
              <a:ahLst/>
              <a:cxnLst/>
              <a:rect l="l" t="t" r="r" b="b"/>
              <a:pathLst>
                <a:path w="4156743" h="1606527">
                  <a:moveTo>
                    <a:pt x="0" y="0"/>
                  </a:moveTo>
                  <a:lnTo>
                    <a:pt x="4156743" y="0"/>
                  </a:lnTo>
                  <a:lnTo>
                    <a:pt x="4156743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5978" r="-788"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8896137" y="0"/>
              <a:ext cx="4639856" cy="1606527"/>
            </a:xfrm>
            <a:custGeom>
              <a:avLst/>
              <a:gdLst/>
              <a:ahLst/>
              <a:cxnLst/>
              <a:rect l="l" t="t" r="r" b="b"/>
              <a:pathLst>
                <a:path w="4639856" h="1606527">
                  <a:moveTo>
                    <a:pt x="0" y="0"/>
                  </a:moveTo>
                  <a:lnTo>
                    <a:pt x="4639857" y="0"/>
                  </a:lnTo>
                  <a:lnTo>
                    <a:pt x="4639857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959" t="-180" b="-180"/>
              </a:stretch>
            </a:blipFill>
          </p:spPr>
        </p:sp>
        <p:sp>
          <p:nvSpPr>
            <p:cNvPr id="35" name="TextBox 35"/>
            <p:cNvSpPr txBox="1"/>
            <p:nvPr/>
          </p:nvSpPr>
          <p:spPr>
            <a:xfrm>
              <a:off x="3656862" y="405565"/>
              <a:ext cx="1066334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8.3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5155726" y="461085"/>
              <a:ext cx="11463814" cy="590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41"/>
                </a:lnSpc>
                <a:spcBef>
                  <a:spcPct val="0"/>
                </a:spcBef>
              </a:pPr>
              <a:r>
                <a:rPr lang="en-US" sz="2672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สูตรในการเชื่อมข้อความ (Text Formula)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1781294"/>
              <a:ext cx="18228145" cy="27995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32"/>
                </a:lnSpc>
              </a:pPr>
              <a:r>
                <a:rPr lang="en-US" sz="3022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ใช้สำหรับการเชื่อมข้อความจากเซลล์ต่าง ๆ เข้าด้วยกัน โดยใช้เครื่องหมาย &amp; </a:t>
              </a:r>
            </a:p>
            <a:p>
              <a:pPr algn="ctr">
                <a:lnSpc>
                  <a:spcPts val="4232"/>
                </a:lnSpc>
              </a:pPr>
              <a:r>
                <a:rPr lang="en-US" sz="3022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หรือฟังก์ชัน CONCATENATE ตัวอย่างเช่น ในที่นี้สมมติถ้าในเซลล์ A1 B1 และ C1 </a:t>
              </a:r>
            </a:p>
            <a:p>
              <a:pPr algn="ctr">
                <a:lnSpc>
                  <a:spcPts val="4232"/>
                </a:lnSpc>
              </a:pPr>
              <a:r>
                <a:rPr lang="en-US" sz="3022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มีข้อความอยู่ภายในเซลล์ คือ ชื่อ นามสกุล และเบอร์โทร ตามลำดับ </a:t>
              </a:r>
            </a:p>
            <a:p>
              <a:pPr algn="ctr">
                <a:lnSpc>
                  <a:spcPts val="4232"/>
                </a:lnSpc>
                <a:spcBef>
                  <a:spcPct val="0"/>
                </a:spcBef>
              </a:pPr>
              <a:r>
                <a:rPr lang="en-US" sz="3022">
                  <a:solidFill>
                    <a:srgbClr val="3A4EB9"/>
                  </a:solidFill>
                  <a:latin typeface="Sarabun"/>
                  <a:ea typeface="Sarabun"/>
                  <a:cs typeface="Sarabun"/>
                  <a:sym typeface="Sarabun"/>
                </a:rPr>
                <a:t>ผลลัพธ์จะเป็นไปตามตัวอย่างสูตรในตาราง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001219" y="445424"/>
            <a:ext cx="8014647" cy="1308814"/>
            <a:chOff x="0" y="0"/>
            <a:chExt cx="10686196" cy="1745085"/>
          </a:xfrm>
        </p:grpSpPr>
        <p:sp>
          <p:nvSpPr>
            <p:cNvPr id="25" name="Freeform 25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197503" y="137648"/>
              <a:ext cx="1468991" cy="1469790"/>
            </a:xfrm>
            <a:custGeom>
              <a:avLst/>
              <a:gdLst/>
              <a:ahLst/>
              <a:cxnLst/>
              <a:rect l="l" t="t" r="r" b="b"/>
              <a:pathLst>
                <a:path w="1468991" h="1469790">
                  <a:moveTo>
                    <a:pt x="0" y="0"/>
                  </a:moveTo>
                  <a:lnTo>
                    <a:pt x="1468991" y="0"/>
                  </a:lnTo>
                  <a:lnTo>
                    <a:pt x="1468991" y="1469790"/>
                  </a:lnTo>
                  <a:lnTo>
                    <a:pt x="0" y="1469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1666494" y="129127"/>
              <a:ext cx="8744246" cy="1420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086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การแทรกหัวกระดาษ ท้ายกระดาษ</a:t>
              </a:r>
            </a:p>
            <a:p>
              <a:pPr algn="ctr">
                <a:lnSpc>
                  <a:spcPts val="4320"/>
                </a:lnSpc>
              </a:pPr>
              <a:r>
                <a:rPr lang="en-US" sz="3086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และหมายเลขหน้ากระดาษ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2774225" y="2020814"/>
            <a:ext cx="13155625" cy="5574696"/>
          </a:xfrm>
          <a:custGeom>
            <a:avLst/>
            <a:gdLst/>
            <a:ahLst/>
            <a:cxnLst/>
            <a:rect l="l" t="t" r="r" b="b"/>
            <a:pathLst>
              <a:path w="13155625" h="5574696">
                <a:moveTo>
                  <a:pt x="0" y="0"/>
                </a:moveTo>
                <a:lnTo>
                  <a:pt x="13155624" y="0"/>
                </a:lnTo>
                <a:lnTo>
                  <a:pt x="13155624" y="5574696"/>
                </a:lnTo>
                <a:lnTo>
                  <a:pt x="0" y="55746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929507" y="1490422"/>
            <a:ext cx="8014647" cy="1308814"/>
            <a:chOff x="0" y="0"/>
            <a:chExt cx="10686196" cy="1745085"/>
          </a:xfrm>
        </p:grpSpPr>
        <p:sp>
          <p:nvSpPr>
            <p:cNvPr id="25" name="Freeform 25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1715147" y="455528"/>
              <a:ext cx="8671210" cy="69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086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การใส่กราฟลงในเอกสาร</a:t>
              </a:r>
            </a:p>
          </p:txBody>
        </p:sp>
        <p:sp>
          <p:nvSpPr>
            <p:cNvPr id="27" name="Freeform 27"/>
            <p:cNvSpPr/>
            <p:nvPr/>
          </p:nvSpPr>
          <p:spPr>
            <a:xfrm>
              <a:off x="219096" y="163012"/>
              <a:ext cx="1419062" cy="1419062"/>
            </a:xfrm>
            <a:custGeom>
              <a:avLst/>
              <a:gdLst/>
              <a:ahLst/>
              <a:cxnLst/>
              <a:rect l="l" t="t" r="r" b="b"/>
              <a:pathLst>
                <a:path w="1419062" h="1419062">
                  <a:moveTo>
                    <a:pt x="0" y="0"/>
                  </a:moveTo>
                  <a:lnTo>
                    <a:pt x="1419062" y="0"/>
                  </a:lnTo>
                  <a:lnTo>
                    <a:pt x="1419062" y="1419061"/>
                  </a:lnTo>
                  <a:lnTo>
                    <a:pt x="0" y="1419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28" name="Freeform 28"/>
          <p:cNvSpPr/>
          <p:nvPr/>
        </p:nvSpPr>
        <p:spPr>
          <a:xfrm>
            <a:off x="13225413" y="783223"/>
            <a:ext cx="4304964" cy="3011820"/>
          </a:xfrm>
          <a:custGeom>
            <a:avLst/>
            <a:gdLst/>
            <a:ahLst/>
            <a:cxnLst/>
            <a:rect l="l" t="t" r="r" b="b"/>
            <a:pathLst>
              <a:path w="4304964" h="3011820">
                <a:moveTo>
                  <a:pt x="0" y="0"/>
                </a:moveTo>
                <a:lnTo>
                  <a:pt x="4304964" y="0"/>
                </a:lnTo>
                <a:lnTo>
                  <a:pt x="4304964" y="3011820"/>
                </a:lnTo>
                <a:lnTo>
                  <a:pt x="0" y="30118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625" t="-8020" r="-117917" b="-35085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3225413" y="4088192"/>
            <a:ext cx="4304964" cy="3011820"/>
          </a:xfrm>
          <a:custGeom>
            <a:avLst/>
            <a:gdLst/>
            <a:ahLst/>
            <a:cxnLst/>
            <a:rect l="l" t="t" r="r" b="b"/>
            <a:pathLst>
              <a:path w="4304964" h="3011820">
                <a:moveTo>
                  <a:pt x="0" y="0"/>
                </a:moveTo>
                <a:lnTo>
                  <a:pt x="4304964" y="0"/>
                </a:lnTo>
                <a:lnTo>
                  <a:pt x="4304964" y="3011820"/>
                </a:lnTo>
                <a:lnTo>
                  <a:pt x="0" y="30118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18399" t="-6191" r="-9144" b="-36914"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689003" y="3231065"/>
            <a:ext cx="12265333" cy="3396855"/>
            <a:chOff x="0" y="0"/>
            <a:chExt cx="16353778" cy="4529140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16353778" cy="4529140"/>
              <a:chOff x="0" y="0"/>
              <a:chExt cx="3230376" cy="89464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3230376" cy="894645"/>
              </a:xfrm>
              <a:custGeom>
                <a:avLst/>
                <a:gdLst/>
                <a:ahLst/>
                <a:cxnLst/>
                <a:rect l="l" t="t" r="r" b="b"/>
                <a:pathLst>
                  <a:path w="3230376" h="894645">
                    <a:moveTo>
                      <a:pt x="32191" y="0"/>
                    </a:moveTo>
                    <a:lnTo>
                      <a:pt x="3198184" y="0"/>
                    </a:lnTo>
                    <a:cubicBezTo>
                      <a:pt x="3206722" y="0"/>
                      <a:pt x="3214910" y="3392"/>
                      <a:pt x="3220947" y="9429"/>
                    </a:cubicBezTo>
                    <a:cubicBezTo>
                      <a:pt x="3226984" y="15466"/>
                      <a:pt x="3230376" y="23654"/>
                      <a:pt x="3230376" y="32191"/>
                    </a:cubicBezTo>
                    <a:lnTo>
                      <a:pt x="3230376" y="862454"/>
                    </a:lnTo>
                    <a:cubicBezTo>
                      <a:pt x="3230376" y="880232"/>
                      <a:pt x="3215963" y="894645"/>
                      <a:pt x="3198184" y="894645"/>
                    </a:cubicBezTo>
                    <a:lnTo>
                      <a:pt x="32191" y="894645"/>
                    </a:lnTo>
                    <a:cubicBezTo>
                      <a:pt x="14413" y="894645"/>
                      <a:pt x="0" y="880232"/>
                      <a:pt x="0" y="862454"/>
                    </a:cubicBezTo>
                    <a:lnTo>
                      <a:pt x="0" y="32191"/>
                    </a:lnTo>
                    <a:cubicBezTo>
                      <a:pt x="0" y="14413"/>
                      <a:pt x="14413" y="0"/>
                      <a:pt x="32191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3230376" cy="93274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173831" y="278993"/>
              <a:ext cx="15968497" cy="1465396"/>
            </a:xfrm>
            <a:custGeom>
              <a:avLst/>
              <a:gdLst/>
              <a:ahLst/>
              <a:cxnLst/>
              <a:rect l="l" t="t" r="r" b="b"/>
              <a:pathLst>
                <a:path w="15968497" h="1465396">
                  <a:moveTo>
                    <a:pt x="0" y="0"/>
                  </a:moveTo>
                  <a:lnTo>
                    <a:pt x="15968496" y="0"/>
                  </a:lnTo>
                  <a:lnTo>
                    <a:pt x="15968496" y="1465396"/>
                  </a:lnTo>
                  <a:lnTo>
                    <a:pt x="0" y="1465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49" t="-383545"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173831" y="1744389"/>
              <a:ext cx="15968497" cy="2475117"/>
            </a:xfrm>
            <a:custGeom>
              <a:avLst/>
              <a:gdLst/>
              <a:ahLst/>
              <a:cxnLst/>
              <a:rect l="l" t="t" r="r" b="b"/>
              <a:pathLst>
                <a:path w="15968497" h="2475117">
                  <a:moveTo>
                    <a:pt x="0" y="0"/>
                  </a:moveTo>
                  <a:lnTo>
                    <a:pt x="15968496" y="0"/>
                  </a:lnTo>
                  <a:lnTo>
                    <a:pt x="15968496" y="2475117"/>
                  </a:lnTo>
                  <a:lnTo>
                    <a:pt x="0" y="24751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875666" y="2090060"/>
            <a:ext cx="4763134" cy="1204895"/>
            <a:chOff x="0" y="0"/>
            <a:chExt cx="6350845" cy="160652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062917" cy="1606527"/>
            </a:xfrm>
            <a:custGeom>
              <a:avLst/>
              <a:gdLst/>
              <a:ahLst/>
              <a:cxnLst/>
              <a:rect l="l" t="t" r="r" b="b"/>
              <a:pathLst>
                <a:path w="6062917" h="1606527">
                  <a:moveTo>
                    <a:pt x="0" y="0"/>
                  </a:moveTo>
                  <a:lnTo>
                    <a:pt x="6062917" y="0"/>
                  </a:lnTo>
                  <a:lnTo>
                    <a:pt x="6062917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3" r="-540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1710988" y="0"/>
              <a:ext cx="4639856" cy="1606527"/>
            </a:xfrm>
            <a:custGeom>
              <a:avLst/>
              <a:gdLst/>
              <a:ahLst/>
              <a:cxnLst/>
              <a:rect l="l" t="t" r="r" b="b"/>
              <a:pathLst>
                <a:path w="4639856" h="1606527">
                  <a:moveTo>
                    <a:pt x="0" y="0"/>
                  </a:moveTo>
                  <a:lnTo>
                    <a:pt x="4639857" y="0"/>
                  </a:lnTo>
                  <a:lnTo>
                    <a:pt x="4639857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1959" t="-180" b="-180"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275998" y="405565"/>
              <a:ext cx="1066334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11.1</a:t>
              </a:r>
              <a:r>
                <a:rPr lang="en-US" sz="3000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774863" y="461085"/>
              <a:ext cx="4562900" cy="5906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41"/>
                </a:lnSpc>
                <a:spcBef>
                  <a:spcPct val="0"/>
                </a:spcBef>
              </a:pPr>
              <a:r>
                <a:rPr lang="en-US" sz="2672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ประเภทของฟังก์ชัน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877784" y="412063"/>
            <a:ext cx="8014647" cy="1308814"/>
            <a:chOff x="0" y="0"/>
            <a:chExt cx="10686196" cy="1745085"/>
          </a:xfrm>
        </p:grpSpPr>
        <p:sp>
          <p:nvSpPr>
            <p:cNvPr id="30" name="Freeform 30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TextBox 31"/>
            <p:cNvSpPr txBox="1"/>
            <p:nvPr/>
          </p:nvSpPr>
          <p:spPr>
            <a:xfrm>
              <a:off x="1715147" y="129127"/>
              <a:ext cx="8671210" cy="1420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086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ประเภทของฟังก์ชัน </a:t>
              </a:r>
            </a:p>
            <a:p>
              <a:pPr algn="ctr">
                <a:lnSpc>
                  <a:spcPts val="4320"/>
                </a:lnSpc>
              </a:pPr>
              <a:r>
                <a:rPr lang="en-US" sz="3086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และฟังก์ชันที่ใช้งานบ่อย</a:t>
              </a:r>
            </a:p>
          </p:txBody>
        </p:sp>
        <p:sp>
          <p:nvSpPr>
            <p:cNvPr id="32" name="Freeform 32"/>
            <p:cNvSpPr/>
            <p:nvPr/>
          </p:nvSpPr>
          <p:spPr>
            <a:xfrm>
              <a:off x="205227" y="156994"/>
              <a:ext cx="1431096" cy="1431096"/>
            </a:xfrm>
            <a:custGeom>
              <a:avLst/>
              <a:gdLst/>
              <a:ahLst/>
              <a:cxnLst/>
              <a:rect l="l" t="t" r="r" b="b"/>
              <a:pathLst>
                <a:path w="1431096" h="1431096">
                  <a:moveTo>
                    <a:pt x="0" y="0"/>
                  </a:moveTo>
                  <a:lnTo>
                    <a:pt x="1431096" y="0"/>
                  </a:lnTo>
                  <a:lnTo>
                    <a:pt x="1431096" y="1431097"/>
                  </a:lnTo>
                  <a:lnTo>
                    <a:pt x="0" y="1431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33" name="Freeform 33"/>
          <p:cNvSpPr/>
          <p:nvPr/>
        </p:nvSpPr>
        <p:spPr>
          <a:xfrm>
            <a:off x="5562600" y="1937660"/>
            <a:ext cx="12365284" cy="5626204"/>
          </a:xfrm>
          <a:custGeom>
            <a:avLst/>
            <a:gdLst/>
            <a:ahLst/>
            <a:cxnLst/>
            <a:rect l="l" t="t" r="r" b="b"/>
            <a:pathLst>
              <a:path w="12365284" h="5626204">
                <a:moveTo>
                  <a:pt x="0" y="0"/>
                </a:moveTo>
                <a:lnTo>
                  <a:pt x="12365284" y="0"/>
                </a:lnTo>
                <a:lnTo>
                  <a:pt x="12365284" y="5626204"/>
                </a:lnTo>
                <a:lnTo>
                  <a:pt x="0" y="5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1617586" y="1208741"/>
            <a:ext cx="14872981" cy="7053519"/>
            <a:chOff x="0" y="0"/>
            <a:chExt cx="3917164" cy="179751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917164" cy="1797510"/>
            </a:xfrm>
            <a:custGeom>
              <a:avLst/>
              <a:gdLst/>
              <a:ahLst/>
              <a:cxnLst/>
              <a:rect l="l" t="t" r="r" b="b"/>
              <a:pathLst>
                <a:path w="3917164" h="1797510">
                  <a:moveTo>
                    <a:pt x="26547" y="0"/>
                  </a:moveTo>
                  <a:lnTo>
                    <a:pt x="3890616" y="0"/>
                  </a:lnTo>
                  <a:cubicBezTo>
                    <a:pt x="3905278" y="0"/>
                    <a:pt x="3917164" y="11886"/>
                    <a:pt x="3917164" y="26547"/>
                  </a:cubicBezTo>
                  <a:lnTo>
                    <a:pt x="3917164" y="1770962"/>
                  </a:lnTo>
                  <a:cubicBezTo>
                    <a:pt x="3917164" y="1785624"/>
                    <a:pt x="3905278" y="1797510"/>
                    <a:pt x="3890616" y="1797510"/>
                  </a:cubicBezTo>
                  <a:lnTo>
                    <a:pt x="26547" y="1797510"/>
                  </a:lnTo>
                  <a:cubicBezTo>
                    <a:pt x="11886" y="1797510"/>
                    <a:pt x="0" y="1785624"/>
                    <a:pt x="0" y="1770962"/>
                  </a:cubicBezTo>
                  <a:lnTo>
                    <a:pt x="0" y="26547"/>
                  </a:lnTo>
                  <a:cubicBezTo>
                    <a:pt x="0" y="11886"/>
                    <a:pt x="11886" y="0"/>
                    <a:pt x="2654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3917164" cy="18356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B917577-3408-8A57-3910-05EF2A8D2A0F}"/>
              </a:ext>
            </a:extLst>
          </p:cNvPr>
          <p:cNvGrpSpPr/>
          <p:nvPr/>
        </p:nvGrpSpPr>
        <p:grpSpPr>
          <a:xfrm>
            <a:off x="830960" y="122928"/>
            <a:ext cx="4782532" cy="1205132"/>
            <a:chOff x="830960" y="1957168"/>
            <a:chExt cx="4782532" cy="1205132"/>
          </a:xfrm>
        </p:grpSpPr>
        <p:sp>
          <p:nvSpPr>
            <p:cNvPr id="31" name="Freeform 31"/>
            <p:cNvSpPr/>
            <p:nvPr/>
          </p:nvSpPr>
          <p:spPr>
            <a:xfrm>
              <a:off x="830960" y="1957405"/>
              <a:ext cx="4547188" cy="1204895"/>
            </a:xfrm>
            <a:custGeom>
              <a:avLst/>
              <a:gdLst/>
              <a:ahLst/>
              <a:cxnLst/>
              <a:rect l="l" t="t" r="r" b="b"/>
              <a:pathLst>
                <a:path w="6062917" h="1606527">
                  <a:moveTo>
                    <a:pt x="0" y="0"/>
                  </a:moveTo>
                  <a:lnTo>
                    <a:pt x="6062917" y="0"/>
                  </a:lnTo>
                  <a:lnTo>
                    <a:pt x="6062917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3" r="-540"/>
              </a:stretch>
            </a:blipFill>
          </p:spPr>
          <p:txBody>
            <a:bodyPr/>
            <a:lstStyle/>
            <a:p>
              <a:endParaRPr lang="th-TH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AF713A4-D890-E6E2-BDAD-C8F55270BE12}"/>
                </a:ext>
              </a:extLst>
            </p:cNvPr>
            <p:cNvGrpSpPr/>
            <p:nvPr/>
          </p:nvGrpSpPr>
          <p:grpSpPr>
            <a:xfrm>
              <a:off x="1037958" y="1957168"/>
              <a:ext cx="4575534" cy="1204895"/>
              <a:chOff x="1037958" y="1981658"/>
              <a:chExt cx="4575534" cy="1204895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2133600" y="1981658"/>
                <a:ext cx="3479892" cy="1204895"/>
              </a:xfrm>
              <a:custGeom>
                <a:avLst/>
                <a:gdLst/>
                <a:ahLst/>
                <a:cxnLst/>
                <a:rect l="l" t="t" r="r" b="b"/>
                <a:pathLst>
                  <a:path w="4639856" h="1606527">
                    <a:moveTo>
                      <a:pt x="0" y="0"/>
                    </a:moveTo>
                    <a:lnTo>
                      <a:pt x="4639857" y="0"/>
                    </a:lnTo>
                    <a:lnTo>
                      <a:pt x="4639857" y="1606527"/>
                    </a:lnTo>
                    <a:lnTo>
                      <a:pt x="0" y="160652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31959" t="-180" b="-180"/>
                </a:stretch>
              </a:blip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1037958" y="2271764"/>
                <a:ext cx="799750" cy="50006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4200"/>
                  </a:lnSpc>
                  <a:spcBef>
                    <a:spcPct val="0"/>
                  </a:spcBef>
                </a:pPr>
                <a:r>
                  <a:rPr lang="en-US" sz="3000" b="1" dirty="0">
                    <a:solidFill>
                      <a:srgbClr val="FF005C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11.2</a:t>
                </a:r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2162107" y="2313404"/>
                <a:ext cx="3422175" cy="44297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3741"/>
                  </a:lnSpc>
                  <a:spcBef>
                    <a:spcPct val="0"/>
                  </a:spcBef>
                </a:pPr>
                <a:r>
                  <a:rPr lang="en-US" sz="2672" b="1" dirty="0" err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ฟังก์ชันที่ใช้งานบ่อย</a:t>
                </a:r>
                <a:endParaRPr lang="en-US" sz="2672" b="1" dirty="0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endParaRPr>
              </a:p>
            </p:txBody>
          </p:sp>
        </p:grpSp>
      </p:grpSp>
      <p:sp>
        <p:nvSpPr>
          <p:cNvPr id="28" name="Freeform 28"/>
          <p:cNvSpPr/>
          <p:nvPr/>
        </p:nvSpPr>
        <p:spPr>
          <a:xfrm>
            <a:off x="1822628" y="1347464"/>
            <a:ext cx="14236999" cy="1699786"/>
          </a:xfrm>
          <a:custGeom>
            <a:avLst/>
            <a:gdLst/>
            <a:ahLst/>
            <a:cxnLst/>
            <a:rect l="l" t="t" r="r" b="b"/>
            <a:pathLst>
              <a:path w="18982666" h="2339351">
                <a:moveTo>
                  <a:pt x="0" y="0"/>
                </a:moveTo>
                <a:lnTo>
                  <a:pt x="18982665" y="0"/>
                </a:lnTo>
                <a:lnTo>
                  <a:pt x="18982665" y="2339351"/>
                </a:lnTo>
                <a:lnTo>
                  <a:pt x="0" y="23393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35" t="-3681" r="-1939" b="-78708"/>
            </a:stretch>
          </a:blipFill>
        </p:spPr>
        <p:txBody>
          <a:bodyPr/>
          <a:lstStyle/>
          <a:p>
            <a:endParaRPr lang="th-TH" dirty="0"/>
          </a:p>
        </p:txBody>
      </p:sp>
      <p:sp>
        <p:nvSpPr>
          <p:cNvPr id="29" name="Freeform 29"/>
          <p:cNvSpPr/>
          <p:nvPr/>
        </p:nvSpPr>
        <p:spPr>
          <a:xfrm>
            <a:off x="1822628" y="3151000"/>
            <a:ext cx="14236999" cy="1614540"/>
          </a:xfrm>
          <a:custGeom>
            <a:avLst/>
            <a:gdLst/>
            <a:ahLst/>
            <a:cxnLst/>
            <a:rect l="l" t="t" r="r" b="b"/>
            <a:pathLst>
              <a:path w="18982666" h="2152720">
                <a:moveTo>
                  <a:pt x="0" y="0"/>
                </a:moveTo>
                <a:lnTo>
                  <a:pt x="18982665" y="0"/>
                </a:lnTo>
                <a:lnTo>
                  <a:pt x="18982665" y="2152720"/>
                </a:lnTo>
                <a:lnTo>
                  <a:pt x="0" y="21527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949" r="-1521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822628" y="4719357"/>
            <a:ext cx="14236999" cy="1785027"/>
          </a:xfrm>
          <a:custGeom>
            <a:avLst/>
            <a:gdLst/>
            <a:ahLst/>
            <a:cxnLst/>
            <a:rect l="l" t="t" r="r" b="b"/>
            <a:pathLst>
              <a:path w="18982666" h="2380036">
                <a:moveTo>
                  <a:pt x="0" y="0"/>
                </a:moveTo>
                <a:lnTo>
                  <a:pt x="18982665" y="0"/>
                </a:lnTo>
                <a:lnTo>
                  <a:pt x="18982665" y="2380036"/>
                </a:lnTo>
                <a:lnTo>
                  <a:pt x="0" y="23800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355" b="-250016"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834468" y="6515310"/>
            <a:ext cx="14236999" cy="1498947"/>
          </a:xfrm>
          <a:custGeom>
            <a:avLst/>
            <a:gdLst/>
            <a:ahLst/>
            <a:cxnLst/>
            <a:rect l="l" t="t" r="r" b="b"/>
            <a:pathLst>
              <a:path w="18982666" h="1998596">
                <a:moveTo>
                  <a:pt x="0" y="0"/>
                </a:moveTo>
                <a:lnTo>
                  <a:pt x="18982666" y="0"/>
                </a:lnTo>
                <a:lnTo>
                  <a:pt x="18982666" y="1998596"/>
                </a:lnTo>
                <a:lnTo>
                  <a:pt x="0" y="19985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16818" r="-2355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1617586" y="499535"/>
            <a:ext cx="14872981" cy="7132823"/>
            <a:chOff x="0" y="0"/>
            <a:chExt cx="3917164" cy="187860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917164" cy="1878604"/>
            </a:xfrm>
            <a:custGeom>
              <a:avLst/>
              <a:gdLst/>
              <a:ahLst/>
              <a:cxnLst/>
              <a:rect l="l" t="t" r="r" b="b"/>
              <a:pathLst>
                <a:path w="3917164" h="1878604">
                  <a:moveTo>
                    <a:pt x="26547" y="0"/>
                  </a:moveTo>
                  <a:lnTo>
                    <a:pt x="3890616" y="0"/>
                  </a:lnTo>
                  <a:cubicBezTo>
                    <a:pt x="3905278" y="0"/>
                    <a:pt x="3917164" y="11886"/>
                    <a:pt x="3917164" y="26547"/>
                  </a:cubicBezTo>
                  <a:lnTo>
                    <a:pt x="3917164" y="1852056"/>
                  </a:lnTo>
                  <a:cubicBezTo>
                    <a:pt x="3917164" y="1866718"/>
                    <a:pt x="3905278" y="1878604"/>
                    <a:pt x="3890616" y="1878604"/>
                  </a:cubicBezTo>
                  <a:lnTo>
                    <a:pt x="26547" y="1878604"/>
                  </a:lnTo>
                  <a:cubicBezTo>
                    <a:pt x="11886" y="1878604"/>
                    <a:pt x="0" y="1866718"/>
                    <a:pt x="0" y="1852056"/>
                  </a:cubicBezTo>
                  <a:lnTo>
                    <a:pt x="0" y="26547"/>
                  </a:lnTo>
                  <a:cubicBezTo>
                    <a:pt x="0" y="11886"/>
                    <a:pt x="11886" y="0"/>
                    <a:pt x="2654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3917164" cy="19167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1813103" y="606922"/>
            <a:ext cx="14236999" cy="1743284"/>
          </a:xfrm>
          <a:custGeom>
            <a:avLst/>
            <a:gdLst/>
            <a:ahLst/>
            <a:cxnLst/>
            <a:rect l="l" t="t" r="r" b="b"/>
            <a:pathLst>
              <a:path w="18982666" h="2324379">
                <a:moveTo>
                  <a:pt x="0" y="0"/>
                </a:moveTo>
                <a:lnTo>
                  <a:pt x="18982665" y="0"/>
                </a:lnTo>
                <a:lnTo>
                  <a:pt x="18982665" y="2324379"/>
                </a:lnTo>
                <a:lnTo>
                  <a:pt x="0" y="23243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164" b="-34254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963331" y="2312106"/>
            <a:ext cx="14204535" cy="1677356"/>
          </a:xfrm>
          <a:custGeom>
            <a:avLst/>
            <a:gdLst/>
            <a:ahLst/>
            <a:cxnLst/>
            <a:rect l="l" t="t" r="r" b="b"/>
            <a:pathLst>
              <a:path w="18939380" h="2236475">
                <a:moveTo>
                  <a:pt x="0" y="0"/>
                </a:moveTo>
                <a:lnTo>
                  <a:pt x="18939380" y="0"/>
                </a:lnTo>
                <a:lnTo>
                  <a:pt x="18939380" y="2236476"/>
                </a:lnTo>
                <a:lnTo>
                  <a:pt x="0" y="22364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8534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892979" y="3968549"/>
            <a:ext cx="14345238" cy="1703497"/>
          </a:xfrm>
          <a:custGeom>
            <a:avLst/>
            <a:gdLst/>
            <a:ahLst/>
            <a:cxnLst/>
            <a:rect l="l" t="t" r="r" b="b"/>
            <a:pathLst>
              <a:path w="19126984" h="2271329">
                <a:moveTo>
                  <a:pt x="0" y="0"/>
                </a:moveTo>
                <a:lnTo>
                  <a:pt x="19126983" y="0"/>
                </a:lnTo>
                <a:lnTo>
                  <a:pt x="19126983" y="2271330"/>
                </a:lnTo>
                <a:lnTo>
                  <a:pt x="0" y="227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2029120" y="5676586"/>
            <a:ext cx="14130105" cy="1703512"/>
          </a:xfrm>
          <a:custGeom>
            <a:avLst/>
            <a:gdLst/>
            <a:ahLst/>
            <a:cxnLst/>
            <a:rect l="l" t="t" r="r" b="b"/>
            <a:pathLst>
              <a:path w="18840140" h="2095966">
                <a:moveTo>
                  <a:pt x="0" y="0"/>
                </a:moveTo>
                <a:lnTo>
                  <a:pt x="18840141" y="0"/>
                </a:lnTo>
                <a:lnTo>
                  <a:pt x="18840141" y="2095966"/>
                </a:lnTo>
                <a:lnTo>
                  <a:pt x="0" y="20959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2" b="7720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2500732" y="489860"/>
            <a:ext cx="13286537" cy="7288867"/>
            <a:chOff x="0" y="0"/>
            <a:chExt cx="3499335" cy="191970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499335" cy="1919702"/>
            </a:xfrm>
            <a:custGeom>
              <a:avLst/>
              <a:gdLst/>
              <a:ahLst/>
              <a:cxnLst/>
              <a:rect l="l" t="t" r="r" b="b"/>
              <a:pathLst>
                <a:path w="3499335" h="1919702">
                  <a:moveTo>
                    <a:pt x="29717" y="0"/>
                  </a:moveTo>
                  <a:lnTo>
                    <a:pt x="3469618" y="0"/>
                  </a:lnTo>
                  <a:cubicBezTo>
                    <a:pt x="3477499" y="0"/>
                    <a:pt x="3485058" y="3131"/>
                    <a:pt x="3490631" y="8704"/>
                  </a:cubicBezTo>
                  <a:cubicBezTo>
                    <a:pt x="3496204" y="14277"/>
                    <a:pt x="3499335" y="21836"/>
                    <a:pt x="3499335" y="29717"/>
                  </a:cubicBezTo>
                  <a:lnTo>
                    <a:pt x="3499335" y="1889984"/>
                  </a:lnTo>
                  <a:cubicBezTo>
                    <a:pt x="3499335" y="1906397"/>
                    <a:pt x="3486030" y="1919702"/>
                    <a:pt x="3469618" y="1919702"/>
                  </a:cubicBezTo>
                  <a:lnTo>
                    <a:pt x="29717" y="1919702"/>
                  </a:lnTo>
                  <a:cubicBezTo>
                    <a:pt x="21836" y="1919702"/>
                    <a:pt x="14277" y="1916571"/>
                    <a:pt x="8704" y="1910998"/>
                  </a:cubicBezTo>
                  <a:cubicBezTo>
                    <a:pt x="3131" y="1905425"/>
                    <a:pt x="0" y="1897866"/>
                    <a:pt x="0" y="1889984"/>
                  </a:cubicBezTo>
                  <a:lnTo>
                    <a:pt x="0" y="29717"/>
                  </a:lnTo>
                  <a:cubicBezTo>
                    <a:pt x="0" y="21836"/>
                    <a:pt x="3131" y="14277"/>
                    <a:pt x="8704" y="8704"/>
                  </a:cubicBezTo>
                  <a:cubicBezTo>
                    <a:pt x="14277" y="3131"/>
                    <a:pt x="21836" y="0"/>
                    <a:pt x="2971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3499335" cy="19578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2660688" y="605262"/>
            <a:ext cx="11301259" cy="1687800"/>
          </a:xfrm>
          <a:custGeom>
            <a:avLst/>
            <a:gdLst/>
            <a:ahLst/>
            <a:cxnLst/>
            <a:rect l="l" t="t" r="r" b="b"/>
            <a:pathLst>
              <a:path w="15068345" h="2250400">
                <a:moveTo>
                  <a:pt x="0" y="0"/>
                </a:moveTo>
                <a:lnTo>
                  <a:pt x="15068346" y="0"/>
                </a:lnTo>
                <a:lnTo>
                  <a:pt x="15068346" y="2250400"/>
                </a:lnTo>
                <a:lnTo>
                  <a:pt x="0" y="2250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22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2660688" y="2350212"/>
            <a:ext cx="11301259" cy="1499495"/>
          </a:xfrm>
          <a:custGeom>
            <a:avLst/>
            <a:gdLst/>
            <a:ahLst/>
            <a:cxnLst/>
            <a:rect l="l" t="t" r="r" b="b"/>
            <a:pathLst>
              <a:path w="15068345" h="1999327">
                <a:moveTo>
                  <a:pt x="0" y="0"/>
                </a:moveTo>
                <a:lnTo>
                  <a:pt x="15068346" y="0"/>
                </a:lnTo>
                <a:lnTo>
                  <a:pt x="15068346" y="1999327"/>
                </a:lnTo>
                <a:lnTo>
                  <a:pt x="0" y="19993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7888"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2651163" y="3849707"/>
            <a:ext cx="11432638" cy="1538801"/>
          </a:xfrm>
          <a:custGeom>
            <a:avLst/>
            <a:gdLst/>
            <a:ahLst/>
            <a:cxnLst/>
            <a:rect l="l" t="t" r="r" b="b"/>
            <a:pathLst>
              <a:path w="15243517" h="2051734">
                <a:moveTo>
                  <a:pt x="0" y="0"/>
                </a:moveTo>
                <a:lnTo>
                  <a:pt x="15243517" y="0"/>
                </a:lnTo>
                <a:lnTo>
                  <a:pt x="15243517" y="2051734"/>
                </a:lnTo>
                <a:lnTo>
                  <a:pt x="0" y="20517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4093" b="-263"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2660688" y="5398033"/>
            <a:ext cx="12762378" cy="2026028"/>
          </a:xfrm>
          <a:custGeom>
            <a:avLst/>
            <a:gdLst/>
            <a:ahLst/>
            <a:cxnLst/>
            <a:rect l="l" t="t" r="r" b="b"/>
            <a:pathLst>
              <a:path w="17016504" h="2701370">
                <a:moveTo>
                  <a:pt x="0" y="0"/>
                </a:moveTo>
                <a:lnTo>
                  <a:pt x="17016504" y="0"/>
                </a:lnTo>
                <a:lnTo>
                  <a:pt x="17016504" y="2701370"/>
                </a:lnTo>
                <a:lnTo>
                  <a:pt x="0" y="27013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909148" y="2637811"/>
            <a:ext cx="8014647" cy="1308814"/>
            <a:chOff x="0" y="0"/>
            <a:chExt cx="10686196" cy="1745085"/>
          </a:xfrm>
        </p:grpSpPr>
        <p:sp>
          <p:nvSpPr>
            <p:cNvPr id="25" name="Freeform 25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1666494" y="425481"/>
              <a:ext cx="8744246" cy="69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086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ประโยชน์ของโปรแกรม Microsoft Excel</a:t>
              </a:r>
            </a:p>
          </p:txBody>
        </p:sp>
        <p:sp>
          <p:nvSpPr>
            <p:cNvPr id="27" name="Freeform 27"/>
            <p:cNvSpPr/>
            <p:nvPr/>
          </p:nvSpPr>
          <p:spPr>
            <a:xfrm>
              <a:off x="249590" y="164091"/>
              <a:ext cx="1416904" cy="1416904"/>
            </a:xfrm>
            <a:custGeom>
              <a:avLst/>
              <a:gdLst/>
              <a:ahLst/>
              <a:cxnLst/>
              <a:rect l="l" t="t" r="r" b="b"/>
              <a:pathLst>
                <a:path w="1416904" h="1416904">
                  <a:moveTo>
                    <a:pt x="0" y="0"/>
                  </a:moveTo>
                  <a:lnTo>
                    <a:pt x="1416904" y="0"/>
                  </a:lnTo>
                  <a:lnTo>
                    <a:pt x="1416904" y="1416903"/>
                  </a:lnTo>
                  <a:lnTo>
                    <a:pt x="0" y="1416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914845" y="4318100"/>
            <a:ext cx="8014647" cy="1308814"/>
            <a:chOff x="0" y="0"/>
            <a:chExt cx="10686196" cy="1745085"/>
          </a:xfrm>
        </p:grpSpPr>
        <p:sp>
          <p:nvSpPr>
            <p:cNvPr id="29" name="Freeform 29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1665021" y="121048"/>
              <a:ext cx="8744246" cy="1420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086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ส่วนประกอบ</a:t>
              </a:r>
            </a:p>
            <a:p>
              <a:pPr algn="ctr">
                <a:lnSpc>
                  <a:spcPts val="4320"/>
                </a:lnSpc>
              </a:pPr>
              <a:r>
                <a:rPr lang="en-US" sz="3086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ของโปรแกรม Microsoft Excel</a:t>
              </a:r>
            </a:p>
          </p:txBody>
        </p:sp>
        <p:sp>
          <p:nvSpPr>
            <p:cNvPr id="31" name="Freeform 31"/>
            <p:cNvSpPr/>
            <p:nvPr/>
          </p:nvSpPr>
          <p:spPr>
            <a:xfrm>
              <a:off x="207796" y="128612"/>
              <a:ext cx="1487862" cy="1487862"/>
            </a:xfrm>
            <a:custGeom>
              <a:avLst/>
              <a:gdLst/>
              <a:ahLst/>
              <a:cxnLst/>
              <a:rect l="l" t="t" r="r" b="b"/>
              <a:pathLst>
                <a:path w="1487862" h="1487862">
                  <a:moveTo>
                    <a:pt x="0" y="0"/>
                  </a:moveTo>
                  <a:lnTo>
                    <a:pt x="1487862" y="0"/>
                  </a:lnTo>
                  <a:lnTo>
                    <a:pt x="1487862" y="1487862"/>
                  </a:lnTo>
                  <a:lnTo>
                    <a:pt x="0" y="14878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32" name="Group 32"/>
          <p:cNvGrpSpPr/>
          <p:nvPr/>
        </p:nvGrpSpPr>
        <p:grpSpPr>
          <a:xfrm>
            <a:off x="909148" y="6036489"/>
            <a:ext cx="8014647" cy="1308814"/>
            <a:chOff x="0" y="0"/>
            <a:chExt cx="10686196" cy="1745085"/>
          </a:xfrm>
        </p:grpSpPr>
        <p:sp>
          <p:nvSpPr>
            <p:cNvPr id="33" name="Freeform 33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TextBox 34"/>
            <p:cNvSpPr txBox="1"/>
            <p:nvPr/>
          </p:nvSpPr>
          <p:spPr>
            <a:xfrm>
              <a:off x="1691894" y="455528"/>
              <a:ext cx="8744246" cy="69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086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การสร้าง การเปิด ปิด และบันทึกแฟ้มงาน</a:t>
              </a:r>
            </a:p>
          </p:txBody>
        </p:sp>
        <p:sp>
          <p:nvSpPr>
            <p:cNvPr id="35" name="Freeform 35"/>
            <p:cNvSpPr/>
            <p:nvPr/>
          </p:nvSpPr>
          <p:spPr>
            <a:xfrm>
              <a:off x="212830" y="127674"/>
              <a:ext cx="1490424" cy="1489738"/>
            </a:xfrm>
            <a:custGeom>
              <a:avLst/>
              <a:gdLst/>
              <a:ahLst/>
              <a:cxnLst/>
              <a:rect l="l" t="t" r="r" b="b"/>
              <a:pathLst>
                <a:path w="1490424" h="1489738">
                  <a:moveTo>
                    <a:pt x="0" y="0"/>
                  </a:moveTo>
                  <a:lnTo>
                    <a:pt x="1490424" y="0"/>
                  </a:lnTo>
                  <a:lnTo>
                    <a:pt x="1490424" y="1489738"/>
                  </a:lnTo>
                  <a:lnTo>
                    <a:pt x="0" y="1489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36" name="Group 36"/>
          <p:cNvGrpSpPr/>
          <p:nvPr/>
        </p:nvGrpSpPr>
        <p:grpSpPr>
          <a:xfrm>
            <a:off x="9440339" y="2637811"/>
            <a:ext cx="8014647" cy="1308814"/>
            <a:chOff x="0" y="0"/>
            <a:chExt cx="10686196" cy="1745085"/>
          </a:xfrm>
        </p:grpSpPr>
        <p:sp>
          <p:nvSpPr>
            <p:cNvPr id="37" name="Freeform 37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1715147" y="440151"/>
              <a:ext cx="8671210" cy="69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086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ชนิดของข้อมูล</a:t>
              </a:r>
            </a:p>
          </p:txBody>
        </p:sp>
        <p:sp>
          <p:nvSpPr>
            <p:cNvPr id="39" name="Freeform 39"/>
            <p:cNvSpPr/>
            <p:nvPr/>
          </p:nvSpPr>
          <p:spPr>
            <a:xfrm>
              <a:off x="205227" y="157653"/>
              <a:ext cx="1431096" cy="1429779"/>
            </a:xfrm>
            <a:custGeom>
              <a:avLst/>
              <a:gdLst/>
              <a:ahLst/>
              <a:cxnLst/>
              <a:rect l="l" t="t" r="r" b="b"/>
              <a:pathLst>
                <a:path w="1431096" h="1429779">
                  <a:moveTo>
                    <a:pt x="0" y="0"/>
                  </a:moveTo>
                  <a:lnTo>
                    <a:pt x="1431096" y="0"/>
                  </a:lnTo>
                  <a:lnTo>
                    <a:pt x="1431096" y="1429779"/>
                  </a:lnTo>
                  <a:lnTo>
                    <a:pt x="0" y="14297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grpSp>
        <p:nvGrpSpPr>
          <p:cNvPr id="40" name="Group 40"/>
          <p:cNvGrpSpPr/>
          <p:nvPr/>
        </p:nvGrpSpPr>
        <p:grpSpPr>
          <a:xfrm>
            <a:off x="9446036" y="4318100"/>
            <a:ext cx="8014647" cy="1308814"/>
            <a:chOff x="0" y="0"/>
            <a:chExt cx="10686196" cy="1745085"/>
          </a:xfrm>
        </p:grpSpPr>
        <p:sp>
          <p:nvSpPr>
            <p:cNvPr id="41" name="Freeform 41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TextBox 42"/>
            <p:cNvSpPr txBox="1"/>
            <p:nvPr/>
          </p:nvSpPr>
          <p:spPr>
            <a:xfrm>
              <a:off x="1713624" y="446627"/>
              <a:ext cx="8671210" cy="69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086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การจัดการข้อมูลใรเซลล์</a:t>
              </a:r>
            </a:p>
          </p:txBody>
        </p:sp>
        <p:sp>
          <p:nvSpPr>
            <p:cNvPr id="43" name="Freeform 43"/>
            <p:cNvSpPr/>
            <p:nvPr/>
          </p:nvSpPr>
          <p:spPr>
            <a:xfrm>
              <a:off x="197631" y="134517"/>
              <a:ext cx="1476731" cy="1476051"/>
            </a:xfrm>
            <a:custGeom>
              <a:avLst/>
              <a:gdLst/>
              <a:ahLst/>
              <a:cxnLst/>
              <a:rect l="l" t="t" r="r" b="b"/>
              <a:pathLst>
                <a:path w="1476731" h="1476051">
                  <a:moveTo>
                    <a:pt x="0" y="0"/>
                  </a:moveTo>
                  <a:lnTo>
                    <a:pt x="1476731" y="0"/>
                  </a:lnTo>
                  <a:lnTo>
                    <a:pt x="1476731" y="1476051"/>
                  </a:lnTo>
                  <a:lnTo>
                    <a:pt x="0" y="14760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grpSp>
        <p:nvGrpSpPr>
          <p:cNvPr id="44" name="Group 44"/>
          <p:cNvGrpSpPr/>
          <p:nvPr/>
        </p:nvGrpSpPr>
        <p:grpSpPr>
          <a:xfrm>
            <a:off x="9440339" y="6036489"/>
            <a:ext cx="8014647" cy="1308814"/>
            <a:chOff x="0" y="0"/>
            <a:chExt cx="10686196" cy="1745085"/>
          </a:xfrm>
        </p:grpSpPr>
        <p:sp>
          <p:nvSpPr>
            <p:cNvPr id="45" name="Freeform 45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TextBox 46"/>
            <p:cNvSpPr txBox="1"/>
            <p:nvPr/>
          </p:nvSpPr>
          <p:spPr>
            <a:xfrm>
              <a:off x="1715147" y="468228"/>
              <a:ext cx="8671210" cy="69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086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การจัดการแถวและคอลัมน์</a:t>
              </a:r>
            </a:p>
          </p:txBody>
        </p:sp>
        <p:sp>
          <p:nvSpPr>
            <p:cNvPr id="47" name="Freeform 47"/>
            <p:cNvSpPr/>
            <p:nvPr/>
          </p:nvSpPr>
          <p:spPr>
            <a:xfrm>
              <a:off x="205227" y="127674"/>
              <a:ext cx="1490593" cy="1489738"/>
            </a:xfrm>
            <a:custGeom>
              <a:avLst/>
              <a:gdLst/>
              <a:ahLst/>
              <a:cxnLst/>
              <a:rect l="l" t="t" r="r" b="b"/>
              <a:pathLst>
                <a:path w="1490593" h="1489738">
                  <a:moveTo>
                    <a:pt x="0" y="0"/>
                  </a:moveTo>
                  <a:lnTo>
                    <a:pt x="1490593" y="0"/>
                  </a:lnTo>
                  <a:lnTo>
                    <a:pt x="1490593" y="1489738"/>
                  </a:lnTo>
                  <a:lnTo>
                    <a:pt x="0" y="14897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grpSp>
        <p:nvGrpSpPr>
          <p:cNvPr id="48" name="Group 48"/>
          <p:cNvGrpSpPr/>
          <p:nvPr/>
        </p:nvGrpSpPr>
        <p:grpSpPr>
          <a:xfrm>
            <a:off x="1627679" y="693180"/>
            <a:ext cx="6111322" cy="1646998"/>
            <a:chOff x="0" y="0"/>
            <a:chExt cx="8148429" cy="2195997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48429" cy="2195997"/>
            </a:xfrm>
            <a:custGeom>
              <a:avLst/>
              <a:gdLst/>
              <a:ahLst/>
              <a:cxnLst/>
              <a:rect l="l" t="t" r="r" b="b"/>
              <a:pathLst>
                <a:path w="8148429" h="2195997">
                  <a:moveTo>
                    <a:pt x="0" y="0"/>
                  </a:moveTo>
                  <a:lnTo>
                    <a:pt x="8148429" y="0"/>
                  </a:lnTo>
                  <a:lnTo>
                    <a:pt x="8148429" y="2195997"/>
                  </a:lnTo>
                  <a:lnTo>
                    <a:pt x="0" y="2195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50" name="TextBox 50"/>
            <p:cNvSpPr txBox="1"/>
            <p:nvPr/>
          </p:nvSpPr>
          <p:spPr>
            <a:xfrm>
              <a:off x="1545462" y="401153"/>
              <a:ext cx="6398792" cy="10324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en-US" sz="4663" b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สาระการเรียนรู้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129353" y="522556"/>
            <a:ext cx="8014647" cy="1308814"/>
            <a:chOff x="0" y="0"/>
            <a:chExt cx="10686196" cy="1745085"/>
          </a:xfrm>
        </p:grpSpPr>
        <p:sp>
          <p:nvSpPr>
            <p:cNvPr id="25" name="Freeform 25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179204" y="118841"/>
              <a:ext cx="1483619" cy="1482003"/>
            </a:xfrm>
            <a:custGeom>
              <a:avLst/>
              <a:gdLst/>
              <a:ahLst/>
              <a:cxnLst/>
              <a:rect l="l" t="t" r="r" b="b"/>
              <a:pathLst>
                <a:path w="1483619" h="1482003">
                  <a:moveTo>
                    <a:pt x="0" y="0"/>
                  </a:moveTo>
                  <a:lnTo>
                    <a:pt x="1483620" y="0"/>
                  </a:lnTo>
                  <a:lnTo>
                    <a:pt x="1483620" y="1482003"/>
                  </a:lnTo>
                  <a:lnTo>
                    <a:pt x="0" y="1482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1713624" y="468228"/>
              <a:ext cx="8671210" cy="69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086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การอ้างอิงเซลล์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14450" y="2028165"/>
            <a:ext cx="7577981" cy="5319695"/>
            <a:chOff x="0" y="0"/>
            <a:chExt cx="10103975" cy="7092927"/>
          </a:xfrm>
        </p:grpSpPr>
        <p:sp>
          <p:nvSpPr>
            <p:cNvPr id="29" name="Freeform 29"/>
            <p:cNvSpPr/>
            <p:nvPr/>
          </p:nvSpPr>
          <p:spPr>
            <a:xfrm>
              <a:off x="0" y="499607"/>
              <a:ext cx="10103975" cy="6593320"/>
            </a:xfrm>
            <a:custGeom>
              <a:avLst/>
              <a:gdLst/>
              <a:ahLst/>
              <a:cxnLst/>
              <a:rect l="l" t="t" r="r" b="b"/>
              <a:pathLst>
                <a:path w="10103975" h="6593320">
                  <a:moveTo>
                    <a:pt x="0" y="0"/>
                  </a:moveTo>
                  <a:lnTo>
                    <a:pt x="10103975" y="0"/>
                  </a:lnTo>
                  <a:lnTo>
                    <a:pt x="10103975" y="6593320"/>
                  </a:lnTo>
                  <a:lnTo>
                    <a:pt x="0" y="6593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80" t="-425" b="-514"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717264" y="0"/>
              <a:ext cx="6062917" cy="1606527"/>
            </a:xfrm>
            <a:custGeom>
              <a:avLst/>
              <a:gdLst/>
              <a:ahLst/>
              <a:cxnLst/>
              <a:rect l="l" t="t" r="r" b="b"/>
              <a:pathLst>
                <a:path w="6062917" h="1606527">
                  <a:moveTo>
                    <a:pt x="0" y="0"/>
                  </a:moveTo>
                  <a:lnTo>
                    <a:pt x="6062916" y="0"/>
                  </a:lnTo>
                  <a:lnTo>
                    <a:pt x="6062916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83" r="-540"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2936252" y="0"/>
              <a:ext cx="4639856" cy="1606527"/>
            </a:xfrm>
            <a:custGeom>
              <a:avLst/>
              <a:gdLst/>
              <a:ahLst/>
              <a:cxnLst/>
              <a:rect l="l" t="t" r="r" b="b"/>
              <a:pathLst>
                <a:path w="4639856" h="1606527">
                  <a:moveTo>
                    <a:pt x="0" y="0"/>
                  </a:moveTo>
                  <a:lnTo>
                    <a:pt x="4639857" y="0"/>
                  </a:lnTo>
                  <a:lnTo>
                    <a:pt x="4639857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1959" t="-180" b="-180"/>
              </a:stretch>
            </a:blipFill>
          </p:spPr>
        </p:sp>
        <p:sp>
          <p:nvSpPr>
            <p:cNvPr id="32" name="TextBox 32"/>
            <p:cNvSpPr txBox="1"/>
            <p:nvPr/>
          </p:nvSpPr>
          <p:spPr>
            <a:xfrm>
              <a:off x="993262" y="405565"/>
              <a:ext cx="1066334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12.1</a:t>
              </a:r>
              <a:r>
                <a:rPr lang="en-US" sz="3000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993262" y="2082777"/>
              <a:ext cx="7812728" cy="3924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เป็นการคัดลอกสูตรที่เกิดขึ้นใหม่</a:t>
              </a:r>
            </a:p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ตามตำแหน่งของเซลล์โดยอัตโนมัติ</a:t>
              </a:r>
            </a:p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ผลลัพธ์ที่ได้จะเปลี่ยนไป </a:t>
              </a:r>
            </a:p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ตามตำแหน่งของแถวและคอลัมน์</a:t>
              </a:r>
            </a:p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  <a:r>
                <a:rPr lang="en-US" sz="2799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(ดูตัวอย่าง และวิธีทำ</a:t>
              </a:r>
            </a:p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ในหนังสือเรียนหน้า 206)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2268080" y="157029"/>
              <a:ext cx="4562900" cy="1224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41"/>
                </a:lnSpc>
              </a:pPr>
              <a:r>
                <a:rPr lang="en-US" sz="2672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การอ้างอิงแบบสัมพัทธ์ </a:t>
              </a:r>
            </a:p>
            <a:p>
              <a:pPr algn="l">
                <a:lnSpc>
                  <a:spcPts val="3741"/>
                </a:lnSpc>
                <a:spcBef>
                  <a:spcPct val="0"/>
                </a:spcBef>
              </a:pPr>
              <a:r>
                <a:rPr lang="en-US" sz="2672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(Relative reference)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446772" y="2028165"/>
            <a:ext cx="7577981" cy="5319695"/>
            <a:chOff x="0" y="0"/>
            <a:chExt cx="10103975" cy="7092927"/>
          </a:xfrm>
        </p:grpSpPr>
        <p:sp>
          <p:nvSpPr>
            <p:cNvPr id="36" name="Freeform 36"/>
            <p:cNvSpPr/>
            <p:nvPr/>
          </p:nvSpPr>
          <p:spPr>
            <a:xfrm>
              <a:off x="0" y="499607"/>
              <a:ext cx="10103975" cy="6593320"/>
            </a:xfrm>
            <a:custGeom>
              <a:avLst/>
              <a:gdLst/>
              <a:ahLst/>
              <a:cxnLst/>
              <a:rect l="l" t="t" r="r" b="b"/>
              <a:pathLst>
                <a:path w="10103975" h="6593320">
                  <a:moveTo>
                    <a:pt x="0" y="0"/>
                  </a:moveTo>
                  <a:lnTo>
                    <a:pt x="10103975" y="0"/>
                  </a:lnTo>
                  <a:lnTo>
                    <a:pt x="10103975" y="6593320"/>
                  </a:lnTo>
                  <a:lnTo>
                    <a:pt x="0" y="6593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80" t="-425" b="-514"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717264" y="0"/>
              <a:ext cx="6062917" cy="1606527"/>
            </a:xfrm>
            <a:custGeom>
              <a:avLst/>
              <a:gdLst/>
              <a:ahLst/>
              <a:cxnLst/>
              <a:rect l="l" t="t" r="r" b="b"/>
              <a:pathLst>
                <a:path w="6062917" h="1606527">
                  <a:moveTo>
                    <a:pt x="0" y="0"/>
                  </a:moveTo>
                  <a:lnTo>
                    <a:pt x="6062916" y="0"/>
                  </a:lnTo>
                  <a:lnTo>
                    <a:pt x="6062916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83" r="-540"/>
              </a:stretch>
            </a:blipFill>
          </p:spPr>
        </p:sp>
        <p:sp>
          <p:nvSpPr>
            <p:cNvPr id="38" name="Freeform 38"/>
            <p:cNvSpPr/>
            <p:nvPr/>
          </p:nvSpPr>
          <p:spPr>
            <a:xfrm>
              <a:off x="2936252" y="0"/>
              <a:ext cx="4639856" cy="1606527"/>
            </a:xfrm>
            <a:custGeom>
              <a:avLst/>
              <a:gdLst/>
              <a:ahLst/>
              <a:cxnLst/>
              <a:rect l="l" t="t" r="r" b="b"/>
              <a:pathLst>
                <a:path w="4639856" h="1606527">
                  <a:moveTo>
                    <a:pt x="0" y="0"/>
                  </a:moveTo>
                  <a:lnTo>
                    <a:pt x="4639857" y="0"/>
                  </a:lnTo>
                  <a:lnTo>
                    <a:pt x="4639857" y="1606527"/>
                  </a:lnTo>
                  <a:lnTo>
                    <a:pt x="0" y="160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1959" t="-180" b="-180"/>
              </a:stretch>
            </a:blipFill>
          </p:spPr>
        </p:sp>
        <p:sp>
          <p:nvSpPr>
            <p:cNvPr id="39" name="TextBox 39"/>
            <p:cNvSpPr txBox="1"/>
            <p:nvPr/>
          </p:nvSpPr>
          <p:spPr>
            <a:xfrm>
              <a:off x="993262" y="405565"/>
              <a:ext cx="1066334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12.2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598187" y="1828777"/>
              <a:ext cx="9097836" cy="4585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เป็นการอ้างอิงถึงเซลล์ใดเซลล์หนึ่งหรือ</a:t>
              </a:r>
            </a:p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กลุ่มใดกลุ่มหนึ่งเป็นหลักโดยเฉพาะ ซึ่งจะใช้เครื่องหมาย ($) ในการกำหนด โดยจะใส่นำหน้าตัวอักษรกำกับคอลัมน์หรือเลขกำกับแถว </a:t>
              </a:r>
            </a:p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การอ้างอิงแบบนี้ จะเป็นการอ้างอิงเซลล์เดิม</a:t>
              </a:r>
            </a:p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ไม่ว่าจะย้ายการทำงานไปที่เซลล์ใดก็ตาม</a:t>
              </a:r>
            </a:p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</a:t>
              </a:r>
              <a:r>
                <a:rPr lang="en-US" sz="2799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(ดูตัวอย่าง และวิธีทำในหนังสือเรียนหน้า 207)</a:t>
              </a: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2268080" y="157029"/>
              <a:ext cx="4562900" cy="1224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41"/>
                </a:lnSpc>
                <a:spcBef>
                  <a:spcPct val="0"/>
                </a:spcBef>
              </a:pPr>
              <a:r>
                <a:rPr lang="en-US" sz="2672" b="1" dirty="0" err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การอ้างอิงแบบสัมบูรณ์</a:t>
              </a:r>
              <a:r>
                <a:rPr lang="en-US" sz="2672" b="1" dirty="0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(Absolute reference)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2605856" y="1907570"/>
            <a:ext cx="12487998" cy="5516490"/>
            <a:chOff x="0" y="0"/>
            <a:chExt cx="16650663" cy="735532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271706" cy="7355320"/>
            </a:xfrm>
            <a:custGeom>
              <a:avLst/>
              <a:gdLst/>
              <a:ahLst/>
              <a:cxnLst/>
              <a:rect l="l" t="t" r="r" b="b"/>
              <a:pathLst>
                <a:path w="11271706" h="7355320">
                  <a:moveTo>
                    <a:pt x="0" y="0"/>
                  </a:moveTo>
                  <a:lnTo>
                    <a:pt x="11271706" y="0"/>
                  </a:lnTo>
                  <a:lnTo>
                    <a:pt x="11271706" y="7355320"/>
                  </a:lnTo>
                  <a:lnTo>
                    <a:pt x="0" y="7355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0" t="-425" b="-514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6302628" y="0"/>
              <a:ext cx="10348035" cy="7355320"/>
            </a:xfrm>
            <a:custGeom>
              <a:avLst/>
              <a:gdLst/>
              <a:ahLst/>
              <a:cxnLst/>
              <a:rect l="l" t="t" r="r" b="b"/>
              <a:pathLst>
                <a:path w="10348035" h="7355320">
                  <a:moveTo>
                    <a:pt x="0" y="0"/>
                  </a:moveTo>
                  <a:lnTo>
                    <a:pt x="10348035" y="0"/>
                  </a:lnTo>
                  <a:lnTo>
                    <a:pt x="10348035" y="7355320"/>
                  </a:lnTo>
                  <a:lnTo>
                    <a:pt x="0" y="73553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122" t="-425" b="-514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765853" y="1401114"/>
              <a:ext cx="6062917" cy="1606527"/>
            </a:xfrm>
            <a:custGeom>
              <a:avLst/>
              <a:gdLst/>
              <a:ahLst/>
              <a:cxnLst/>
              <a:rect l="l" t="t" r="r" b="b"/>
              <a:pathLst>
                <a:path w="6062917" h="1606527">
                  <a:moveTo>
                    <a:pt x="0" y="0"/>
                  </a:moveTo>
                  <a:lnTo>
                    <a:pt x="6062917" y="0"/>
                  </a:lnTo>
                  <a:lnTo>
                    <a:pt x="6062917" y="1606526"/>
                  </a:lnTo>
                  <a:lnTo>
                    <a:pt x="0" y="160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3" r="-54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4431452" y="1401114"/>
              <a:ext cx="4423549" cy="1606527"/>
            </a:xfrm>
            <a:custGeom>
              <a:avLst/>
              <a:gdLst/>
              <a:ahLst/>
              <a:cxnLst/>
              <a:rect l="l" t="t" r="r" b="b"/>
              <a:pathLst>
                <a:path w="4423549" h="1606527">
                  <a:moveTo>
                    <a:pt x="0" y="0"/>
                  </a:moveTo>
                  <a:lnTo>
                    <a:pt x="4423549" y="0"/>
                  </a:lnTo>
                  <a:lnTo>
                    <a:pt x="4423549" y="1606526"/>
                  </a:lnTo>
                  <a:lnTo>
                    <a:pt x="0" y="160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7174" r="-74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4884073" y="1401114"/>
              <a:ext cx="4639856" cy="1606527"/>
            </a:xfrm>
            <a:custGeom>
              <a:avLst/>
              <a:gdLst/>
              <a:ahLst/>
              <a:cxnLst/>
              <a:rect l="l" t="t" r="r" b="b"/>
              <a:pathLst>
                <a:path w="4639856" h="1606527">
                  <a:moveTo>
                    <a:pt x="0" y="0"/>
                  </a:moveTo>
                  <a:lnTo>
                    <a:pt x="4639856" y="0"/>
                  </a:lnTo>
                  <a:lnTo>
                    <a:pt x="4639856" y="1606526"/>
                  </a:lnTo>
                  <a:lnTo>
                    <a:pt x="0" y="160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1959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41851" y="1806679"/>
              <a:ext cx="7813150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th-TH" sz="3000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13.1</a:t>
              </a:r>
              <a:r>
                <a:rPr lang="th-TH" sz="3000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  การพิมพ์ชื่อฟังก์ชันด้วยตนเอง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5853" y="3534915"/>
              <a:ext cx="15884811" cy="26039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เป็นการพิมพ์สูตรในการคำนวณลงไปในเซลล์เอง โดยมีขั้นตอนดังนี้ </a:t>
              </a:r>
            </a:p>
            <a:p>
              <a:pPr algn="ctr">
                <a:lnSpc>
                  <a:spcPts val="39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(ในการพิมพ์สูตร หลังจากคลิกเลือกเซลล์ที่ต้องการจะใส่สูตรแล้ว </a:t>
              </a:r>
            </a:p>
            <a:p>
              <a:pPr algn="ctr">
                <a:lnSpc>
                  <a:spcPts val="39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จะพิมพ์สูตรลงไปในเซลล์ตรง ๆ เลย หรือจะพิมพ์ลงในแถบสูตร Formula Bar </a:t>
              </a:r>
            </a:p>
            <a:p>
              <a:pPr algn="ctr">
                <a:lnSpc>
                  <a:spcPts val="39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ที่อยู่ด้านบนก็ได้) </a:t>
              </a:r>
              <a:r>
                <a:rPr lang="th-TH" sz="2799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(ดูวิธีทำได้ในหนังสือเรียนหน้า 208)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368256" y="1253163"/>
            <a:ext cx="8014647" cy="1308814"/>
            <a:chOff x="0" y="0"/>
            <a:chExt cx="10686196" cy="1745085"/>
          </a:xfrm>
        </p:grpSpPr>
        <p:sp>
          <p:nvSpPr>
            <p:cNvPr id="33" name="Freeform 33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1715147" y="480928"/>
              <a:ext cx="8671210" cy="69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th-TH" sz="3086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การคํานวณโดยใช้ฟังก์ชัน</a:t>
              </a:r>
            </a:p>
          </p:txBody>
        </p:sp>
        <p:sp>
          <p:nvSpPr>
            <p:cNvPr id="35" name="Freeform 35"/>
            <p:cNvSpPr/>
            <p:nvPr/>
          </p:nvSpPr>
          <p:spPr>
            <a:xfrm>
              <a:off x="235344" y="162148"/>
              <a:ext cx="1421564" cy="1420790"/>
            </a:xfrm>
            <a:custGeom>
              <a:avLst/>
              <a:gdLst/>
              <a:ahLst/>
              <a:cxnLst/>
              <a:rect l="l" t="t" r="r" b="b"/>
              <a:pathLst>
                <a:path w="1421564" h="1420790">
                  <a:moveTo>
                    <a:pt x="0" y="0"/>
                  </a:moveTo>
                  <a:lnTo>
                    <a:pt x="1421564" y="0"/>
                  </a:lnTo>
                  <a:lnTo>
                    <a:pt x="1421564" y="1420789"/>
                  </a:lnTo>
                  <a:lnTo>
                    <a:pt x="0" y="1420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2605856" y="1270021"/>
            <a:ext cx="12820021" cy="5546610"/>
            <a:chOff x="0" y="0"/>
            <a:chExt cx="17093362" cy="739547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1473476" cy="7395479"/>
            </a:xfrm>
            <a:custGeom>
              <a:avLst/>
              <a:gdLst/>
              <a:ahLst/>
              <a:cxnLst/>
              <a:rect l="l" t="t" r="r" b="b"/>
              <a:pathLst>
                <a:path w="11473476" h="7395479">
                  <a:moveTo>
                    <a:pt x="0" y="0"/>
                  </a:moveTo>
                  <a:lnTo>
                    <a:pt x="11473476" y="0"/>
                  </a:lnTo>
                  <a:lnTo>
                    <a:pt x="11473476" y="7395479"/>
                  </a:lnTo>
                  <a:lnTo>
                    <a:pt x="0" y="7395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0" t="-159" b="-2030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8833914" y="0"/>
              <a:ext cx="8259448" cy="7395479"/>
            </a:xfrm>
            <a:custGeom>
              <a:avLst/>
              <a:gdLst/>
              <a:ahLst/>
              <a:cxnLst/>
              <a:rect l="l" t="t" r="r" b="b"/>
              <a:pathLst>
                <a:path w="8259448" h="7395479">
                  <a:moveTo>
                    <a:pt x="0" y="0"/>
                  </a:moveTo>
                  <a:lnTo>
                    <a:pt x="8259448" y="0"/>
                  </a:lnTo>
                  <a:lnTo>
                    <a:pt x="8259448" y="7395479"/>
                  </a:lnTo>
                  <a:lnTo>
                    <a:pt x="0" y="7395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9163" t="-159" b="-2030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765853" y="639114"/>
              <a:ext cx="6062917" cy="1606527"/>
            </a:xfrm>
            <a:custGeom>
              <a:avLst/>
              <a:gdLst/>
              <a:ahLst/>
              <a:cxnLst/>
              <a:rect l="l" t="t" r="r" b="b"/>
              <a:pathLst>
                <a:path w="6062917" h="1606527">
                  <a:moveTo>
                    <a:pt x="0" y="0"/>
                  </a:moveTo>
                  <a:lnTo>
                    <a:pt x="6062917" y="0"/>
                  </a:lnTo>
                  <a:lnTo>
                    <a:pt x="6062917" y="1606526"/>
                  </a:lnTo>
                  <a:lnTo>
                    <a:pt x="0" y="160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3" r="-540"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4431452" y="639114"/>
              <a:ext cx="4423549" cy="1606527"/>
            </a:xfrm>
            <a:custGeom>
              <a:avLst/>
              <a:gdLst/>
              <a:ahLst/>
              <a:cxnLst/>
              <a:rect l="l" t="t" r="r" b="b"/>
              <a:pathLst>
                <a:path w="4423549" h="1606527">
                  <a:moveTo>
                    <a:pt x="0" y="0"/>
                  </a:moveTo>
                  <a:lnTo>
                    <a:pt x="4423549" y="0"/>
                  </a:lnTo>
                  <a:lnTo>
                    <a:pt x="4423549" y="1606526"/>
                  </a:lnTo>
                  <a:lnTo>
                    <a:pt x="0" y="160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7174" r="-740"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6535073" y="639114"/>
              <a:ext cx="4639856" cy="1606527"/>
            </a:xfrm>
            <a:custGeom>
              <a:avLst/>
              <a:gdLst/>
              <a:ahLst/>
              <a:cxnLst/>
              <a:rect l="l" t="t" r="r" b="b"/>
              <a:pathLst>
                <a:path w="4639856" h="1606527">
                  <a:moveTo>
                    <a:pt x="0" y="0"/>
                  </a:moveTo>
                  <a:lnTo>
                    <a:pt x="4639856" y="0"/>
                  </a:lnTo>
                  <a:lnTo>
                    <a:pt x="4639856" y="1606526"/>
                  </a:lnTo>
                  <a:lnTo>
                    <a:pt x="0" y="1606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1959" t="-180" b="-180"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1041851" y="1044679"/>
              <a:ext cx="9948570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13.2</a:t>
              </a:r>
              <a:r>
                <a:rPr lang="en-US" sz="3000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  การเรียกใช้ฟังก์ชันผ่านแท็บ Formulas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5853" y="2645915"/>
              <a:ext cx="15884811" cy="39247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เป็นการเรียกใช้กล่องโต้ตอบเพื่อแทรกฟังก์ชัน (Insert Function) </a:t>
              </a:r>
            </a:p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หรือปุ่มคำสั่งจาก Function Library ซึ่งจะอยู่บนแถบริบบอน (Ribbon) </a:t>
              </a:r>
            </a:p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ของแท็บเมนู Formulas (สูตร) การเรียกใช้ฟังก์ชัน ด้วยวิธีนี้ </a:t>
              </a:r>
            </a:p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โดยมากมักจะใช้ในกรณีที่จำฟังก์ชันไม่ได้หรือไม่ค่อยได้ใช้งานฟังก์ชันนั้นบ่อย ๆ สำหรับวิธีการในการเรียกใช้งานฟังก์ชันผ่านกล่องโต้ตอบ</a:t>
              </a:r>
            </a:p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เพื่อแทรกฟังก์ชัน (Insert Function) </a:t>
              </a:r>
              <a:r>
                <a:rPr lang="en-US" sz="2799" b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(ดูวิธีทำได้ในหนังสือเรียนหน้า 209)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9107C5B-131F-5348-AEA9-0CDB2A3591DB}"/>
              </a:ext>
            </a:extLst>
          </p:cNvPr>
          <p:cNvGrpSpPr/>
          <p:nvPr/>
        </p:nvGrpSpPr>
        <p:grpSpPr>
          <a:xfrm>
            <a:off x="901184" y="410656"/>
            <a:ext cx="16229365" cy="9070804"/>
            <a:chOff x="901184" y="2321096"/>
            <a:chExt cx="16229365" cy="9070804"/>
          </a:xfrm>
        </p:grpSpPr>
        <p:grpSp>
          <p:nvGrpSpPr>
            <p:cNvPr id="24" name="Group 24"/>
            <p:cNvGrpSpPr/>
            <p:nvPr/>
          </p:nvGrpSpPr>
          <p:grpSpPr>
            <a:xfrm>
              <a:off x="901184" y="2907541"/>
              <a:ext cx="16229365" cy="8484359"/>
              <a:chOff x="0" y="0"/>
              <a:chExt cx="21639153" cy="1131247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7550377" cy="11312478"/>
              </a:xfrm>
              <a:custGeom>
                <a:avLst/>
                <a:gdLst/>
                <a:ahLst/>
                <a:cxnLst/>
                <a:rect l="l" t="t" r="r" b="b"/>
                <a:pathLst>
                  <a:path w="17550377" h="11312478">
                    <a:moveTo>
                      <a:pt x="0" y="0"/>
                    </a:moveTo>
                    <a:lnTo>
                      <a:pt x="17550377" y="0"/>
                    </a:lnTo>
                    <a:lnTo>
                      <a:pt x="17550377" y="11312478"/>
                    </a:lnTo>
                    <a:lnTo>
                      <a:pt x="0" y="1131247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180" t="-159" b="-2030"/>
                </a:stretch>
              </a:blip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26" name="Freeform 26"/>
              <p:cNvSpPr/>
              <p:nvPr/>
            </p:nvSpPr>
            <p:spPr>
              <a:xfrm>
                <a:off x="9005108" y="0"/>
                <a:ext cx="12634045" cy="11312478"/>
              </a:xfrm>
              <a:custGeom>
                <a:avLst/>
                <a:gdLst/>
                <a:ahLst/>
                <a:cxnLst/>
                <a:rect l="l" t="t" r="r" b="b"/>
                <a:pathLst>
                  <a:path w="12634045" h="11312478">
                    <a:moveTo>
                      <a:pt x="0" y="0"/>
                    </a:moveTo>
                    <a:lnTo>
                      <a:pt x="12634045" y="0"/>
                    </a:lnTo>
                    <a:lnTo>
                      <a:pt x="12634045" y="11312478"/>
                    </a:lnTo>
                    <a:lnTo>
                      <a:pt x="0" y="1131247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l="-39163" t="-159" b="-2030"/>
                </a:stretch>
              </a:blipFill>
            </p:spPr>
            <p:txBody>
              <a:bodyPr/>
              <a:lstStyle/>
              <a:p>
                <a:endParaRPr lang="th-TH" noProof="1"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1475574" y="2321096"/>
              <a:ext cx="6375070" cy="1204895"/>
              <a:chOff x="0" y="0"/>
              <a:chExt cx="8500094" cy="1606527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5109586" cy="1606527"/>
              </a:xfrm>
              <a:custGeom>
                <a:avLst/>
                <a:gdLst/>
                <a:ahLst/>
                <a:cxnLst/>
                <a:rect l="l" t="t" r="r" b="b"/>
                <a:pathLst>
                  <a:path w="5109586" h="1606527">
                    <a:moveTo>
                      <a:pt x="0" y="0"/>
                    </a:moveTo>
                    <a:lnTo>
                      <a:pt x="5109586" y="0"/>
                    </a:lnTo>
                    <a:lnTo>
                      <a:pt x="5109586" y="1606527"/>
                    </a:lnTo>
                    <a:lnTo>
                      <a:pt x="0" y="160652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98" r="-19298"/>
                </a:stretch>
              </a:blip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29" name="Freeform 29"/>
              <p:cNvSpPr/>
              <p:nvPr/>
            </p:nvSpPr>
            <p:spPr>
              <a:xfrm>
                <a:off x="3860237" y="0"/>
                <a:ext cx="4639856" cy="1606527"/>
              </a:xfrm>
              <a:custGeom>
                <a:avLst/>
                <a:gdLst/>
                <a:ahLst/>
                <a:cxnLst/>
                <a:rect l="l" t="t" r="r" b="b"/>
                <a:pathLst>
                  <a:path w="4639856" h="1606527">
                    <a:moveTo>
                      <a:pt x="0" y="0"/>
                    </a:moveTo>
                    <a:lnTo>
                      <a:pt x="4639857" y="0"/>
                    </a:lnTo>
                    <a:lnTo>
                      <a:pt x="4639857" y="1606527"/>
                    </a:lnTo>
                    <a:lnTo>
                      <a:pt x="0" y="160652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/>
                <a:stretch>
                  <a:fillRect l="-31959" t="-180" b="-180"/>
                </a:stretch>
              </a:blipFill>
            </p:spPr>
            <p:txBody>
              <a:bodyPr/>
              <a:lstStyle/>
              <a:p>
                <a:endParaRPr lang="th-TH" noProof="1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275998" y="405565"/>
                <a:ext cx="7724206" cy="66675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l">
                  <a:lnSpc>
                    <a:spcPts val="4200"/>
                  </a:lnSpc>
                  <a:spcBef>
                    <a:spcPct val="0"/>
                  </a:spcBef>
                </a:pPr>
                <a:r>
                  <a:rPr lang="th-TH" sz="3000" b="1" noProof="1">
                    <a:solidFill>
                      <a:srgbClr val="FF005C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13.3</a:t>
                </a:r>
                <a:r>
                  <a:rPr lang="th-TH" sz="3000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   การใช้งานฟังก์ชัน VLOOKUP</a:t>
                </a:r>
              </a:p>
            </p:txBody>
          </p:sp>
        </p:grpSp>
      </p:grpSp>
      <p:sp>
        <p:nvSpPr>
          <p:cNvPr id="31" name="Freeform 31"/>
          <p:cNvSpPr/>
          <p:nvPr/>
        </p:nvSpPr>
        <p:spPr>
          <a:xfrm>
            <a:off x="3627433" y="3759311"/>
            <a:ext cx="11033135" cy="3827044"/>
          </a:xfrm>
          <a:custGeom>
            <a:avLst/>
            <a:gdLst/>
            <a:ahLst/>
            <a:cxnLst/>
            <a:rect l="l" t="t" r="r" b="b"/>
            <a:pathLst>
              <a:path w="11033135" h="3827044">
                <a:moveTo>
                  <a:pt x="0" y="0"/>
                </a:moveTo>
                <a:lnTo>
                  <a:pt x="11033134" y="0"/>
                </a:lnTo>
                <a:lnTo>
                  <a:pt x="11033134" y="3827044"/>
                </a:lnTo>
                <a:lnTo>
                  <a:pt x="0" y="38270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430" b="-7784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1E55F53-5647-AC12-99A8-E064276FAC3A}"/>
              </a:ext>
            </a:extLst>
          </p:cNvPr>
          <p:cNvGrpSpPr/>
          <p:nvPr/>
        </p:nvGrpSpPr>
        <p:grpSpPr>
          <a:xfrm>
            <a:off x="1475574" y="1825101"/>
            <a:ext cx="15232615" cy="1667510"/>
            <a:chOff x="1475574" y="3735541"/>
            <a:chExt cx="15232615" cy="1667510"/>
          </a:xfrm>
        </p:grpSpPr>
        <p:sp>
          <p:nvSpPr>
            <p:cNvPr id="32" name="TextBox 32"/>
            <p:cNvSpPr txBox="1"/>
            <p:nvPr/>
          </p:nvSpPr>
          <p:spPr>
            <a:xfrm>
              <a:off x="1475574" y="3735541"/>
              <a:ext cx="13028037" cy="9766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           เป็นฟังก์ชันที่ใช้สำหรับค้นหาข้อมูล ภายในตาราง โดยจะค้นหาจากคอลัมน์ซ้ายสุด ของตารางก่อน จากนั้นดึงข้อมูลที่เราต้องการ มาจากคอลัมน์อื่นๆ ที่อยู่ใน แถวเดียวกัน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475574" y="4921721"/>
              <a:ext cx="15232615" cy="4813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th-TH" sz="2799" noProof="1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รูปแบบของการป้อนข้อมูลหรือการกำหนดค่าอาร์กิวเมนต์ (Arguments) ให้กับฟังก์ชัน จะมีลักษณะคือ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2C0383E-F2BB-4081-CE63-5AFBD8E8B1AC}"/>
              </a:ext>
            </a:extLst>
          </p:cNvPr>
          <p:cNvGrpSpPr/>
          <p:nvPr/>
        </p:nvGrpSpPr>
        <p:grpSpPr>
          <a:xfrm>
            <a:off x="1488054" y="899544"/>
            <a:ext cx="9872565" cy="6219716"/>
            <a:chOff x="1488054" y="2733784"/>
            <a:chExt cx="9872565" cy="6219716"/>
          </a:xfrm>
        </p:grpSpPr>
        <p:sp>
          <p:nvSpPr>
            <p:cNvPr id="3" name="Freeform 3"/>
            <p:cNvSpPr/>
            <p:nvPr/>
          </p:nvSpPr>
          <p:spPr>
            <a:xfrm flipH="1">
              <a:off x="1488054" y="2733784"/>
              <a:ext cx="9872565" cy="6219716"/>
            </a:xfrm>
            <a:custGeom>
              <a:avLst/>
              <a:gdLst/>
              <a:ahLst/>
              <a:cxnLst/>
              <a:rect l="l" t="t" r="r" b="b"/>
              <a:pathLst>
                <a:path w="9872565" h="6219716">
                  <a:moveTo>
                    <a:pt x="9872564" y="0"/>
                  </a:moveTo>
                  <a:lnTo>
                    <a:pt x="0" y="0"/>
                  </a:lnTo>
                  <a:lnTo>
                    <a:pt x="0" y="6219716"/>
                  </a:lnTo>
                  <a:lnTo>
                    <a:pt x="9872564" y="6219716"/>
                  </a:lnTo>
                  <a:lnTo>
                    <a:pt x="987256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2634986" y="3192154"/>
              <a:ext cx="2160761" cy="1053665"/>
              <a:chOff x="0" y="0"/>
              <a:chExt cx="2881015" cy="1404887"/>
            </a:xfrm>
          </p:grpSpPr>
          <p:grpSp>
            <p:nvGrpSpPr>
              <p:cNvPr id="27" name="Group 27"/>
              <p:cNvGrpSpPr/>
              <p:nvPr/>
            </p:nvGrpSpPr>
            <p:grpSpPr>
              <a:xfrm>
                <a:off x="0" y="0"/>
                <a:ext cx="2881015" cy="1404887"/>
                <a:chOff x="0" y="0"/>
                <a:chExt cx="343747" cy="167623"/>
              </a:xfrm>
            </p:grpSpPr>
            <p:sp>
              <p:nvSpPr>
                <p:cNvPr id="28" name="Freeform 28"/>
                <p:cNvSpPr/>
                <p:nvPr/>
              </p:nvSpPr>
              <p:spPr>
                <a:xfrm>
                  <a:off x="0" y="0"/>
                  <a:ext cx="343747" cy="167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747" h="167623">
                      <a:moveTo>
                        <a:pt x="83812" y="0"/>
                      </a:moveTo>
                      <a:lnTo>
                        <a:pt x="259935" y="0"/>
                      </a:lnTo>
                      <a:cubicBezTo>
                        <a:pt x="282164" y="0"/>
                        <a:pt x="303481" y="8830"/>
                        <a:pt x="319199" y="24548"/>
                      </a:cubicBezTo>
                      <a:cubicBezTo>
                        <a:pt x="334917" y="40266"/>
                        <a:pt x="343747" y="61583"/>
                        <a:pt x="343747" y="83812"/>
                      </a:cubicBezTo>
                      <a:lnTo>
                        <a:pt x="343747" y="83812"/>
                      </a:lnTo>
                      <a:cubicBezTo>
                        <a:pt x="343747" y="130100"/>
                        <a:pt x="306223" y="167623"/>
                        <a:pt x="259935" y="167623"/>
                      </a:cubicBezTo>
                      <a:lnTo>
                        <a:pt x="83812" y="167623"/>
                      </a:lnTo>
                      <a:cubicBezTo>
                        <a:pt x="61583" y="167623"/>
                        <a:pt x="40266" y="158793"/>
                        <a:pt x="24548" y="143076"/>
                      </a:cubicBezTo>
                      <a:cubicBezTo>
                        <a:pt x="8830" y="127358"/>
                        <a:pt x="0" y="106040"/>
                        <a:pt x="0" y="83812"/>
                      </a:cubicBezTo>
                      <a:lnTo>
                        <a:pt x="0" y="83812"/>
                      </a:lnTo>
                      <a:cubicBezTo>
                        <a:pt x="0" y="61583"/>
                        <a:pt x="8830" y="40266"/>
                        <a:pt x="24548" y="24548"/>
                      </a:cubicBezTo>
                      <a:cubicBezTo>
                        <a:pt x="40266" y="8830"/>
                        <a:pt x="61583" y="0"/>
                        <a:pt x="83812" y="0"/>
                      </a:cubicBezTo>
                      <a:close/>
                    </a:path>
                  </a:pathLst>
                </a:custGeom>
                <a:solidFill>
                  <a:srgbClr val="219B6F"/>
                </a:solidFill>
              </p:spPr>
              <p:txBody>
                <a:bodyPr/>
                <a:lstStyle/>
                <a:p>
                  <a:endParaRPr lang="th-TH" noProof="1"/>
                </a:p>
              </p:txBody>
            </p:sp>
            <p:sp>
              <p:nvSpPr>
                <p:cNvPr id="29" name="TextBox 29"/>
                <p:cNvSpPr txBox="1"/>
                <p:nvPr/>
              </p:nvSpPr>
              <p:spPr>
                <a:xfrm>
                  <a:off x="0" y="-28575"/>
                  <a:ext cx="343747" cy="196198"/>
                </a:xfrm>
                <a:prstGeom prst="rect">
                  <a:avLst/>
                </a:prstGeom>
              </p:spPr>
              <p:txBody>
                <a:bodyPr lIns="54774" tIns="54774" rIns="54774" bIns="54774" rtlCol="0" anchor="ctr"/>
                <a:lstStyle/>
                <a:p>
                  <a:pPr algn="ctr">
                    <a:lnSpc>
                      <a:spcPts val="2799"/>
                    </a:lnSpc>
                  </a:pPr>
                  <a:endParaRPr lang="th-TH" noProof="1"/>
                </a:p>
              </p:txBody>
            </p:sp>
          </p:grpSp>
          <p:sp>
            <p:nvSpPr>
              <p:cNvPr id="30" name="TextBox 30"/>
              <p:cNvSpPr txBox="1"/>
              <p:nvPr/>
            </p:nvSpPr>
            <p:spPr>
              <a:xfrm>
                <a:off x="114717" y="136718"/>
                <a:ext cx="2670066" cy="981332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6232"/>
                  </a:lnSpc>
                </a:pPr>
                <a:r>
                  <a:rPr lang="th-TH" sz="4451" b="1" noProof="1">
                    <a:solidFill>
                      <a:srgbClr val="FFFFFF"/>
                    </a:solidFill>
                    <a:latin typeface="Sarabun Bold"/>
                    <a:ea typeface="Sarabun Bold"/>
                    <a:cs typeface="Sarabun Bold"/>
                    <a:sym typeface="Sarabun Bold"/>
                  </a:rPr>
                  <a:t>สรุป</a:t>
                </a:r>
              </a:p>
            </p:txBody>
          </p:sp>
        </p:grpSp>
      </p:grpSp>
      <p:sp>
        <p:nvSpPr>
          <p:cNvPr id="4" name="TextBox 4"/>
          <p:cNvSpPr txBox="1"/>
          <p:nvPr/>
        </p:nvSpPr>
        <p:spPr>
          <a:xfrm>
            <a:off x="2501636" y="2839254"/>
            <a:ext cx="8219823" cy="3396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8"/>
              </a:lnSpc>
            </a:pPr>
            <a:r>
              <a:rPr lang="th-TH" sz="3005" b="1" noProof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Excel</a:t>
            </a: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เป็นโปรแกรมที่ช่วยจัดการข้อมูล</a:t>
            </a:r>
          </a:p>
          <a:p>
            <a:pPr algn="ctr">
              <a:lnSpc>
                <a:spcPts val="4538"/>
              </a:lnSpc>
            </a:pP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และวิเคราะห์ผลได้อย่างดีเยี่ยม ใช้ได้หลากหลายงาน เช่น บัญชี, การวิเคราะห์ข้อมูล การตลาด </a:t>
            </a:r>
          </a:p>
          <a:p>
            <a:pPr algn="ctr">
              <a:lnSpc>
                <a:spcPts val="4538"/>
              </a:lnSpc>
            </a:pP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และงานออฟฟิศทั่วไป ช่วยให้ทำงานได้รวดเร็ว </a:t>
            </a:r>
          </a:p>
          <a:p>
            <a:pPr algn="ctr">
              <a:lnSpc>
                <a:spcPts val="4538"/>
              </a:lnSpc>
            </a:pP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แม่นยำ และประหยัดเวลา </a:t>
            </a:r>
          </a:p>
          <a:p>
            <a:pPr algn="ctr">
              <a:lnSpc>
                <a:spcPts val="4538"/>
              </a:lnSpc>
            </a:pPr>
            <a:r>
              <a:rPr lang="th-TH" sz="3005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เหมาะสำหรับทุกคนที่ต้องการทำงานกับข้อมูล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0721460" y="918004"/>
            <a:ext cx="5822219" cy="5964743"/>
            <a:chOff x="0" y="0"/>
            <a:chExt cx="7762959" cy="7952991"/>
          </a:xfrm>
        </p:grpSpPr>
        <p:sp>
          <p:nvSpPr>
            <p:cNvPr id="32" name="Freeform 32"/>
            <p:cNvSpPr/>
            <p:nvPr/>
          </p:nvSpPr>
          <p:spPr>
            <a:xfrm>
              <a:off x="3152991" y="0"/>
              <a:ext cx="4609968" cy="4086417"/>
            </a:xfrm>
            <a:custGeom>
              <a:avLst/>
              <a:gdLst/>
              <a:ahLst/>
              <a:cxnLst/>
              <a:rect l="l" t="t" r="r" b="b"/>
              <a:pathLst>
                <a:path w="4609968" h="4086417">
                  <a:moveTo>
                    <a:pt x="0" y="0"/>
                  </a:moveTo>
                  <a:lnTo>
                    <a:pt x="4609968" y="0"/>
                  </a:lnTo>
                  <a:lnTo>
                    <a:pt x="4609968" y="4086417"/>
                  </a:lnTo>
                  <a:lnTo>
                    <a:pt x="0" y="4086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0" y="2771461"/>
              <a:ext cx="3152991" cy="4099230"/>
            </a:xfrm>
            <a:custGeom>
              <a:avLst/>
              <a:gdLst/>
              <a:ahLst/>
              <a:cxnLst/>
              <a:rect l="l" t="t" r="r" b="b"/>
              <a:pathLst>
                <a:path w="3152991" h="4099230">
                  <a:moveTo>
                    <a:pt x="0" y="0"/>
                  </a:moveTo>
                  <a:lnTo>
                    <a:pt x="3152991" y="0"/>
                  </a:lnTo>
                  <a:lnTo>
                    <a:pt x="3152991" y="4099229"/>
                  </a:lnTo>
                  <a:lnTo>
                    <a:pt x="0" y="4099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698334" y="4498600"/>
              <a:ext cx="5338402" cy="3454391"/>
            </a:xfrm>
            <a:custGeom>
              <a:avLst/>
              <a:gdLst/>
              <a:ahLst/>
              <a:cxnLst/>
              <a:rect l="l" t="t" r="r" b="b"/>
              <a:pathLst>
                <a:path w="5338402" h="3454391">
                  <a:moveTo>
                    <a:pt x="0" y="0"/>
                  </a:moveTo>
                  <a:lnTo>
                    <a:pt x="5338402" y="0"/>
                  </a:lnTo>
                  <a:lnTo>
                    <a:pt x="5338402" y="3454391"/>
                  </a:lnTo>
                  <a:lnTo>
                    <a:pt x="0" y="3454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627679" y="616980"/>
            <a:ext cx="6111322" cy="1646998"/>
            <a:chOff x="0" y="0"/>
            <a:chExt cx="8148429" cy="219599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48429" cy="2195997"/>
            </a:xfrm>
            <a:custGeom>
              <a:avLst/>
              <a:gdLst/>
              <a:ahLst/>
              <a:cxnLst/>
              <a:rect l="l" t="t" r="r" b="b"/>
              <a:pathLst>
                <a:path w="8148429" h="2195997">
                  <a:moveTo>
                    <a:pt x="0" y="0"/>
                  </a:moveTo>
                  <a:lnTo>
                    <a:pt x="8148429" y="0"/>
                  </a:lnTo>
                  <a:lnTo>
                    <a:pt x="8148429" y="2195997"/>
                  </a:lnTo>
                  <a:lnTo>
                    <a:pt x="0" y="2195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1545462" y="401153"/>
              <a:ext cx="6398792" cy="10324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en-US" sz="4663" b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สาระการเรียนรู้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09148" y="2561611"/>
            <a:ext cx="8014647" cy="1308814"/>
            <a:chOff x="0" y="0"/>
            <a:chExt cx="10686196" cy="1745085"/>
          </a:xfrm>
        </p:grpSpPr>
        <p:sp>
          <p:nvSpPr>
            <p:cNvPr id="28" name="Freeform 28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262290" y="164091"/>
              <a:ext cx="1416904" cy="1416904"/>
            </a:xfrm>
            <a:custGeom>
              <a:avLst/>
              <a:gdLst/>
              <a:ahLst/>
              <a:cxnLst/>
              <a:rect l="l" t="t" r="r" b="b"/>
              <a:pathLst>
                <a:path w="1416904" h="1416904">
                  <a:moveTo>
                    <a:pt x="0" y="0"/>
                  </a:moveTo>
                  <a:lnTo>
                    <a:pt x="1416904" y="0"/>
                  </a:lnTo>
                  <a:lnTo>
                    <a:pt x="1416904" y="1416903"/>
                  </a:lnTo>
                  <a:lnTo>
                    <a:pt x="0" y="1416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1666494" y="468228"/>
              <a:ext cx="8744246" cy="69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086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การกำหนดรูปแบบเซลล์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914845" y="4241900"/>
            <a:ext cx="8014647" cy="1308814"/>
            <a:chOff x="0" y="0"/>
            <a:chExt cx="10686196" cy="1745085"/>
          </a:xfrm>
        </p:grpSpPr>
        <p:sp>
          <p:nvSpPr>
            <p:cNvPr id="32" name="Freeform 32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219239" y="112053"/>
              <a:ext cx="1462414" cy="1461619"/>
            </a:xfrm>
            <a:custGeom>
              <a:avLst/>
              <a:gdLst/>
              <a:ahLst/>
              <a:cxnLst/>
              <a:rect l="l" t="t" r="r" b="b"/>
              <a:pathLst>
                <a:path w="1462414" h="1461619">
                  <a:moveTo>
                    <a:pt x="0" y="0"/>
                  </a:moveTo>
                  <a:lnTo>
                    <a:pt x="1462414" y="0"/>
                  </a:lnTo>
                  <a:lnTo>
                    <a:pt x="1462414" y="1461620"/>
                  </a:lnTo>
                  <a:lnTo>
                    <a:pt x="0" y="14616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34" name="TextBox 34"/>
            <p:cNvSpPr txBox="1"/>
            <p:nvPr/>
          </p:nvSpPr>
          <p:spPr>
            <a:xfrm>
              <a:off x="1665021" y="463948"/>
              <a:ext cx="8744246" cy="69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086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ประเภทของสูตรและฟังก์ชัน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09148" y="5960289"/>
            <a:ext cx="8014647" cy="1308814"/>
            <a:chOff x="0" y="0"/>
            <a:chExt cx="10686196" cy="1745085"/>
          </a:xfrm>
        </p:grpSpPr>
        <p:sp>
          <p:nvSpPr>
            <p:cNvPr id="36" name="Freeform 36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7" name="Freeform 37"/>
            <p:cNvSpPr/>
            <p:nvPr/>
          </p:nvSpPr>
          <p:spPr>
            <a:xfrm>
              <a:off x="197503" y="137648"/>
              <a:ext cx="1468991" cy="1469790"/>
            </a:xfrm>
            <a:custGeom>
              <a:avLst/>
              <a:gdLst/>
              <a:ahLst/>
              <a:cxnLst/>
              <a:rect l="l" t="t" r="r" b="b"/>
              <a:pathLst>
                <a:path w="1468991" h="1469790">
                  <a:moveTo>
                    <a:pt x="0" y="0"/>
                  </a:moveTo>
                  <a:lnTo>
                    <a:pt x="1468991" y="0"/>
                  </a:lnTo>
                  <a:lnTo>
                    <a:pt x="1468991" y="1469790"/>
                  </a:lnTo>
                  <a:lnTo>
                    <a:pt x="0" y="14697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1666494" y="466725"/>
              <a:ext cx="8744246" cy="69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086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วิธีการป้อนค่าสูตร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446036" y="786072"/>
            <a:ext cx="8014647" cy="1308814"/>
            <a:chOff x="0" y="0"/>
            <a:chExt cx="10686196" cy="1745085"/>
          </a:xfrm>
        </p:grpSpPr>
        <p:sp>
          <p:nvSpPr>
            <p:cNvPr id="40" name="Freeform 40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TextBox 41"/>
            <p:cNvSpPr txBox="1"/>
            <p:nvPr/>
          </p:nvSpPr>
          <p:spPr>
            <a:xfrm>
              <a:off x="1715147" y="455528"/>
              <a:ext cx="8671210" cy="69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086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การคำนวณโดยใช้สูตร</a:t>
              </a:r>
            </a:p>
          </p:txBody>
        </p:sp>
        <p:sp>
          <p:nvSpPr>
            <p:cNvPr id="42" name="Freeform 42"/>
            <p:cNvSpPr/>
            <p:nvPr/>
          </p:nvSpPr>
          <p:spPr>
            <a:xfrm>
              <a:off x="219096" y="163012"/>
              <a:ext cx="1419062" cy="1419062"/>
            </a:xfrm>
            <a:custGeom>
              <a:avLst/>
              <a:gdLst/>
              <a:ahLst/>
              <a:cxnLst/>
              <a:rect l="l" t="t" r="r" b="b"/>
              <a:pathLst>
                <a:path w="1419062" h="1419062">
                  <a:moveTo>
                    <a:pt x="0" y="0"/>
                  </a:moveTo>
                  <a:lnTo>
                    <a:pt x="1419062" y="0"/>
                  </a:lnTo>
                  <a:lnTo>
                    <a:pt x="1419062" y="1419061"/>
                  </a:lnTo>
                  <a:lnTo>
                    <a:pt x="0" y="1419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grpSp>
        <p:nvGrpSpPr>
          <p:cNvPr id="43" name="Group 43"/>
          <p:cNvGrpSpPr/>
          <p:nvPr/>
        </p:nvGrpSpPr>
        <p:grpSpPr>
          <a:xfrm>
            <a:off x="9440339" y="2561611"/>
            <a:ext cx="8014647" cy="1308814"/>
            <a:chOff x="0" y="0"/>
            <a:chExt cx="10686196" cy="1745085"/>
          </a:xfrm>
        </p:grpSpPr>
        <p:sp>
          <p:nvSpPr>
            <p:cNvPr id="44" name="Freeform 44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TextBox 45"/>
            <p:cNvSpPr txBox="1"/>
            <p:nvPr/>
          </p:nvSpPr>
          <p:spPr>
            <a:xfrm>
              <a:off x="1715147" y="129127"/>
              <a:ext cx="8671210" cy="1420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086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ประเภทของฟังก์ชัน </a:t>
              </a:r>
            </a:p>
            <a:p>
              <a:pPr algn="ctr">
                <a:lnSpc>
                  <a:spcPts val="4320"/>
                </a:lnSpc>
              </a:pPr>
              <a:r>
                <a:rPr lang="en-US" sz="3086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และฟังก์ชันที่ใช้งานบ่อย</a:t>
              </a:r>
            </a:p>
          </p:txBody>
        </p:sp>
        <p:sp>
          <p:nvSpPr>
            <p:cNvPr id="46" name="Freeform 46"/>
            <p:cNvSpPr/>
            <p:nvPr/>
          </p:nvSpPr>
          <p:spPr>
            <a:xfrm>
              <a:off x="205227" y="156994"/>
              <a:ext cx="1431096" cy="1431096"/>
            </a:xfrm>
            <a:custGeom>
              <a:avLst/>
              <a:gdLst/>
              <a:ahLst/>
              <a:cxnLst/>
              <a:rect l="l" t="t" r="r" b="b"/>
              <a:pathLst>
                <a:path w="1431096" h="1431096">
                  <a:moveTo>
                    <a:pt x="0" y="0"/>
                  </a:moveTo>
                  <a:lnTo>
                    <a:pt x="1431096" y="0"/>
                  </a:lnTo>
                  <a:lnTo>
                    <a:pt x="1431096" y="1431097"/>
                  </a:lnTo>
                  <a:lnTo>
                    <a:pt x="0" y="14310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grpSp>
        <p:nvGrpSpPr>
          <p:cNvPr id="47" name="Group 47"/>
          <p:cNvGrpSpPr/>
          <p:nvPr/>
        </p:nvGrpSpPr>
        <p:grpSpPr>
          <a:xfrm>
            <a:off x="9440339" y="5960289"/>
            <a:ext cx="8014647" cy="1308814"/>
            <a:chOff x="0" y="0"/>
            <a:chExt cx="10686196" cy="1745085"/>
          </a:xfrm>
        </p:grpSpPr>
        <p:sp>
          <p:nvSpPr>
            <p:cNvPr id="48" name="Freeform 48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TextBox 49"/>
            <p:cNvSpPr txBox="1"/>
            <p:nvPr/>
          </p:nvSpPr>
          <p:spPr>
            <a:xfrm>
              <a:off x="1715147" y="480928"/>
              <a:ext cx="8671210" cy="69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086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การคํานวณโดยใช้ฟังก์ชัน</a:t>
              </a:r>
            </a:p>
          </p:txBody>
        </p:sp>
        <p:sp>
          <p:nvSpPr>
            <p:cNvPr id="50" name="Freeform 50"/>
            <p:cNvSpPr/>
            <p:nvPr/>
          </p:nvSpPr>
          <p:spPr>
            <a:xfrm>
              <a:off x="235344" y="162148"/>
              <a:ext cx="1421564" cy="1420790"/>
            </a:xfrm>
            <a:custGeom>
              <a:avLst/>
              <a:gdLst/>
              <a:ahLst/>
              <a:cxnLst/>
              <a:rect l="l" t="t" r="r" b="b"/>
              <a:pathLst>
                <a:path w="1421564" h="1420790">
                  <a:moveTo>
                    <a:pt x="0" y="0"/>
                  </a:moveTo>
                  <a:lnTo>
                    <a:pt x="1421564" y="0"/>
                  </a:lnTo>
                  <a:lnTo>
                    <a:pt x="1421564" y="1420789"/>
                  </a:lnTo>
                  <a:lnTo>
                    <a:pt x="0" y="1420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pSp>
        <p:nvGrpSpPr>
          <p:cNvPr id="51" name="Group 51"/>
          <p:cNvGrpSpPr/>
          <p:nvPr/>
        </p:nvGrpSpPr>
        <p:grpSpPr>
          <a:xfrm>
            <a:off x="9446036" y="4241900"/>
            <a:ext cx="8014647" cy="1308814"/>
            <a:chOff x="0" y="0"/>
            <a:chExt cx="10686196" cy="1745085"/>
          </a:xfrm>
        </p:grpSpPr>
        <p:sp>
          <p:nvSpPr>
            <p:cNvPr id="52" name="Freeform 52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>
              <a:off x="179204" y="118841"/>
              <a:ext cx="1483619" cy="1482003"/>
            </a:xfrm>
            <a:custGeom>
              <a:avLst/>
              <a:gdLst/>
              <a:ahLst/>
              <a:cxnLst/>
              <a:rect l="l" t="t" r="r" b="b"/>
              <a:pathLst>
                <a:path w="1483619" h="1482003">
                  <a:moveTo>
                    <a:pt x="0" y="0"/>
                  </a:moveTo>
                  <a:lnTo>
                    <a:pt x="1483620" y="0"/>
                  </a:lnTo>
                  <a:lnTo>
                    <a:pt x="1483620" y="1482003"/>
                  </a:lnTo>
                  <a:lnTo>
                    <a:pt x="0" y="1482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54" name="TextBox 54"/>
            <p:cNvSpPr txBox="1"/>
            <p:nvPr/>
          </p:nvSpPr>
          <p:spPr>
            <a:xfrm>
              <a:off x="1713624" y="468228"/>
              <a:ext cx="8671210" cy="69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086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การอ้างอิงเซลล์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495597" y="575465"/>
            <a:ext cx="8014647" cy="1308814"/>
            <a:chOff x="0" y="0"/>
            <a:chExt cx="10686196" cy="1745085"/>
          </a:xfrm>
        </p:grpSpPr>
        <p:sp>
          <p:nvSpPr>
            <p:cNvPr id="25" name="Freeform 25"/>
            <p:cNvSpPr/>
            <p:nvPr/>
          </p:nvSpPr>
          <p:spPr>
            <a:xfrm flipH="1">
              <a:off x="0" y="0"/>
              <a:ext cx="10686196" cy="1745085"/>
            </a:xfrm>
            <a:custGeom>
              <a:avLst/>
              <a:gdLst/>
              <a:ahLst/>
              <a:cxnLst/>
              <a:rect l="l" t="t" r="r" b="b"/>
              <a:pathLst>
                <a:path w="10686196" h="1745085">
                  <a:moveTo>
                    <a:pt x="10686196" y="0"/>
                  </a:moveTo>
                  <a:lnTo>
                    <a:pt x="0" y="0"/>
                  </a:lnTo>
                  <a:lnTo>
                    <a:pt x="0" y="1745085"/>
                  </a:lnTo>
                  <a:lnTo>
                    <a:pt x="10686196" y="1745085"/>
                  </a:lnTo>
                  <a:lnTo>
                    <a:pt x="10686196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1666494" y="425481"/>
              <a:ext cx="8744246" cy="6911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3086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ประโยชน์ของโปรแกรม Microsoft Excel</a:t>
              </a:r>
            </a:p>
          </p:txBody>
        </p:sp>
        <p:sp>
          <p:nvSpPr>
            <p:cNvPr id="27" name="Freeform 27"/>
            <p:cNvSpPr/>
            <p:nvPr/>
          </p:nvSpPr>
          <p:spPr>
            <a:xfrm>
              <a:off x="249590" y="164091"/>
              <a:ext cx="1416904" cy="1416904"/>
            </a:xfrm>
            <a:custGeom>
              <a:avLst/>
              <a:gdLst/>
              <a:ahLst/>
              <a:cxnLst/>
              <a:rect l="l" t="t" r="r" b="b"/>
              <a:pathLst>
                <a:path w="1416904" h="1416904">
                  <a:moveTo>
                    <a:pt x="0" y="0"/>
                  </a:moveTo>
                  <a:lnTo>
                    <a:pt x="1416904" y="0"/>
                  </a:lnTo>
                  <a:lnTo>
                    <a:pt x="1416904" y="1416903"/>
                  </a:lnTo>
                  <a:lnTo>
                    <a:pt x="0" y="1416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2187624" y="2029938"/>
            <a:ext cx="8974117" cy="5394122"/>
            <a:chOff x="0" y="0"/>
            <a:chExt cx="11965490" cy="7192162"/>
          </a:xfrm>
        </p:grpSpPr>
        <p:sp>
          <p:nvSpPr>
            <p:cNvPr id="29" name="Freeform 29"/>
            <p:cNvSpPr/>
            <p:nvPr/>
          </p:nvSpPr>
          <p:spPr>
            <a:xfrm flipH="1">
              <a:off x="0" y="0"/>
              <a:ext cx="11416130" cy="7192162"/>
            </a:xfrm>
            <a:custGeom>
              <a:avLst/>
              <a:gdLst/>
              <a:ahLst/>
              <a:cxnLst/>
              <a:rect l="l" t="t" r="r" b="b"/>
              <a:pathLst>
                <a:path w="11416130" h="7192162">
                  <a:moveTo>
                    <a:pt x="11416130" y="0"/>
                  </a:moveTo>
                  <a:lnTo>
                    <a:pt x="0" y="0"/>
                  </a:lnTo>
                  <a:lnTo>
                    <a:pt x="0" y="7192162"/>
                  </a:lnTo>
                  <a:lnTo>
                    <a:pt x="11416130" y="7192162"/>
                  </a:lnTo>
                  <a:lnTo>
                    <a:pt x="1141613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30" name="TextBox 30"/>
            <p:cNvSpPr txBox="1"/>
            <p:nvPr/>
          </p:nvSpPr>
          <p:spPr>
            <a:xfrm>
              <a:off x="25400" y="604054"/>
              <a:ext cx="11940090" cy="5869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2"/>
                </a:lnSpc>
              </a:pPr>
              <a:r>
                <a:rPr lang="en-US" sz="3205" b="1">
                  <a:solidFill>
                    <a:srgbClr val="1F5684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Microsoft Excel 2021 </a:t>
              </a:r>
              <a:r>
                <a:rPr lang="en-US" sz="3205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เป็นโปรแกรม</a:t>
              </a:r>
            </a:p>
            <a:p>
              <a:pPr algn="ctr">
                <a:lnSpc>
                  <a:spcPts val="5032"/>
                </a:lnSpc>
              </a:pPr>
              <a:r>
                <a:rPr lang="en-US" sz="3205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ที่ใช้สำหรับจัดการข้อมูลต่าง ๆ </a:t>
              </a:r>
            </a:p>
            <a:p>
              <a:pPr algn="ctr">
                <a:lnSpc>
                  <a:spcPts val="5032"/>
                </a:lnSpc>
              </a:pPr>
              <a:r>
                <a:rPr lang="en-US" sz="3205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ได้อย่างมีประสิทธิภาพ เช่น การเก็บข้อมูล </a:t>
              </a:r>
            </a:p>
            <a:p>
              <a:pPr algn="ctr">
                <a:lnSpc>
                  <a:spcPts val="5032"/>
                </a:lnSpc>
              </a:pPr>
              <a:r>
                <a:rPr lang="en-US" sz="3205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การคำนวณ และการสร้างกราฟ </a:t>
              </a:r>
            </a:p>
            <a:p>
              <a:pPr algn="ctr">
                <a:lnSpc>
                  <a:spcPts val="5032"/>
                </a:lnSpc>
              </a:pPr>
              <a:r>
                <a:rPr lang="en-US" sz="3205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ทำให้เราสามารถวิเคราะห์ข้อมูล</a:t>
              </a:r>
            </a:p>
            <a:p>
              <a:pPr algn="ctr">
                <a:lnSpc>
                  <a:spcPts val="5032"/>
                </a:lnSpc>
              </a:pPr>
              <a:r>
                <a:rPr lang="en-US" sz="3205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และนำเสนอข้อมูล</a:t>
              </a:r>
            </a:p>
            <a:p>
              <a:pPr algn="ctr">
                <a:lnSpc>
                  <a:spcPts val="5032"/>
                </a:lnSpc>
              </a:pPr>
              <a:r>
                <a:rPr lang="en-US" sz="3205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ได้อย่างชัดเจนและเข้าใจง่าย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0328065" y="798005"/>
            <a:ext cx="6208071" cy="6360040"/>
            <a:chOff x="0" y="0"/>
            <a:chExt cx="8277428" cy="8480053"/>
          </a:xfrm>
        </p:grpSpPr>
        <p:sp>
          <p:nvSpPr>
            <p:cNvPr id="32" name="Freeform 32"/>
            <p:cNvSpPr/>
            <p:nvPr/>
          </p:nvSpPr>
          <p:spPr>
            <a:xfrm>
              <a:off x="3361947" y="0"/>
              <a:ext cx="4915481" cy="4357233"/>
            </a:xfrm>
            <a:custGeom>
              <a:avLst/>
              <a:gdLst/>
              <a:ahLst/>
              <a:cxnLst/>
              <a:rect l="l" t="t" r="r" b="b"/>
              <a:pathLst>
                <a:path w="4915481" h="4357233">
                  <a:moveTo>
                    <a:pt x="0" y="0"/>
                  </a:moveTo>
                  <a:lnTo>
                    <a:pt x="4915481" y="0"/>
                  </a:lnTo>
                  <a:lnTo>
                    <a:pt x="4915481" y="4357233"/>
                  </a:lnTo>
                  <a:lnTo>
                    <a:pt x="0" y="43572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0" y="2955132"/>
              <a:ext cx="3361947" cy="4370895"/>
            </a:xfrm>
            <a:custGeom>
              <a:avLst/>
              <a:gdLst/>
              <a:ahLst/>
              <a:cxnLst/>
              <a:rect l="l" t="t" r="r" b="b"/>
              <a:pathLst>
                <a:path w="3361947" h="4370895">
                  <a:moveTo>
                    <a:pt x="0" y="0"/>
                  </a:moveTo>
                  <a:lnTo>
                    <a:pt x="3361947" y="0"/>
                  </a:lnTo>
                  <a:lnTo>
                    <a:pt x="3361947" y="4370895"/>
                  </a:lnTo>
                  <a:lnTo>
                    <a:pt x="0" y="4370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810887" y="4796732"/>
              <a:ext cx="5692190" cy="3683321"/>
            </a:xfrm>
            <a:custGeom>
              <a:avLst/>
              <a:gdLst/>
              <a:ahLst/>
              <a:cxnLst/>
              <a:rect l="l" t="t" r="r" b="b"/>
              <a:pathLst>
                <a:path w="5692190" h="3683321">
                  <a:moveTo>
                    <a:pt x="0" y="0"/>
                  </a:moveTo>
                  <a:lnTo>
                    <a:pt x="5692189" y="0"/>
                  </a:lnTo>
                  <a:lnTo>
                    <a:pt x="5692189" y="3683321"/>
                  </a:lnTo>
                  <a:lnTo>
                    <a:pt x="0" y="3683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2223824" y="546105"/>
            <a:ext cx="15995466" cy="7155014"/>
            <a:chOff x="0" y="0"/>
            <a:chExt cx="21327287" cy="9540019"/>
          </a:xfrm>
        </p:grpSpPr>
        <p:sp>
          <p:nvSpPr>
            <p:cNvPr id="25" name="Freeform 25"/>
            <p:cNvSpPr/>
            <p:nvPr/>
          </p:nvSpPr>
          <p:spPr>
            <a:xfrm>
              <a:off x="547841" y="0"/>
              <a:ext cx="14496228" cy="9540019"/>
            </a:xfrm>
            <a:custGeom>
              <a:avLst/>
              <a:gdLst/>
              <a:ahLst/>
              <a:cxnLst/>
              <a:rect l="l" t="t" r="r" b="b"/>
              <a:pathLst>
                <a:path w="14496228" h="9540019">
                  <a:moveTo>
                    <a:pt x="0" y="0"/>
                  </a:moveTo>
                  <a:lnTo>
                    <a:pt x="14496228" y="0"/>
                  </a:lnTo>
                  <a:lnTo>
                    <a:pt x="14496228" y="9540019"/>
                  </a:lnTo>
                  <a:lnTo>
                    <a:pt x="0" y="9540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14" t="-156" r="-33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7985863" y="0"/>
              <a:ext cx="10435445" cy="9540019"/>
            </a:xfrm>
            <a:custGeom>
              <a:avLst/>
              <a:gdLst/>
              <a:ahLst/>
              <a:cxnLst/>
              <a:rect l="l" t="t" r="r" b="b"/>
              <a:pathLst>
                <a:path w="10435445" h="9540019">
                  <a:moveTo>
                    <a:pt x="0" y="0"/>
                  </a:moveTo>
                  <a:lnTo>
                    <a:pt x="10435445" y="0"/>
                  </a:lnTo>
                  <a:lnTo>
                    <a:pt x="10435445" y="9540019"/>
                  </a:lnTo>
                  <a:lnTo>
                    <a:pt x="0" y="9540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9224" t="-156" r="-33"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1234223" y="1506972"/>
              <a:ext cx="16496886" cy="15030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5"/>
                </a:lnSpc>
              </a:pPr>
              <a:r>
                <a:rPr lang="en-US" sz="2900" b="1">
                  <a:solidFill>
                    <a:srgbClr val="219B6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จัดการและวิเคราะห์ข้อมูล: </a:t>
              </a:r>
              <a:r>
                <a:rPr lang="en-US" sz="29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สามารถจัดการข้อมูลจำนวนมาก สร้างตารางและแผนภูมิ เพื่อวิเคราะห์ข้อมูลได้อย่างง่ายดาย มีเครื่องมือช่วยวิเคราะห์ขั้นสูง 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3324027" y="3258121"/>
              <a:ext cx="18003261" cy="702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5"/>
                </a:lnSpc>
              </a:pPr>
              <a:r>
                <a:rPr lang="en-US" sz="2900" b="1">
                  <a:solidFill>
                    <a:srgbClr val="219B6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ทำงานร่วมกัน:</a:t>
              </a:r>
              <a:r>
                <a:rPr lang="en-US" sz="2900" b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</a:t>
              </a:r>
              <a:r>
                <a:rPr lang="en-US" sz="29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ทำงานร่วมกับผู้อื่นบนไฟล์เดียวกันได้แบบเรียลไทม์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234223" y="4267951"/>
              <a:ext cx="19902254" cy="702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5"/>
                </a:lnSpc>
              </a:pPr>
              <a:r>
                <a:rPr lang="en-US" sz="2900" b="1">
                  <a:solidFill>
                    <a:srgbClr val="219B6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เข้าถึงได้ทุกที่:</a:t>
              </a:r>
              <a:r>
                <a:rPr lang="en-US" sz="2900" b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</a:t>
              </a:r>
              <a:r>
                <a:rPr lang="en-US" sz="29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สามารถใช้งานได้บนอุปกรณ์ต่างๆ ผ่าน OneDrive</a:t>
              </a:r>
            </a:p>
          </p:txBody>
        </p:sp>
        <p:grpSp>
          <p:nvGrpSpPr>
            <p:cNvPr id="30" name="Group 30"/>
            <p:cNvGrpSpPr/>
            <p:nvPr/>
          </p:nvGrpSpPr>
          <p:grpSpPr>
            <a:xfrm>
              <a:off x="0" y="243065"/>
              <a:ext cx="14363461" cy="1108332"/>
              <a:chOff x="0" y="0"/>
              <a:chExt cx="2172321" cy="167623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2172321" cy="167623"/>
              </a:xfrm>
              <a:custGeom>
                <a:avLst/>
                <a:gdLst/>
                <a:ahLst/>
                <a:cxnLst/>
                <a:rect l="l" t="t" r="r" b="b"/>
                <a:pathLst>
                  <a:path w="2172321" h="167623">
                    <a:moveTo>
                      <a:pt x="36652" y="0"/>
                    </a:moveTo>
                    <a:lnTo>
                      <a:pt x="2135669" y="0"/>
                    </a:lnTo>
                    <a:cubicBezTo>
                      <a:pt x="2155911" y="0"/>
                      <a:pt x="2172321" y="16410"/>
                      <a:pt x="2172321" y="36652"/>
                    </a:cubicBezTo>
                    <a:lnTo>
                      <a:pt x="2172321" y="130971"/>
                    </a:lnTo>
                    <a:cubicBezTo>
                      <a:pt x="2172321" y="151214"/>
                      <a:pt x="2155911" y="167623"/>
                      <a:pt x="2135669" y="167623"/>
                    </a:cubicBezTo>
                    <a:lnTo>
                      <a:pt x="36652" y="167623"/>
                    </a:lnTo>
                    <a:cubicBezTo>
                      <a:pt x="16410" y="167623"/>
                      <a:pt x="0" y="151214"/>
                      <a:pt x="0" y="130971"/>
                    </a:cubicBezTo>
                    <a:lnTo>
                      <a:pt x="0" y="36652"/>
                    </a:lnTo>
                    <a:cubicBezTo>
                      <a:pt x="0" y="16410"/>
                      <a:pt x="16410" y="0"/>
                      <a:pt x="36652" y="0"/>
                    </a:cubicBezTo>
                    <a:close/>
                  </a:path>
                </a:pathLst>
              </a:custGeom>
              <a:solidFill>
                <a:srgbClr val="219B6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2172321" cy="196198"/>
              </a:xfrm>
              <a:prstGeom prst="rect">
                <a:avLst/>
              </a:prstGeom>
            </p:spPr>
            <p:txBody>
              <a:bodyPr lIns="66349" tIns="66349" rIns="66349" bIns="66349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440290" y="351879"/>
              <a:ext cx="13665107" cy="773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17"/>
                </a:lnSpc>
              </a:pPr>
              <a:r>
                <a:rPr lang="en-US" sz="3512" b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ประโยชน์ของการใช้โปรแกรม Microsoft Excel 2021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3320308" y="5305897"/>
              <a:ext cx="14897306" cy="702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5"/>
                </a:lnSpc>
              </a:pPr>
              <a:r>
                <a:rPr lang="en-US" sz="2900" b="1">
                  <a:solidFill>
                    <a:srgbClr val="219B6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มีเทมเพลตสำเร็จรูป: </a:t>
              </a:r>
              <a:r>
                <a:rPr lang="en-US" sz="29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ช่วยประหยัดเวลาในการสร้างเอกสาร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234223" y="6253316"/>
              <a:ext cx="14218366" cy="702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5"/>
                </a:lnSpc>
              </a:pPr>
              <a:r>
                <a:rPr lang="en-US" sz="2900" b="1">
                  <a:solidFill>
                    <a:srgbClr val="219B6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มีฟีเจอร์ช่วยเหลือผู้ใช้: </a:t>
              </a:r>
              <a:r>
                <a:rPr lang="en-US" sz="29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เช่น เครื่องอ่านหน้าจอ, ปรับแต่งอินเทอร์เฟซได้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234223" y="8189254"/>
              <a:ext cx="14218366" cy="702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5"/>
                </a:lnSpc>
              </a:pPr>
              <a:r>
                <a:rPr lang="en-US" sz="2900" b="1">
                  <a:solidFill>
                    <a:srgbClr val="219B6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มีเครื่องมือ AI:</a:t>
              </a:r>
              <a:r>
                <a:rPr lang="en-US" sz="2900" b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</a:t>
              </a:r>
              <a:r>
                <a:rPr lang="en-US" sz="29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ช่วยเพิ่มประสิทธิภาพการทำงาน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3320308" y="7279934"/>
              <a:ext cx="15877187" cy="702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785"/>
                </a:lnSpc>
              </a:pPr>
              <a:r>
                <a:rPr lang="en-US" sz="2900" b="1">
                  <a:solidFill>
                    <a:srgbClr val="219B6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มีฟีเจอร์รักษาความปลอดภัย:</a:t>
              </a:r>
              <a:r>
                <a:rPr lang="en-US" sz="2900" b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 </a:t>
              </a:r>
              <a:r>
                <a:rPr lang="en-US" sz="2900">
                  <a:solidFill>
                    <a:srgbClr val="000000"/>
                  </a:solidFill>
                  <a:latin typeface="Sarabun"/>
                  <a:ea typeface="Sarabun"/>
                  <a:cs typeface="Sarabun"/>
                  <a:sym typeface="Sarabun"/>
                </a:rPr>
                <a:t>ปกป้องข้อมูลของผู้ใช้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24" name="Freeform 24"/>
          <p:cNvSpPr/>
          <p:nvPr/>
        </p:nvSpPr>
        <p:spPr>
          <a:xfrm>
            <a:off x="2559652" y="1293846"/>
            <a:ext cx="12848321" cy="3212080"/>
          </a:xfrm>
          <a:custGeom>
            <a:avLst/>
            <a:gdLst/>
            <a:ahLst/>
            <a:cxnLst/>
            <a:rect l="l" t="t" r="r" b="b"/>
            <a:pathLst>
              <a:path w="12848321" h="3212080">
                <a:moveTo>
                  <a:pt x="0" y="0"/>
                </a:moveTo>
                <a:lnTo>
                  <a:pt x="12848321" y="0"/>
                </a:lnTo>
                <a:lnTo>
                  <a:pt x="12848321" y="3212080"/>
                </a:lnTo>
                <a:lnTo>
                  <a:pt x="0" y="3212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5" name="Group 25"/>
          <p:cNvGrpSpPr/>
          <p:nvPr/>
        </p:nvGrpSpPr>
        <p:grpSpPr>
          <a:xfrm>
            <a:off x="816765" y="118382"/>
            <a:ext cx="7373047" cy="1204039"/>
            <a:chOff x="0" y="0"/>
            <a:chExt cx="9830730" cy="1605385"/>
          </a:xfrm>
        </p:grpSpPr>
        <p:sp>
          <p:nvSpPr>
            <p:cNvPr id="26" name="Freeform 26"/>
            <p:cNvSpPr/>
            <p:nvPr/>
          </p:nvSpPr>
          <p:spPr>
            <a:xfrm flipH="1">
              <a:off x="0" y="0"/>
              <a:ext cx="9830730" cy="1605385"/>
            </a:xfrm>
            <a:custGeom>
              <a:avLst/>
              <a:gdLst/>
              <a:ahLst/>
              <a:cxnLst/>
              <a:rect l="l" t="t" r="r" b="b"/>
              <a:pathLst>
                <a:path w="9830730" h="1605385">
                  <a:moveTo>
                    <a:pt x="9830730" y="0"/>
                  </a:moveTo>
                  <a:lnTo>
                    <a:pt x="0" y="0"/>
                  </a:lnTo>
                  <a:lnTo>
                    <a:pt x="0" y="1605385"/>
                  </a:lnTo>
                  <a:lnTo>
                    <a:pt x="9830730" y="1605385"/>
                  </a:lnTo>
                  <a:lnTo>
                    <a:pt x="983073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531731" y="125070"/>
              <a:ext cx="8044239" cy="12927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74"/>
                </a:lnSpc>
              </a:pPr>
              <a:r>
                <a:rPr lang="th-TH" sz="2839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ส่วนประกอบ</a:t>
              </a:r>
            </a:p>
            <a:p>
              <a:pPr algn="ctr">
                <a:lnSpc>
                  <a:spcPts val="3974"/>
                </a:lnSpc>
              </a:pPr>
              <a:r>
                <a:rPr lang="th-TH" sz="2839" noProof="1">
                  <a:solidFill>
                    <a:srgbClr val="FFFFFF"/>
                  </a:solidFill>
                  <a:latin typeface="Sarabun"/>
                  <a:ea typeface="Sarabun"/>
                  <a:cs typeface="Sarabun"/>
                  <a:sym typeface="Sarabun"/>
                </a:rPr>
                <a:t>ของโปรแกรม Microsoft Excel</a:t>
              </a:r>
            </a:p>
          </p:txBody>
        </p:sp>
        <p:sp>
          <p:nvSpPr>
            <p:cNvPr id="28" name="Freeform 28"/>
            <p:cNvSpPr/>
            <p:nvPr/>
          </p:nvSpPr>
          <p:spPr>
            <a:xfrm>
              <a:off x="191161" y="118316"/>
              <a:ext cx="1368754" cy="1368754"/>
            </a:xfrm>
            <a:custGeom>
              <a:avLst/>
              <a:gdLst/>
              <a:ahLst/>
              <a:cxnLst/>
              <a:rect l="l" t="t" r="r" b="b"/>
              <a:pathLst>
                <a:path w="1368754" h="1368754">
                  <a:moveTo>
                    <a:pt x="0" y="0"/>
                  </a:moveTo>
                  <a:lnTo>
                    <a:pt x="1368754" y="0"/>
                  </a:lnTo>
                  <a:lnTo>
                    <a:pt x="1368754" y="1368754"/>
                  </a:lnTo>
                  <a:lnTo>
                    <a:pt x="0" y="1368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D040F8C-64CA-1F28-8B72-46C6B65DDEA9}"/>
              </a:ext>
            </a:extLst>
          </p:cNvPr>
          <p:cNvGrpSpPr/>
          <p:nvPr/>
        </p:nvGrpSpPr>
        <p:grpSpPr>
          <a:xfrm>
            <a:off x="1872855" y="4763101"/>
            <a:ext cx="7697147" cy="833304"/>
            <a:chOff x="1872855" y="6673541"/>
            <a:chExt cx="7697147" cy="833304"/>
          </a:xfrm>
        </p:grpSpPr>
        <p:sp>
          <p:nvSpPr>
            <p:cNvPr id="29" name="Freeform 29"/>
            <p:cNvSpPr/>
            <p:nvPr/>
          </p:nvSpPr>
          <p:spPr>
            <a:xfrm>
              <a:off x="1872855" y="6673541"/>
              <a:ext cx="833304" cy="833304"/>
            </a:xfrm>
            <a:custGeom>
              <a:avLst/>
              <a:gdLst/>
              <a:ahLst/>
              <a:cxnLst/>
              <a:rect l="l" t="t" r="r" b="b"/>
              <a:pathLst>
                <a:path w="833304" h="833304">
                  <a:moveTo>
                    <a:pt x="0" y="0"/>
                  </a:moveTo>
                  <a:lnTo>
                    <a:pt x="833304" y="0"/>
                  </a:lnTo>
                  <a:lnTo>
                    <a:pt x="833304" y="833305"/>
                  </a:lnTo>
                  <a:lnTo>
                    <a:pt x="0" y="833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2928468" y="6727686"/>
              <a:ext cx="6641534" cy="516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แถบเครื่องมือด่วน (Quick Access Toolbar)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CD06058-041B-E74C-B6F7-62A026E4D423}"/>
              </a:ext>
            </a:extLst>
          </p:cNvPr>
          <p:cNvGrpSpPr/>
          <p:nvPr/>
        </p:nvGrpSpPr>
        <p:grpSpPr>
          <a:xfrm>
            <a:off x="10686103" y="4763101"/>
            <a:ext cx="7697147" cy="833304"/>
            <a:chOff x="10686103" y="6673541"/>
            <a:chExt cx="7697147" cy="833304"/>
          </a:xfrm>
        </p:grpSpPr>
        <p:sp>
          <p:nvSpPr>
            <p:cNvPr id="32" name="Freeform 32"/>
            <p:cNvSpPr/>
            <p:nvPr/>
          </p:nvSpPr>
          <p:spPr>
            <a:xfrm>
              <a:off x="10686103" y="6673541"/>
              <a:ext cx="833304" cy="833304"/>
            </a:xfrm>
            <a:custGeom>
              <a:avLst/>
              <a:gdLst/>
              <a:ahLst/>
              <a:cxnLst/>
              <a:rect l="l" t="t" r="r" b="b"/>
              <a:pathLst>
                <a:path w="833304" h="833304">
                  <a:moveTo>
                    <a:pt x="0" y="0"/>
                  </a:moveTo>
                  <a:lnTo>
                    <a:pt x="833304" y="0"/>
                  </a:lnTo>
                  <a:lnTo>
                    <a:pt x="833304" y="833305"/>
                  </a:lnTo>
                  <a:lnTo>
                    <a:pt x="0" y="833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1741716" y="6727686"/>
              <a:ext cx="6641534" cy="516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แถบ Ribbon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4F43E59-849E-8A56-02AF-B5E1CF80CD07}"/>
              </a:ext>
            </a:extLst>
          </p:cNvPr>
          <p:cNvGrpSpPr/>
          <p:nvPr/>
        </p:nvGrpSpPr>
        <p:grpSpPr>
          <a:xfrm>
            <a:off x="1872855" y="5504824"/>
            <a:ext cx="7697147" cy="833304"/>
            <a:chOff x="1872855" y="7415264"/>
            <a:chExt cx="7697147" cy="833304"/>
          </a:xfrm>
        </p:grpSpPr>
        <p:sp>
          <p:nvSpPr>
            <p:cNvPr id="30" name="Freeform 30"/>
            <p:cNvSpPr/>
            <p:nvPr/>
          </p:nvSpPr>
          <p:spPr>
            <a:xfrm>
              <a:off x="1872855" y="7415264"/>
              <a:ext cx="833304" cy="833304"/>
            </a:xfrm>
            <a:custGeom>
              <a:avLst/>
              <a:gdLst/>
              <a:ahLst/>
              <a:cxnLst/>
              <a:rect l="l" t="t" r="r" b="b"/>
              <a:pathLst>
                <a:path w="833304" h="833304">
                  <a:moveTo>
                    <a:pt x="0" y="0"/>
                  </a:moveTo>
                  <a:lnTo>
                    <a:pt x="833304" y="0"/>
                  </a:lnTo>
                  <a:lnTo>
                    <a:pt x="833304" y="833304"/>
                  </a:lnTo>
                  <a:lnTo>
                    <a:pt x="0" y="833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2928468" y="7470707"/>
              <a:ext cx="6641534" cy="516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แถบเมนูคำสั่ง (Menu Bar)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3255E5F-8722-B889-CC88-73C3DCCDD6E1}"/>
              </a:ext>
            </a:extLst>
          </p:cNvPr>
          <p:cNvGrpSpPr/>
          <p:nvPr/>
        </p:nvGrpSpPr>
        <p:grpSpPr>
          <a:xfrm>
            <a:off x="10686103" y="5504824"/>
            <a:ext cx="7697147" cy="833304"/>
            <a:chOff x="10686103" y="7415264"/>
            <a:chExt cx="7697147" cy="833304"/>
          </a:xfrm>
        </p:grpSpPr>
        <p:sp>
          <p:nvSpPr>
            <p:cNvPr id="34" name="Freeform 34"/>
            <p:cNvSpPr/>
            <p:nvPr/>
          </p:nvSpPr>
          <p:spPr>
            <a:xfrm>
              <a:off x="10686103" y="7415264"/>
              <a:ext cx="833304" cy="833304"/>
            </a:xfrm>
            <a:custGeom>
              <a:avLst/>
              <a:gdLst/>
              <a:ahLst/>
              <a:cxnLst/>
              <a:rect l="l" t="t" r="r" b="b"/>
              <a:pathLst>
                <a:path w="833304" h="833304">
                  <a:moveTo>
                    <a:pt x="0" y="0"/>
                  </a:moveTo>
                  <a:lnTo>
                    <a:pt x="833304" y="0"/>
                  </a:lnTo>
                  <a:lnTo>
                    <a:pt x="833304" y="833304"/>
                  </a:lnTo>
                  <a:lnTo>
                    <a:pt x="0" y="833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1741716" y="7470707"/>
              <a:ext cx="6641534" cy="516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กล่องชื่อ (Name Box) 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6BC53C5-CBB8-C59C-D8F7-0D2F96E7FADB}"/>
              </a:ext>
            </a:extLst>
          </p:cNvPr>
          <p:cNvGrpSpPr/>
          <p:nvPr/>
        </p:nvGrpSpPr>
        <p:grpSpPr>
          <a:xfrm>
            <a:off x="1872855" y="6290503"/>
            <a:ext cx="7697147" cy="833304"/>
            <a:chOff x="1872855" y="8200943"/>
            <a:chExt cx="7697147" cy="833304"/>
          </a:xfrm>
        </p:grpSpPr>
        <p:sp>
          <p:nvSpPr>
            <p:cNvPr id="31" name="Freeform 31"/>
            <p:cNvSpPr/>
            <p:nvPr/>
          </p:nvSpPr>
          <p:spPr>
            <a:xfrm>
              <a:off x="1872855" y="8200943"/>
              <a:ext cx="833304" cy="833304"/>
            </a:xfrm>
            <a:custGeom>
              <a:avLst/>
              <a:gdLst/>
              <a:ahLst/>
              <a:cxnLst/>
              <a:rect l="l" t="t" r="r" b="b"/>
              <a:pathLst>
                <a:path w="833304" h="833304">
                  <a:moveTo>
                    <a:pt x="0" y="0"/>
                  </a:moveTo>
                  <a:lnTo>
                    <a:pt x="833304" y="0"/>
                  </a:lnTo>
                  <a:lnTo>
                    <a:pt x="833304" y="833304"/>
                  </a:lnTo>
                  <a:lnTo>
                    <a:pt x="0" y="833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2928468" y="8250530"/>
              <a:ext cx="6641534" cy="516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แถบชื่อเรื่อง (Title Bar)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9180C55-4829-A6A6-DAC5-0A35E3D390D0}"/>
              </a:ext>
            </a:extLst>
          </p:cNvPr>
          <p:cNvGrpSpPr/>
          <p:nvPr/>
        </p:nvGrpSpPr>
        <p:grpSpPr>
          <a:xfrm>
            <a:off x="10686103" y="6290503"/>
            <a:ext cx="7697147" cy="833304"/>
            <a:chOff x="10686103" y="8200943"/>
            <a:chExt cx="7697147" cy="833304"/>
          </a:xfrm>
        </p:grpSpPr>
        <p:sp>
          <p:nvSpPr>
            <p:cNvPr id="35" name="Freeform 35"/>
            <p:cNvSpPr/>
            <p:nvPr/>
          </p:nvSpPr>
          <p:spPr>
            <a:xfrm>
              <a:off x="10686103" y="8200943"/>
              <a:ext cx="833304" cy="833304"/>
            </a:xfrm>
            <a:custGeom>
              <a:avLst/>
              <a:gdLst/>
              <a:ahLst/>
              <a:cxnLst/>
              <a:rect l="l" t="t" r="r" b="b"/>
              <a:pathLst>
                <a:path w="833304" h="833304">
                  <a:moveTo>
                    <a:pt x="0" y="0"/>
                  </a:moveTo>
                  <a:lnTo>
                    <a:pt x="833304" y="0"/>
                  </a:lnTo>
                  <a:lnTo>
                    <a:pt x="833304" y="833304"/>
                  </a:lnTo>
                  <a:lnTo>
                    <a:pt x="0" y="8333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11741716" y="8250530"/>
              <a:ext cx="6641534" cy="516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แถบสูตร (Formula bar)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36CF8BC-0223-203F-895C-B124B487955D}"/>
              </a:ext>
            </a:extLst>
          </p:cNvPr>
          <p:cNvGrpSpPr/>
          <p:nvPr/>
        </p:nvGrpSpPr>
        <p:grpSpPr>
          <a:xfrm>
            <a:off x="1872855" y="7076182"/>
            <a:ext cx="8221670" cy="833304"/>
            <a:chOff x="1872855" y="8986622"/>
            <a:chExt cx="8221670" cy="833304"/>
          </a:xfrm>
        </p:grpSpPr>
        <p:sp>
          <p:nvSpPr>
            <p:cNvPr id="33" name="Freeform 33"/>
            <p:cNvSpPr/>
            <p:nvPr/>
          </p:nvSpPr>
          <p:spPr>
            <a:xfrm>
              <a:off x="1872855" y="8986622"/>
              <a:ext cx="833304" cy="833304"/>
            </a:xfrm>
            <a:custGeom>
              <a:avLst/>
              <a:gdLst/>
              <a:ahLst/>
              <a:cxnLst/>
              <a:rect l="l" t="t" r="r" b="b"/>
              <a:pathLst>
                <a:path w="833304" h="833304">
                  <a:moveTo>
                    <a:pt x="0" y="0"/>
                  </a:moveTo>
                  <a:lnTo>
                    <a:pt x="833304" y="0"/>
                  </a:lnTo>
                  <a:lnTo>
                    <a:pt x="833304" y="833305"/>
                  </a:lnTo>
                  <a:lnTo>
                    <a:pt x="0" y="8333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2928468" y="9030352"/>
              <a:ext cx="7166057" cy="516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ปุ่มควบคุมหน้าต่าง (Window Control Buttons)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-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24" name="Freeform 24"/>
          <p:cNvSpPr/>
          <p:nvPr/>
        </p:nvSpPr>
        <p:spPr>
          <a:xfrm>
            <a:off x="3493371" y="-38100"/>
            <a:ext cx="11301259" cy="4279064"/>
          </a:xfrm>
          <a:custGeom>
            <a:avLst/>
            <a:gdLst/>
            <a:ahLst/>
            <a:cxnLst/>
            <a:rect l="l" t="t" r="r" b="b"/>
            <a:pathLst>
              <a:path w="11301259" h="4279064">
                <a:moveTo>
                  <a:pt x="0" y="0"/>
                </a:moveTo>
                <a:lnTo>
                  <a:pt x="11301258" y="0"/>
                </a:lnTo>
                <a:lnTo>
                  <a:pt x="11301258" y="4279065"/>
                </a:lnTo>
                <a:lnTo>
                  <a:pt x="0" y="42790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671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5" name="Group 25"/>
          <p:cNvGrpSpPr/>
          <p:nvPr/>
        </p:nvGrpSpPr>
        <p:grpSpPr>
          <a:xfrm>
            <a:off x="2087300" y="4477351"/>
            <a:ext cx="7673201" cy="833304"/>
            <a:chOff x="0" y="0"/>
            <a:chExt cx="10230935" cy="111107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11072" cy="1111072"/>
            </a:xfrm>
            <a:custGeom>
              <a:avLst/>
              <a:gdLst/>
              <a:ahLst/>
              <a:cxnLst/>
              <a:rect l="l" t="t" r="r" b="b"/>
              <a:pathLst>
                <a:path w="1111072" h="1111072">
                  <a:moveTo>
                    <a:pt x="0" y="0"/>
                  </a:moveTo>
                  <a:lnTo>
                    <a:pt x="1111072" y="0"/>
                  </a:lnTo>
                  <a:lnTo>
                    <a:pt x="1111072" y="1111072"/>
                  </a:lnTo>
                  <a:lnTo>
                    <a:pt x="0" y="1111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375556" y="103943"/>
              <a:ext cx="8855378" cy="656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พื้นที่ทำงาน (Worksheet Area)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027077" y="4477351"/>
            <a:ext cx="7641673" cy="833304"/>
            <a:chOff x="0" y="0"/>
            <a:chExt cx="10188898" cy="111107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111072" cy="1111072"/>
            </a:xfrm>
            <a:custGeom>
              <a:avLst/>
              <a:gdLst/>
              <a:ahLst/>
              <a:cxnLst/>
              <a:rect l="l" t="t" r="r" b="b"/>
              <a:pathLst>
                <a:path w="1111072" h="1111072">
                  <a:moveTo>
                    <a:pt x="0" y="0"/>
                  </a:moveTo>
                  <a:lnTo>
                    <a:pt x="1111072" y="0"/>
                  </a:lnTo>
                  <a:lnTo>
                    <a:pt x="1111072" y="1111072"/>
                  </a:lnTo>
                  <a:lnTo>
                    <a:pt x="0" y="1111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333519" y="103943"/>
              <a:ext cx="8855378" cy="656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แท็บชีต (Sheet Tab)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2076450" y="5219074"/>
            <a:ext cx="7684052" cy="833304"/>
            <a:chOff x="0" y="0"/>
            <a:chExt cx="10245402" cy="1111072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111072" cy="1111072"/>
            </a:xfrm>
            <a:custGeom>
              <a:avLst/>
              <a:gdLst/>
              <a:ahLst/>
              <a:cxnLst/>
              <a:rect l="l" t="t" r="r" b="b"/>
              <a:pathLst>
                <a:path w="1111072" h="1111072">
                  <a:moveTo>
                    <a:pt x="0" y="0"/>
                  </a:moveTo>
                  <a:lnTo>
                    <a:pt x="1111072" y="0"/>
                  </a:lnTo>
                  <a:lnTo>
                    <a:pt x="1111072" y="1111072"/>
                  </a:lnTo>
                  <a:lnTo>
                    <a:pt x="0" y="1111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390024" y="105675"/>
              <a:ext cx="8855378" cy="656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เซลล์ (Cell) 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9027077" y="5263031"/>
            <a:ext cx="7641673" cy="833304"/>
            <a:chOff x="0" y="0"/>
            <a:chExt cx="10188898" cy="1111072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111072" cy="1111072"/>
            </a:xfrm>
            <a:custGeom>
              <a:avLst/>
              <a:gdLst/>
              <a:ahLst/>
              <a:cxnLst/>
              <a:rect l="l" t="t" r="r" b="b"/>
              <a:pathLst>
                <a:path w="1111072" h="1111072">
                  <a:moveTo>
                    <a:pt x="0" y="0"/>
                  </a:moveTo>
                  <a:lnTo>
                    <a:pt x="1111072" y="0"/>
                  </a:lnTo>
                  <a:lnTo>
                    <a:pt x="1111072" y="1111072"/>
                  </a:lnTo>
                  <a:lnTo>
                    <a:pt x="0" y="1111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333519" y="110566"/>
              <a:ext cx="8855378" cy="656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แถบเลื่อน (Scroll Bar)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2076450" y="5996858"/>
            <a:ext cx="7684052" cy="833304"/>
            <a:chOff x="0" y="0"/>
            <a:chExt cx="10245402" cy="111107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111072" cy="1111072"/>
            </a:xfrm>
            <a:custGeom>
              <a:avLst/>
              <a:gdLst/>
              <a:ahLst/>
              <a:cxnLst/>
              <a:rect l="l" t="t" r="r" b="b"/>
              <a:pathLst>
                <a:path w="1111072" h="1111072">
                  <a:moveTo>
                    <a:pt x="0" y="0"/>
                  </a:moveTo>
                  <a:lnTo>
                    <a:pt x="1111072" y="0"/>
                  </a:lnTo>
                  <a:lnTo>
                    <a:pt x="1111072" y="1111072"/>
                  </a:lnTo>
                  <a:lnTo>
                    <a:pt x="0" y="1111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1390024" y="108392"/>
              <a:ext cx="8855378" cy="656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แถว (Row)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9027077" y="6004753"/>
            <a:ext cx="7641673" cy="833304"/>
            <a:chOff x="0" y="0"/>
            <a:chExt cx="10188898" cy="1111072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1111072" cy="1111072"/>
            </a:xfrm>
            <a:custGeom>
              <a:avLst/>
              <a:gdLst/>
              <a:ahLst/>
              <a:cxnLst/>
              <a:rect l="l" t="t" r="r" b="b"/>
              <a:pathLst>
                <a:path w="1111072" h="1111072">
                  <a:moveTo>
                    <a:pt x="0" y="0"/>
                  </a:moveTo>
                  <a:lnTo>
                    <a:pt x="1111072" y="0"/>
                  </a:lnTo>
                  <a:lnTo>
                    <a:pt x="1111072" y="1111072"/>
                  </a:lnTo>
                  <a:lnTo>
                    <a:pt x="0" y="1111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1333519" y="97866"/>
              <a:ext cx="8855378" cy="656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แถบสถานะ (Status Bar)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9027077" y="6790432"/>
            <a:ext cx="7641673" cy="833304"/>
            <a:chOff x="0" y="0"/>
            <a:chExt cx="10188898" cy="1111072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111072" cy="1111072"/>
            </a:xfrm>
            <a:custGeom>
              <a:avLst/>
              <a:gdLst/>
              <a:ahLst/>
              <a:cxnLst/>
              <a:rect l="l" t="t" r="r" b="b"/>
              <a:pathLst>
                <a:path w="1111072" h="1111072">
                  <a:moveTo>
                    <a:pt x="0" y="0"/>
                  </a:moveTo>
                  <a:lnTo>
                    <a:pt x="1111072" y="0"/>
                  </a:lnTo>
                  <a:lnTo>
                    <a:pt x="1111072" y="1111072"/>
                  </a:lnTo>
                  <a:lnTo>
                    <a:pt x="0" y="1111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1333519" y="179701"/>
              <a:ext cx="8855378" cy="656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ซูมและมุมมองย่อ/ขยาย (Zoom &amp; View Bar)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2087300" y="6790432"/>
            <a:ext cx="8197724" cy="833304"/>
            <a:chOff x="0" y="0"/>
            <a:chExt cx="10930299" cy="1111072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1111072" cy="1111072"/>
            </a:xfrm>
            <a:custGeom>
              <a:avLst/>
              <a:gdLst/>
              <a:ahLst/>
              <a:cxnLst/>
              <a:rect l="l" t="t" r="r" b="b"/>
              <a:pathLst>
                <a:path w="1111072" h="1111072">
                  <a:moveTo>
                    <a:pt x="0" y="0"/>
                  </a:moveTo>
                  <a:lnTo>
                    <a:pt x="1111072" y="0"/>
                  </a:lnTo>
                  <a:lnTo>
                    <a:pt x="1111072" y="1111072"/>
                  </a:lnTo>
                  <a:lnTo>
                    <a:pt x="0" y="1111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1375556" y="90057"/>
              <a:ext cx="9554742" cy="6564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th-TH" sz="2800" b="1" noProof="1">
                  <a:solidFill>
                    <a:srgbClr val="E46A96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คอลัมน์หรือสดมภ์ (Column)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50000">
              <a:srgbClr val="FFFFFF">
                <a:alpha val="100000"/>
              </a:srgbClr>
            </a:gs>
            <a:gs pos="100000">
              <a:srgbClr val="D6DDE8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0" y="38100"/>
            <a:ext cx="18288000" cy="4265971"/>
          </a:xfrm>
          <a:custGeom>
            <a:avLst/>
            <a:gdLst/>
            <a:ahLst/>
            <a:cxnLst/>
            <a:rect l="l" t="t" r="r" b="b"/>
            <a:pathLst>
              <a:path w="18288000" h="4265971">
                <a:moveTo>
                  <a:pt x="0" y="4265972"/>
                </a:moveTo>
                <a:lnTo>
                  <a:pt x="18288000" y="4265972"/>
                </a:lnTo>
                <a:lnTo>
                  <a:pt x="18288000" y="0"/>
                </a:lnTo>
                <a:lnTo>
                  <a:pt x="0" y="0"/>
                </a:lnTo>
                <a:lnTo>
                  <a:pt x="0" y="4265972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b="-56473"/>
            </a:stretch>
          </a:blipFill>
        </p:spPr>
        <p:txBody>
          <a:bodyPr/>
          <a:lstStyle/>
          <a:p>
            <a:endParaRPr lang="th-TH" noProof="1"/>
          </a:p>
        </p:txBody>
      </p:sp>
      <p:grpSp>
        <p:nvGrpSpPr>
          <p:cNvPr id="24" name="Group 24"/>
          <p:cNvGrpSpPr/>
          <p:nvPr/>
        </p:nvGrpSpPr>
        <p:grpSpPr>
          <a:xfrm>
            <a:off x="1261321" y="535111"/>
            <a:ext cx="10133123" cy="1222834"/>
            <a:chOff x="0" y="0"/>
            <a:chExt cx="13510831" cy="163044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185660" cy="1630445"/>
            </a:xfrm>
            <a:custGeom>
              <a:avLst/>
              <a:gdLst/>
              <a:ahLst/>
              <a:cxnLst/>
              <a:rect l="l" t="t" r="r" b="b"/>
              <a:pathLst>
                <a:path w="5185660" h="1630445">
                  <a:moveTo>
                    <a:pt x="0" y="0"/>
                  </a:moveTo>
                  <a:lnTo>
                    <a:pt x="5185660" y="0"/>
                  </a:lnTo>
                  <a:lnTo>
                    <a:pt x="5185660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8" r="-1929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3522582" y="0"/>
              <a:ext cx="3326156" cy="1630445"/>
            </a:xfrm>
            <a:custGeom>
              <a:avLst/>
              <a:gdLst/>
              <a:ahLst/>
              <a:cxnLst/>
              <a:rect l="l" t="t" r="r" b="b"/>
              <a:pathLst>
                <a:path w="3326156" h="1630445">
                  <a:moveTo>
                    <a:pt x="0" y="0"/>
                  </a:moveTo>
                  <a:lnTo>
                    <a:pt x="3326156" y="0"/>
                  </a:lnTo>
                  <a:lnTo>
                    <a:pt x="3326156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6059" r="-3008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5711634" y="0"/>
              <a:ext cx="3326156" cy="1630445"/>
            </a:xfrm>
            <a:custGeom>
              <a:avLst/>
              <a:gdLst/>
              <a:ahLst/>
              <a:cxnLst/>
              <a:rect l="l" t="t" r="r" b="b"/>
              <a:pathLst>
                <a:path w="3326156" h="1630445">
                  <a:moveTo>
                    <a:pt x="0" y="0"/>
                  </a:moveTo>
                  <a:lnTo>
                    <a:pt x="3326156" y="0"/>
                  </a:lnTo>
                  <a:lnTo>
                    <a:pt x="3326156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6059" r="-30088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9020438" y="0"/>
              <a:ext cx="4490393" cy="1630445"/>
            </a:xfrm>
            <a:custGeom>
              <a:avLst/>
              <a:gdLst/>
              <a:ahLst/>
              <a:cxnLst/>
              <a:rect l="l" t="t" r="r" b="b"/>
              <a:pathLst>
                <a:path w="4490393" h="1630445">
                  <a:moveTo>
                    <a:pt x="0" y="0"/>
                  </a:moveTo>
                  <a:lnTo>
                    <a:pt x="4490393" y="0"/>
                  </a:lnTo>
                  <a:lnTo>
                    <a:pt x="4490393" y="1630445"/>
                  </a:lnTo>
                  <a:lnTo>
                    <a:pt x="0" y="1630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8381" t="-180" b="-180"/>
              </a:stretch>
            </a:blipFill>
          </p:spPr>
          <p:txBody>
            <a:bodyPr/>
            <a:lstStyle/>
            <a:p>
              <a:endParaRPr lang="th-TH" noProof="1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433769" y="438232"/>
              <a:ext cx="919909" cy="655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49"/>
                </a:lnSpc>
                <a:spcBef>
                  <a:spcPct val="0"/>
                </a:spcBef>
              </a:pPr>
              <a:r>
                <a:rPr lang="th-TH" sz="2963" b="1" noProof="1">
                  <a:solidFill>
                    <a:srgbClr val="FF005C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2.1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601334" y="514432"/>
              <a:ext cx="11546757" cy="550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39"/>
                </a:lnSpc>
              </a:pPr>
              <a:r>
                <a:rPr lang="th-TH" sz="2816" b="1" noProof="1">
                  <a:solidFill>
                    <a:srgbClr val="FFFFFF"/>
                  </a:solidFill>
                  <a:latin typeface="Sarabun Bold"/>
                  <a:ea typeface="Sarabun Bold"/>
                  <a:cs typeface="Sarabun Bold"/>
                  <a:sym typeface="Sarabun Bold"/>
                </a:rPr>
                <a:t>แถบ Ribbon ต่าง ๆ ของแต่ละเมนูคําสั่งหลักบน Menu Bar 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9144000" y="2037530"/>
            <a:ext cx="8115300" cy="5386530"/>
          </a:xfrm>
          <a:custGeom>
            <a:avLst/>
            <a:gdLst/>
            <a:ahLst/>
            <a:cxnLst/>
            <a:rect l="l" t="t" r="r" b="b"/>
            <a:pathLst>
              <a:path w="8115300" h="5386530">
                <a:moveTo>
                  <a:pt x="0" y="0"/>
                </a:moveTo>
                <a:lnTo>
                  <a:pt x="8115300" y="0"/>
                </a:lnTo>
                <a:lnTo>
                  <a:pt x="8115300" y="5386530"/>
                </a:lnTo>
                <a:lnTo>
                  <a:pt x="0" y="53865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 noProof="1"/>
          </a:p>
        </p:txBody>
      </p:sp>
      <p:sp>
        <p:nvSpPr>
          <p:cNvPr id="32" name="TextBox 32"/>
          <p:cNvSpPr txBox="1"/>
          <p:nvPr/>
        </p:nvSpPr>
        <p:spPr>
          <a:xfrm>
            <a:off x="1499525" y="2956605"/>
            <a:ext cx="7280891" cy="3640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1"/>
              </a:lnSpc>
            </a:pPr>
            <a:r>
              <a:rPr lang="th-TH" sz="2799" b="1" noProof="1">
                <a:solidFill>
                  <a:srgbClr val="E46A96"/>
                </a:solidFill>
                <a:latin typeface="Sarabun Bold"/>
                <a:ea typeface="Sarabun Bold"/>
                <a:cs typeface="Sarabun Bold"/>
                <a:sym typeface="Sarabun Bold"/>
              </a:rPr>
              <a:t>ไฟล์ (File)</a:t>
            </a:r>
            <a:r>
              <a:rPr lang="th-TH" sz="2799" b="1" noProof="1">
                <a:solidFill>
                  <a:srgbClr val="000000"/>
                </a:solidFill>
                <a:latin typeface="Sarabun Bold"/>
                <a:ea typeface="Sarabun Bold"/>
                <a:cs typeface="Sarabun Bold"/>
                <a:sym typeface="Sarabun Bold"/>
              </a:rPr>
              <a:t> </a:t>
            </a: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เป็นแท็บเครื่องมือ</a:t>
            </a:r>
          </a:p>
          <a:p>
            <a:pPr algn="ctr">
              <a:lnSpc>
                <a:spcPts val="4171"/>
              </a:lnSpc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ที่ใช้ในการจัดการไฟล์ เช่น การสร้าง เปิด </a:t>
            </a:r>
          </a:p>
          <a:p>
            <a:pPr algn="ctr">
              <a:lnSpc>
                <a:spcPts val="4171"/>
              </a:lnSpc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บันทึก พิมพ์ ส่งออก แชร์ และปิดไฟล์ </a:t>
            </a:r>
          </a:p>
          <a:p>
            <a:pPr algn="ctr">
              <a:lnSpc>
                <a:spcPts val="4171"/>
              </a:lnSpc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รวมถึงการตั้งค่าบัญชีผู้ใช้ </a:t>
            </a:r>
          </a:p>
          <a:p>
            <a:pPr algn="ctr">
              <a:lnSpc>
                <a:spcPts val="4171"/>
              </a:lnSpc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การตั้งค่าโปรแกรม การแก้ไขข้อมูลส่วนตัว</a:t>
            </a:r>
          </a:p>
          <a:p>
            <a:pPr algn="ctr">
              <a:lnSpc>
                <a:spcPts val="4171"/>
              </a:lnSpc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การเข้าถึงข้อมูลบน OneDrive </a:t>
            </a:r>
          </a:p>
          <a:p>
            <a:pPr algn="ctr">
              <a:lnSpc>
                <a:spcPts val="4171"/>
              </a:lnSpc>
            </a:pPr>
            <a:r>
              <a:rPr lang="th-TH" sz="2799" noProof="1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และแสดงข้อมูลเกี่ยวกับ Excel เวอร์ชันที่ใช้งานอยู่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1778</Words>
  <Application>Microsoft Office PowerPoint</Application>
  <PresentationFormat>กำหนดเอง</PresentationFormat>
  <Paragraphs>202</Paragraphs>
  <Slides>34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34</vt:i4>
      </vt:variant>
    </vt:vector>
  </HeadingPairs>
  <TitlesOfParts>
    <vt:vector size="40" baseType="lpstr">
      <vt:lpstr>Sarabun</vt:lpstr>
      <vt:lpstr>Arial</vt:lpstr>
      <vt:lpstr>Sarabun Light</vt:lpstr>
      <vt:lpstr>Sarabun Bold</vt:lpstr>
      <vt:lpstr>Calibri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การใช้เทคโนโลยี U6</dc:title>
  <dc:creator>KRU KOOKKAI</dc:creator>
  <cp:lastModifiedBy>ครูกุ๊กไก่</cp:lastModifiedBy>
  <cp:revision>15</cp:revision>
  <dcterms:created xsi:type="dcterms:W3CDTF">2006-08-16T00:00:00Z</dcterms:created>
  <dcterms:modified xsi:type="dcterms:W3CDTF">2025-06-13T03:16:29Z</dcterms:modified>
  <dc:identifier>DAGMOGJcVXE</dc:identifier>
</cp:coreProperties>
</file>