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8288000" cy="10287000"/>
  <p:notesSz cx="6858000" cy="9144000"/>
  <p:embeddedFontLst>
    <p:embeddedFont>
      <p:font typeface="Sarabun" panose="020B0604020202020204" charset="-34"/>
      <p:regular r:id="rId39"/>
      <p:bold r:id="rId40"/>
      <p:italic r:id="rId41"/>
      <p:boldItalic r:id="rId42"/>
    </p:embeddedFont>
    <p:embeddedFont>
      <p:font typeface="Sarabun Bold" panose="020B0604020202020204" charset="-34"/>
      <p:regular r:id="rId43"/>
      <p:bold r:id="rId44"/>
    </p:embeddedFont>
    <p:embeddedFont>
      <p:font typeface="Sarabun Light" panose="020B0604020202020204" charset="-34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3" d="100"/>
          <a:sy n="23" d="100"/>
        </p:scale>
        <p:origin x="2076" y="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76.svg"/><Relationship Id="rId4" Type="http://schemas.openxmlformats.org/officeDocument/2006/relationships/image" Target="../media/image45.pn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.png"/><Relationship Id="rId7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.png"/><Relationship Id="rId7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17.png"/><Relationship Id="rId4" Type="http://schemas.openxmlformats.org/officeDocument/2006/relationships/image" Target="../media/image1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.png"/><Relationship Id="rId7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18.pn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5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0.sv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9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32286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8003307"/>
            <a:ext cx="18461785" cy="884131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TextBox 10"/>
          <p:cNvSpPr txBox="1"/>
          <p:nvPr/>
        </p:nvSpPr>
        <p:spPr>
          <a:xfrm>
            <a:off x="721366" y="1256686"/>
            <a:ext cx="9674958" cy="256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302"/>
              </a:lnSpc>
            </a:pPr>
            <a:r>
              <a:rPr lang="th-TH" sz="7358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การใช้โปรแกรม</a:t>
            </a:r>
          </a:p>
          <a:p>
            <a:pPr algn="r">
              <a:lnSpc>
                <a:spcPts val="10302"/>
              </a:lnSpc>
            </a:pPr>
            <a:r>
              <a:rPr lang="th-TH" sz="7358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นำเสนอข้อมูล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41280" y="1399561"/>
            <a:ext cx="2859117" cy="2627262"/>
            <a:chOff x="0" y="0"/>
            <a:chExt cx="3812156" cy="3503016"/>
          </a:xfrm>
        </p:grpSpPr>
        <p:sp>
          <p:nvSpPr>
            <p:cNvPr id="12" name="Freeform 12"/>
            <p:cNvSpPr/>
            <p:nvPr/>
          </p:nvSpPr>
          <p:spPr>
            <a:xfrm>
              <a:off x="383579" y="0"/>
              <a:ext cx="3428577" cy="3503016"/>
            </a:xfrm>
            <a:custGeom>
              <a:avLst/>
              <a:gdLst/>
              <a:ahLst/>
              <a:cxnLst/>
              <a:rect l="l" t="t" r="r" b="b"/>
              <a:pathLst>
                <a:path w="3428577" h="3503016">
                  <a:moveTo>
                    <a:pt x="0" y="0"/>
                  </a:moveTo>
                  <a:lnTo>
                    <a:pt x="3428577" y="0"/>
                  </a:lnTo>
                  <a:lnTo>
                    <a:pt x="3428577" y="3503016"/>
                  </a:lnTo>
                  <a:lnTo>
                    <a:pt x="0" y="3503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595276"/>
              <a:ext cx="2682540" cy="1131822"/>
              <a:chOff x="0" y="0"/>
              <a:chExt cx="529884" cy="22357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29884" cy="223570"/>
              </a:xfrm>
              <a:custGeom>
                <a:avLst/>
                <a:gdLst/>
                <a:ahLst/>
                <a:cxnLst/>
                <a:rect l="l" t="t" r="r" b="b"/>
                <a:pathLst>
                  <a:path w="529884" h="223570">
                    <a:moveTo>
                      <a:pt x="111785" y="0"/>
                    </a:moveTo>
                    <a:lnTo>
                      <a:pt x="418100" y="0"/>
                    </a:lnTo>
                    <a:cubicBezTo>
                      <a:pt x="479837" y="0"/>
                      <a:pt x="529884" y="50048"/>
                      <a:pt x="529884" y="111785"/>
                    </a:cubicBezTo>
                    <a:lnTo>
                      <a:pt x="529884" y="111785"/>
                    </a:lnTo>
                    <a:cubicBezTo>
                      <a:pt x="529884" y="173522"/>
                      <a:pt x="479837" y="223570"/>
                      <a:pt x="418100" y="223570"/>
                    </a:cubicBezTo>
                    <a:lnTo>
                      <a:pt x="111785" y="223570"/>
                    </a:lnTo>
                    <a:cubicBezTo>
                      <a:pt x="50048" y="223570"/>
                      <a:pt x="0" y="173522"/>
                      <a:pt x="0" y="111785"/>
                    </a:cubicBezTo>
                    <a:lnTo>
                      <a:pt x="0" y="111785"/>
                    </a:lnTo>
                    <a:cubicBezTo>
                      <a:pt x="0" y="50048"/>
                      <a:pt x="50048" y="0"/>
                      <a:pt x="111785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529884" cy="2711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th-TH" sz="2999" noProof="1">
                    <a:solidFill>
                      <a:srgbClr val="FFFFFF"/>
                    </a:solidFill>
                    <a:latin typeface="Sarabun Light"/>
                    <a:ea typeface="Sarabun Light"/>
                    <a:cs typeface="Sarabun Light"/>
                    <a:sym typeface="Sarabun Light"/>
                  </a:rPr>
                  <a:t>บทเรียนที่</a:t>
                </a: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155223" y="1203559"/>
              <a:ext cx="2618833" cy="229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6"/>
                </a:lnSpc>
              </a:pPr>
              <a:r>
                <a:rPr lang="th-TH" sz="1029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7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562845" y="5669045"/>
            <a:ext cx="6833479" cy="831249"/>
            <a:chOff x="0" y="0"/>
            <a:chExt cx="9111305" cy="1108332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9111305" cy="1108332"/>
              <a:chOff x="0" y="0"/>
              <a:chExt cx="1377988" cy="16762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362797" y="108813"/>
              <a:ext cx="8444170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การใช้เทคโนโลยีดิจิทัลเพื่ออาชีพ 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11002815" y="1040649"/>
            <a:ext cx="5532585" cy="5270142"/>
          </a:xfrm>
          <a:custGeom>
            <a:avLst/>
            <a:gdLst/>
            <a:ahLst/>
            <a:cxnLst/>
            <a:rect l="l" t="t" r="r" b="b"/>
            <a:pathLst>
              <a:path w="5532585" h="5270142">
                <a:moveTo>
                  <a:pt x="0" y="0"/>
                </a:moveTo>
                <a:lnTo>
                  <a:pt x="5532585" y="0"/>
                </a:lnTo>
                <a:lnTo>
                  <a:pt x="5532585" y="5270142"/>
                </a:lnTo>
                <a:lnTo>
                  <a:pt x="0" y="52701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4" name="TextBox 44"/>
          <p:cNvSpPr txBox="1"/>
          <p:nvPr/>
        </p:nvSpPr>
        <p:spPr>
          <a:xfrm>
            <a:off x="2252548" y="4132622"/>
            <a:ext cx="8143776" cy="109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75"/>
              </a:lnSpc>
            </a:pPr>
            <a:r>
              <a:rPr lang="th-TH" sz="6411" noProof="1">
                <a:solidFill>
                  <a:srgbClr val="1F5684"/>
                </a:solidFill>
                <a:latin typeface="Sarabun"/>
                <a:ea typeface="Sarabun"/>
                <a:cs typeface="Sarabun"/>
                <a:sym typeface="Sarabun"/>
              </a:rPr>
              <a:t>และการประยุกต์ใช้งาน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3" grpId="0" animBg="1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47A3F62-B56E-F46A-4B2D-4E0287916FEA}"/>
              </a:ext>
            </a:extLst>
          </p:cNvPr>
          <p:cNvGrpSpPr/>
          <p:nvPr/>
        </p:nvGrpSpPr>
        <p:grpSpPr>
          <a:xfrm>
            <a:off x="1123950" y="135559"/>
            <a:ext cx="16230600" cy="3618588"/>
            <a:chOff x="1123950" y="2045999"/>
            <a:chExt cx="16230600" cy="3618588"/>
          </a:xfrm>
        </p:grpSpPr>
        <p:sp>
          <p:nvSpPr>
            <p:cNvPr id="24" name="Freeform 24"/>
            <p:cNvSpPr/>
            <p:nvPr/>
          </p:nvSpPr>
          <p:spPr>
            <a:xfrm>
              <a:off x="1171575" y="3324000"/>
              <a:ext cx="16135350" cy="2340587"/>
            </a:xfrm>
            <a:custGeom>
              <a:avLst/>
              <a:gdLst/>
              <a:ahLst/>
              <a:cxnLst/>
              <a:rect l="l" t="t" r="r" b="b"/>
              <a:pathLst>
                <a:path w="16135350" h="2340587">
                  <a:moveTo>
                    <a:pt x="0" y="0"/>
                  </a:moveTo>
                  <a:lnTo>
                    <a:pt x="16135350" y="0"/>
                  </a:lnTo>
                  <a:lnTo>
                    <a:pt x="16135350" y="2340587"/>
                  </a:lnTo>
                  <a:lnTo>
                    <a:pt x="0" y="2340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514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950" y="204599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วาด (Draw)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แท็บเครื่องมือที่ช่วยให้สามารถเรียกใช้งานปากกา (Pen) และปรับแต่งการใช้งานต่าง ๆ ได้อย่างรวดเร็ว เช่น สีหมึก ชนิดหัว ขนาดเส้น ยางลบ ไม้บรรทัด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4B90CB-FED4-53DD-BC8D-6C0740457A7C}"/>
              </a:ext>
            </a:extLst>
          </p:cNvPr>
          <p:cNvGrpSpPr/>
          <p:nvPr/>
        </p:nvGrpSpPr>
        <p:grpSpPr>
          <a:xfrm>
            <a:off x="1123950" y="3989747"/>
            <a:ext cx="16230600" cy="3136389"/>
            <a:chOff x="1123950" y="5900187"/>
            <a:chExt cx="16230600" cy="3136389"/>
          </a:xfrm>
        </p:grpSpPr>
        <p:sp>
          <p:nvSpPr>
            <p:cNvPr id="25" name="Freeform 25"/>
            <p:cNvSpPr/>
            <p:nvPr/>
          </p:nvSpPr>
          <p:spPr>
            <a:xfrm>
              <a:off x="1171575" y="6663838"/>
              <a:ext cx="16182975" cy="2372738"/>
            </a:xfrm>
            <a:custGeom>
              <a:avLst/>
              <a:gdLst/>
              <a:ahLst/>
              <a:cxnLst/>
              <a:rect l="l" t="t" r="r" b="b"/>
              <a:pathLst>
                <a:path w="16182975" h="2372738">
                  <a:moveTo>
                    <a:pt x="0" y="0"/>
                  </a:moveTo>
                  <a:lnTo>
                    <a:pt x="16182975" y="0"/>
                  </a:lnTo>
                  <a:lnTo>
                    <a:pt x="16182975" y="2372739"/>
                  </a:lnTo>
                  <a:lnTo>
                    <a:pt x="0" y="2372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2993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950" y="5900187"/>
              <a:ext cx="16230600" cy="49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ออกแบบ (Design)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แท็บเครื่องมือออกแบบ เลือกชุดธีมให้กับสไลด์ สไตล์ ชุดสี จัดรูปแบบพื้นหลังสไลด์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D13844-89B3-DDF6-7191-51204AD3064E}"/>
              </a:ext>
            </a:extLst>
          </p:cNvPr>
          <p:cNvGrpSpPr/>
          <p:nvPr/>
        </p:nvGrpSpPr>
        <p:grpSpPr>
          <a:xfrm>
            <a:off x="1123950" y="287959"/>
            <a:ext cx="16230600" cy="3538151"/>
            <a:chOff x="1123950" y="2122199"/>
            <a:chExt cx="16230600" cy="3538151"/>
          </a:xfrm>
        </p:grpSpPr>
        <p:sp>
          <p:nvSpPr>
            <p:cNvPr id="24" name="Freeform 24"/>
            <p:cNvSpPr/>
            <p:nvPr/>
          </p:nvSpPr>
          <p:spPr>
            <a:xfrm>
              <a:off x="1171575" y="3287612"/>
              <a:ext cx="16182975" cy="2372738"/>
            </a:xfrm>
            <a:custGeom>
              <a:avLst/>
              <a:gdLst/>
              <a:ahLst/>
              <a:cxnLst/>
              <a:rect l="l" t="t" r="r" b="b"/>
              <a:pathLst>
                <a:path w="16182975" h="2372738">
                  <a:moveTo>
                    <a:pt x="0" y="0"/>
                  </a:moveTo>
                  <a:lnTo>
                    <a:pt x="16182975" y="0"/>
                  </a:lnTo>
                  <a:lnTo>
                    <a:pt x="16182975" y="2372738"/>
                  </a:lnTo>
                  <a:lnTo>
                    <a:pt x="0" y="2372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993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950" y="212219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การเปลี่ยน (Transitions)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แท็บเครื่องมือสำหรับการตั้งค่าวิธีการเปลี่ยนสไลด์ไปยังสไลด์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ถัดไปบนแท็บ การเปลี่ยน ค้นหาแกลเลอรีของการเปลี่ยนที่ทำได้ในกลุ่ม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B000F1-36B9-11EA-ED96-13D01CC4F0EE}"/>
              </a:ext>
            </a:extLst>
          </p:cNvPr>
          <p:cNvGrpSpPr/>
          <p:nvPr/>
        </p:nvGrpSpPr>
        <p:grpSpPr>
          <a:xfrm>
            <a:off x="1123950" y="4178535"/>
            <a:ext cx="16230600" cy="3055025"/>
            <a:chOff x="1123950" y="6012775"/>
            <a:chExt cx="16230600" cy="3055025"/>
          </a:xfrm>
        </p:grpSpPr>
        <p:sp>
          <p:nvSpPr>
            <p:cNvPr id="25" name="Freeform 25"/>
            <p:cNvSpPr/>
            <p:nvPr/>
          </p:nvSpPr>
          <p:spPr>
            <a:xfrm>
              <a:off x="1171575" y="6680409"/>
              <a:ext cx="16182975" cy="2387391"/>
            </a:xfrm>
            <a:custGeom>
              <a:avLst/>
              <a:gdLst/>
              <a:ahLst/>
              <a:cxnLst/>
              <a:rect l="l" t="t" r="r" b="b"/>
              <a:pathLst>
                <a:path w="16182975" h="2387391">
                  <a:moveTo>
                    <a:pt x="0" y="0"/>
                  </a:moveTo>
                  <a:lnTo>
                    <a:pt x="16182975" y="0"/>
                  </a:lnTo>
                  <a:lnTo>
                    <a:pt x="16182975" y="2387391"/>
                  </a:lnTo>
                  <a:lnTo>
                    <a:pt x="0" y="2387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86392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950" y="6012775"/>
              <a:ext cx="16230600" cy="49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ภาพเคลื่อนไหว (Animations)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แท็บเครื่องมือเพื่อออกแบบภาพเคลื่อนไหวให้กับสิ่งต่าง ๆ บนสไลด์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905418-EC24-92CD-3E21-FA1DDFF16B90}"/>
              </a:ext>
            </a:extLst>
          </p:cNvPr>
          <p:cNvGrpSpPr/>
          <p:nvPr/>
        </p:nvGrpSpPr>
        <p:grpSpPr>
          <a:xfrm>
            <a:off x="1123950" y="404157"/>
            <a:ext cx="16230600" cy="3249043"/>
            <a:chOff x="1123950" y="2238397"/>
            <a:chExt cx="16230600" cy="3249043"/>
          </a:xfrm>
        </p:grpSpPr>
        <p:sp>
          <p:nvSpPr>
            <p:cNvPr id="24" name="Freeform 24"/>
            <p:cNvSpPr/>
            <p:nvPr/>
          </p:nvSpPr>
          <p:spPr>
            <a:xfrm>
              <a:off x="1123950" y="3004183"/>
              <a:ext cx="16230600" cy="2483257"/>
            </a:xfrm>
            <a:custGeom>
              <a:avLst/>
              <a:gdLst/>
              <a:ahLst/>
              <a:cxnLst/>
              <a:rect l="l" t="t" r="r" b="b"/>
              <a:pathLst>
                <a:path w="16230600" h="2483257">
                  <a:moveTo>
                    <a:pt x="0" y="0"/>
                  </a:moveTo>
                  <a:lnTo>
                    <a:pt x="16230600" y="0"/>
                  </a:lnTo>
                  <a:lnTo>
                    <a:pt x="16230600" y="2483257"/>
                  </a:lnTo>
                  <a:lnTo>
                    <a:pt x="0" y="2483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4264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23950" y="2238397"/>
              <a:ext cx="16230600" cy="49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การนำเสนอสไลด์ (Slide Show)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แท็บเครื่องมือเพื่อตั้งค่าการแสดงงานที่จะนำไปใช้นำเสนอในแบบที่เราต้องการ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12C56-5A6A-404C-93D9-96113907C298}"/>
              </a:ext>
            </a:extLst>
          </p:cNvPr>
          <p:cNvGrpSpPr/>
          <p:nvPr/>
        </p:nvGrpSpPr>
        <p:grpSpPr>
          <a:xfrm>
            <a:off x="1028700" y="3970697"/>
            <a:ext cx="16325850" cy="3208399"/>
            <a:chOff x="1028700" y="5804937"/>
            <a:chExt cx="16325850" cy="3208399"/>
          </a:xfrm>
        </p:grpSpPr>
        <p:sp>
          <p:nvSpPr>
            <p:cNvPr id="26" name="TextBox 26"/>
            <p:cNvSpPr txBox="1"/>
            <p:nvPr/>
          </p:nvSpPr>
          <p:spPr>
            <a:xfrm>
              <a:off x="1123950" y="5804937"/>
              <a:ext cx="16230600" cy="49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การบันทึก (Record)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แท็บเครื่องมือเพื่อตั้งค่าการบันทึกงานสไลด์ในแบบต่าง ๆ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28700" y="6616213"/>
              <a:ext cx="16325850" cy="2397123"/>
            </a:xfrm>
            <a:custGeom>
              <a:avLst/>
              <a:gdLst/>
              <a:ahLst/>
              <a:cxnLst/>
              <a:rect l="l" t="t" r="r" b="b"/>
              <a:pathLst>
                <a:path w="16325850" h="2397123">
                  <a:moveTo>
                    <a:pt x="0" y="0"/>
                  </a:moveTo>
                  <a:lnTo>
                    <a:pt x="16325850" y="0"/>
                  </a:lnTo>
                  <a:lnTo>
                    <a:pt x="16325850" y="2397123"/>
                  </a:lnTo>
                  <a:lnTo>
                    <a:pt x="0" y="239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853" b="-16376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178740-F787-732C-0E76-484D375FBB4F}"/>
              </a:ext>
            </a:extLst>
          </p:cNvPr>
          <p:cNvGrpSpPr/>
          <p:nvPr/>
        </p:nvGrpSpPr>
        <p:grpSpPr>
          <a:xfrm>
            <a:off x="1028700" y="351197"/>
            <a:ext cx="16325850" cy="3571875"/>
            <a:chOff x="1028700" y="2185437"/>
            <a:chExt cx="16325850" cy="3571875"/>
          </a:xfrm>
        </p:grpSpPr>
        <p:sp>
          <p:nvSpPr>
            <p:cNvPr id="24" name="TextBox 24"/>
            <p:cNvSpPr txBox="1"/>
            <p:nvPr/>
          </p:nvSpPr>
          <p:spPr>
            <a:xfrm>
              <a:off x="1123950" y="2185437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รีวิว (Review)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แท็บเครื่องมือสำหรับเพิ่มความคิดเห็น ตรวจสอบการสะกด หรือเปรียบเทียบ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งานนำเสนอหนึ่งกับอีกงานหนึ่ง เช่น เวอร์ชันก่อนหน้า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28700" y="3371236"/>
              <a:ext cx="16325850" cy="2386076"/>
            </a:xfrm>
            <a:custGeom>
              <a:avLst/>
              <a:gdLst/>
              <a:ahLst/>
              <a:cxnLst/>
              <a:rect l="l" t="t" r="r" b="b"/>
              <a:pathLst>
                <a:path w="16325850" h="2386076">
                  <a:moveTo>
                    <a:pt x="0" y="0"/>
                  </a:moveTo>
                  <a:lnTo>
                    <a:pt x="16325850" y="0"/>
                  </a:lnTo>
                  <a:lnTo>
                    <a:pt x="16325850" y="2386076"/>
                  </a:lnTo>
                  <a:lnTo>
                    <a:pt x="0" y="2386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590" b="-16525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367BE9-0C81-3103-F0B0-06B07893B9AA}"/>
              </a:ext>
            </a:extLst>
          </p:cNvPr>
          <p:cNvGrpSpPr/>
          <p:nvPr/>
        </p:nvGrpSpPr>
        <p:grpSpPr>
          <a:xfrm>
            <a:off x="1028700" y="4294547"/>
            <a:ext cx="16325850" cy="3045801"/>
            <a:chOff x="1028700" y="6128787"/>
            <a:chExt cx="16325850" cy="3045801"/>
          </a:xfrm>
        </p:grpSpPr>
        <p:sp>
          <p:nvSpPr>
            <p:cNvPr id="26" name="TextBox 26"/>
            <p:cNvSpPr txBox="1"/>
            <p:nvPr/>
          </p:nvSpPr>
          <p:spPr>
            <a:xfrm>
              <a:off x="1123950" y="6128787"/>
              <a:ext cx="16230600" cy="49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มุมมอง (View)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แท็บเครื่องมือที่จะช่วยให้เห็นมุมมองในการนำเสนองานในรูปแบบต่าง ๆ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28700" y="6749563"/>
              <a:ext cx="16325850" cy="2425025"/>
            </a:xfrm>
            <a:custGeom>
              <a:avLst/>
              <a:gdLst/>
              <a:ahLst/>
              <a:cxnLst/>
              <a:rect l="l" t="t" r="r" b="b"/>
              <a:pathLst>
                <a:path w="16325850" h="2425025">
                  <a:moveTo>
                    <a:pt x="0" y="0"/>
                  </a:moveTo>
                  <a:lnTo>
                    <a:pt x="16325850" y="0"/>
                  </a:lnTo>
                  <a:lnTo>
                    <a:pt x="16325850" y="2425025"/>
                  </a:lnTo>
                  <a:lnTo>
                    <a:pt x="0" y="2425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255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B6DC981D-003D-58AD-368F-D193D23CDC23}"/>
              </a:ext>
            </a:extLst>
          </p:cNvPr>
          <p:cNvGrpSpPr/>
          <p:nvPr/>
        </p:nvGrpSpPr>
        <p:grpSpPr>
          <a:xfrm>
            <a:off x="1163729" y="2444230"/>
            <a:ext cx="8057012" cy="4456182"/>
            <a:chOff x="1163729" y="4278470"/>
            <a:chExt cx="8057012" cy="4456182"/>
          </a:xfrm>
        </p:grpSpPr>
        <p:sp>
          <p:nvSpPr>
            <p:cNvPr id="24" name="Freeform 24"/>
            <p:cNvSpPr/>
            <p:nvPr/>
          </p:nvSpPr>
          <p:spPr>
            <a:xfrm>
              <a:off x="2056548" y="5225513"/>
              <a:ext cx="7164193" cy="3509139"/>
            </a:xfrm>
            <a:custGeom>
              <a:avLst/>
              <a:gdLst/>
              <a:ahLst/>
              <a:cxnLst/>
              <a:rect l="l" t="t" r="r" b="b"/>
              <a:pathLst>
                <a:path w="11301259" h="4478124">
                  <a:moveTo>
                    <a:pt x="0" y="0"/>
                  </a:moveTo>
                  <a:lnTo>
                    <a:pt x="11301258" y="0"/>
                  </a:lnTo>
                  <a:lnTo>
                    <a:pt x="11301258" y="4478124"/>
                  </a:lnTo>
                  <a:lnTo>
                    <a:pt x="0" y="4478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1700" t="-8473" r="-6047" b="-1913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1163729" y="4278470"/>
              <a:ext cx="8037623" cy="1222834"/>
              <a:chOff x="0" y="0"/>
              <a:chExt cx="10716831" cy="16304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5185660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5185660" h="1630445">
                    <a:moveTo>
                      <a:pt x="0" y="0"/>
                    </a:moveTo>
                    <a:lnTo>
                      <a:pt x="5185660" y="0"/>
                    </a:lnTo>
                    <a:lnTo>
                      <a:pt x="5185660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3522582" y="0"/>
                <a:ext cx="3326156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3326156" h="1630445">
                    <a:moveTo>
                      <a:pt x="0" y="0"/>
                    </a:moveTo>
                    <a:lnTo>
                      <a:pt x="3326156" y="0"/>
                    </a:lnTo>
                    <a:lnTo>
                      <a:pt x="3326156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56059" r="-30088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6226438" y="0"/>
                <a:ext cx="4490393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4490393" h="1630445">
                    <a:moveTo>
                      <a:pt x="0" y="0"/>
                    </a:moveTo>
                    <a:lnTo>
                      <a:pt x="4490393" y="0"/>
                    </a:lnTo>
                    <a:lnTo>
                      <a:pt x="4490393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8381" t="-180" b="-18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433769" y="438232"/>
                <a:ext cx="919909" cy="6552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149"/>
                  </a:lnSpc>
                  <a:spcBef>
                    <a:spcPct val="0"/>
                  </a:spcBef>
                </a:pPr>
                <a:r>
                  <a:rPr lang="th-TH" sz="2963" b="1" noProof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3.1</a:t>
                </a: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601334" y="514432"/>
                <a:ext cx="8616709" cy="5509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39"/>
                  </a:lnSpc>
                </a:pPr>
                <a:r>
                  <a:rPr lang="th-TH" sz="2816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การเปิดใช้งานโปรแกรม (บน Windows 10)</a:t>
                </a:r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1045649" y="757007"/>
            <a:ext cx="8014647" cy="1308814"/>
            <a:chOff x="0" y="0"/>
            <a:chExt cx="10686196" cy="1745085"/>
          </a:xfrm>
        </p:grpSpPr>
        <p:sp>
          <p:nvSpPr>
            <p:cNvPr id="32" name="Freeform 32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691894" y="45552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การเริ่มต้นใช้งานโปรแกรม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212830" y="127674"/>
              <a:ext cx="1490424" cy="1489738"/>
            </a:xfrm>
            <a:custGeom>
              <a:avLst/>
              <a:gdLst/>
              <a:ahLst/>
              <a:cxnLst/>
              <a:rect l="l" t="t" r="r" b="b"/>
              <a:pathLst>
                <a:path w="1490424" h="1489738">
                  <a:moveTo>
                    <a:pt x="0" y="0"/>
                  </a:moveTo>
                  <a:lnTo>
                    <a:pt x="1490424" y="0"/>
                  </a:lnTo>
                  <a:lnTo>
                    <a:pt x="1490424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9C07CC56-B901-4A41-16C5-18E88F38FE7D}"/>
              </a:ext>
            </a:extLst>
          </p:cNvPr>
          <p:cNvGrpSpPr/>
          <p:nvPr/>
        </p:nvGrpSpPr>
        <p:grpSpPr>
          <a:xfrm>
            <a:off x="9590794" y="1879684"/>
            <a:ext cx="8037623" cy="5069824"/>
            <a:chOff x="9590794" y="3713924"/>
            <a:chExt cx="8037623" cy="5069824"/>
          </a:xfrm>
        </p:grpSpPr>
        <p:sp>
          <p:nvSpPr>
            <p:cNvPr id="35" name="Freeform 24"/>
            <p:cNvSpPr/>
            <p:nvPr/>
          </p:nvSpPr>
          <p:spPr>
            <a:xfrm>
              <a:off x="11704477" y="4028621"/>
              <a:ext cx="4444679" cy="4755127"/>
            </a:xfrm>
            <a:custGeom>
              <a:avLst/>
              <a:gdLst/>
              <a:ahLst/>
              <a:cxnLst/>
              <a:rect l="l" t="t" r="r" b="b"/>
              <a:pathLst>
                <a:path w="10098189" h="6312687">
                  <a:moveTo>
                    <a:pt x="0" y="0"/>
                  </a:moveTo>
                  <a:lnTo>
                    <a:pt x="10098188" y="0"/>
                  </a:lnTo>
                  <a:lnTo>
                    <a:pt x="10098188" y="6312687"/>
                  </a:lnTo>
                  <a:lnTo>
                    <a:pt x="0" y="6312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74324" t="-6452" r="-31287" b="-9102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6" name="Group 25"/>
            <p:cNvGrpSpPr/>
            <p:nvPr/>
          </p:nvGrpSpPr>
          <p:grpSpPr>
            <a:xfrm>
              <a:off x="9590794" y="3713924"/>
              <a:ext cx="8037623" cy="1222834"/>
              <a:chOff x="0" y="0"/>
              <a:chExt cx="10716831" cy="1630445"/>
            </a:xfrm>
          </p:grpSpPr>
          <p:sp>
            <p:nvSpPr>
              <p:cNvPr id="37" name="Freeform 26"/>
              <p:cNvSpPr/>
              <p:nvPr/>
            </p:nvSpPr>
            <p:spPr>
              <a:xfrm>
                <a:off x="0" y="0"/>
                <a:ext cx="5185660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5185660" h="1630445">
                    <a:moveTo>
                      <a:pt x="0" y="0"/>
                    </a:moveTo>
                    <a:lnTo>
                      <a:pt x="5185660" y="0"/>
                    </a:lnTo>
                    <a:lnTo>
                      <a:pt x="5185660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8" name="Freeform 27"/>
              <p:cNvSpPr/>
              <p:nvPr/>
            </p:nvSpPr>
            <p:spPr>
              <a:xfrm>
                <a:off x="3522582" y="0"/>
                <a:ext cx="3326156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3326156" h="1630445">
                    <a:moveTo>
                      <a:pt x="0" y="0"/>
                    </a:moveTo>
                    <a:lnTo>
                      <a:pt x="3326156" y="0"/>
                    </a:lnTo>
                    <a:lnTo>
                      <a:pt x="3326156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56059" r="-30088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9" name="Freeform 28"/>
              <p:cNvSpPr/>
              <p:nvPr/>
            </p:nvSpPr>
            <p:spPr>
              <a:xfrm>
                <a:off x="6226438" y="0"/>
                <a:ext cx="4490393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4490393" h="1630445">
                    <a:moveTo>
                      <a:pt x="0" y="0"/>
                    </a:moveTo>
                    <a:lnTo>
                      <a:pt x="4490393" y="0"/>
                    </a:lnTo>
                    <a:lnTo>
                      <a:pt x="4490393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8381" t="-180" b="-18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0" name="TextBox 29"/>
              <p:cNvSpPr txBox="1"/>
              <p:nvPr/>
            </p:nvSpPr>
            <p:spPr>
              <a:xfrm>
                <a:off x="433769" y="438232"/>
                <a:ext cx="919909" cy="6552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149"/>
                  </a:lnSpc>
                  <a:spcBef>
                    <a:spcPct val="0"/>
                  </a:spcBef>
                </a:pPr>
                <a:r>
                  <a:rPr lang="th-TH" sz="2963" b="1" noProof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3.2</a:t>
                </a:r>
              </a:p>
            </p:txBody>
          </p:sp>
          <p:sp>
            <p:nvSpPr>
              <p:cNvPr id="41" name="TextBox 30"/>
              <p:cNvSpPr txBox="1"/>
              <p:nvPr/>
            </p:nvSpPr>
            <p:spPr>
              <a:xfrm>
                <a:off x="1601334" y="514432"/>
                <a:ext cx="8616709" cy="5509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39"/>
                  </a:lnSpc>
                </a:pPr>
                <a:r>
                  <a:rPr lang="th-TH" sz="2816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การเปิดใช้งานโปรแกรม (บน Windows 11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857540" y="1376115"/>
            <a:ext cx="16401760" cy="7480879"/>
            <a:chOff x="0" y="0"/>
            <a:chExt cx="21869013" cy="99745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288295" cy="9974505"/>
            </a:xfrm>
            <a:custGeom>
              <a:avLst/>
              <a:gdLst/>
              <a:ahLst/>
              <a:cxnLst/>
              <a:rect l="l" t="t" r="r" b="b"/>
              <a:pathLst>
                <a:path w="15288295" h="9974505">
                  <a:moveTo>
                    <a:pt x="0" y="0"/>
                  </a:moveTo>
                  <a:lnTo>
                    <a:pt x="15288295" y="0"/>
                  </a:lnTo>
                  <a:lnTo>
                    <a:pt x="15288295" y="9974505"/>
                  </a:lnTo>
                  <a:lnTo>
                    <a:pt x="0" y="9974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546409" y="0"/>
              <a:ext cx="12322604" cy="9974505"/>
            </a:xfrm>
            <a:custGeom>
              <a:avLst/>
              <a:gdLst/>
              <a:ahLst/>
              <a:cxnLst/>
              <a:rect l="l" t="t" r="r" b="b"/>
              <a:pathLst>
                <a:path w="12322604" h="9974505">
                  <a:moveTo>
                    <a:pt x="0" y="0"/>
                  </a:moveTo>
                  <a:lnTo>
                    <a:pt x="12322604" y="0"/>
                  </a:lnTo>
                  <a:lnTo>
                    <a:pt x="12322604" y="9974505"/>
                  </a:lnTo>
                  <a:lnTo>
                    <a:pt x="0" y="9974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290" r="-10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48659" y="609240"/>
            <a:ext cx="6513623" cy="1222834"/>
            <a:chOff x="0" y="0"/>
            <a:chExt cx="8684831" cy="163044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194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3.2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601334" y="514432"/>
              <a:ext cx="6593141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มุมมอง (View) สไลด์แบบต่าง ๆ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035202" y="2009403"/>
            <a:ext cx="14234566" cy="145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	เป็นสิ่งสำคัญในการทำงานกับงานนำเสนอ เพราะแต่ละมุมมองถูกออกแบบมาเพื่อให้</a:t>
            </a:r>
            <a:b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เราทำงานกับสไลด์ได้สะดวกขึ้น เช่น การจัดเรียงสไลด์ การดูโน้ต หรือการแสดงผลงานเสนอ</a:t>
            </a:r>
          </a:p>
          <a:p>
            <a:pPr>
              <a:lnSpc>
                <a:spcPts val="3919"/>
              </a:lnSpc>
              <a:spcBef>
                <a:spcPct val="0"/>
              </a:spcBef>
              <a:spcAft>
                <a:spcPts val="1200"/>
              </a:spcAft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ซึ่งมุมมองแต่ละรูปแบบมีรายละเอียด ดังนี้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8E64C9-F74A-F14C-528C-5BBF8C1D1D22}"/>
              </a:ext>
            </a:extLst>
          </p:cNvPr>
          <p:cNvGrpSpPr/>
          <p:nvPr/>
        </p:nvGrpSpPr>
        <p:grpSpPr>
          <a:xfrm>
            <a:off x="10668000" y="3233060"/>
            <a:ext cx="6196693" cy="4419600"/>
            <a:chOff x="10668000" y="5067300"/>
            <a:chExt cx="6196693" cy="4419600"/>
          </a:xfrm>
        </p:grpSpPr>
        <p:sp>
          <p:nvSpPr>
            <p:cNvPr id="33" name="Freeform 33"/>
            <p:cNvSpPr/>
            <p:nvPr/>
          </p:nvSpPr>
          <p:spPr>
            <a:xfrm>
              <a:off x="10668000" y="5067300"/>
              <a:ext cx="4314149" cy="2876099"/>
            </a:xfrm>
            <a:custGeom>
              <a:avLst/>
              <a:gdLst/>
              <a:ahLst/>
              <a:cxnLst/>
              <a:rect l="l" t="t" r="r" b="b"/>
              <a:pathLst>
                <a:path w="4314149" h="2876099">
                  <a:moveTo>
                    <a:pt x="0" y="0"/>
                  </a:moveTo>
                  <a:lnTo>
                    <a:pt x="4314149" y="0"/>
                  </a:lnTo>
                  <a:lnTo>
                    <a:pt x="4314149" y="2876099"/>
                  </a:lnTo>
                  <a:lnTo>
                    <a:pt x="0" y="2876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2573000" y="6591300"/>
              <a:ext cx="4291693" cy="2895600"/>
            </a:xfrm>
            <a:custGeom>
              <a:avLst/>
              <a:gdLst/>
              <a:ahLst/>
              <a:cxnLst/>
              <a:rect l="l" t="t" r="r" b="b"/>
              <a:pathLst>
                <a:path w="3651265" h="2463504">
                  <a:moveTo>
                    <a:pt x="0" y="0"/>
                  </a:moveTo>
                  <a:lnTo>
                    <a:pt x="3651265" y="0"/>
                  </a:lnTo>
                  <a:lnTo>
                    <a:pt x="3651265" y="2463504"/>
                  </a:lnTo>
                  <a:lnTo>
                    <a:pt x="0" y="2463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37" name="TextBox 32">
            <a:extLst>
              <a:ext uri="{FF2B5EF4-FFF2-40B4-BE49-F238E27FC236}">
                <a16:creationId xmlns:a16="http://schemas.microsoft.com/office/drawing/2014/main" id="{A35F84AA-D257-4BA4-8F86-4500F6F74D94}"/>
              </a:ext>
            </a:extLst>
          </p:cNvPr>
          <p:cNvSpPr txBox="1"/>
          <p:nvPr/>
        </p:nvSpPr>
        <p:spPr>
          <a:xfrm>
            <a:off x="2035202" y="3656781"/>
            <a:ext cx="14234566" cy="445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มุมมองปกติ (Normal View)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มุมมองเค้าร่าง (Outline View)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มุมมองตัวเรียงลำดับสไลด์ (Slide Sorter View)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มุมมองบันทึกย่อ (Notes Page View)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มุมมองแบบอ่านงานนำเสนอบนหน้าจอ (Reading View)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มุมมองการนำเสนอสไลด์ (Slide Show View)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มุมมองต้นแบบภาพนิ่ง (Slide Master View)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มุมมองต้นแบบเอกสารประกอบคำ บรรยาย (Handout Master View)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มุมมองต้นแบบบันทึกย่อ (Notes Master)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282631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15147" y="440151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การสร้างและการจัดการสไลด์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05227" y="157653"/>
              <a:ext cx="1431096" cy="1429779"/>
            </a:xfrm>
            <a:custGeom>
              <a:avLst/>
              <a:gdLst/>
              <a:ahLst/>
              <a:cxnLst/>
              <a:rect l="l" t="t" r="r" b="b"/>
              <a:pathLst>
                <a:path w="1431096" h="1429779">
                  <a:moveTo>
                    <a:pt x="0" y="0"/>
                  </a:moveTo>
                  <a:lnTo>
                    <a:pt x="1431096" y="0"/>
                  </a:lnTo>
                  <a:lnTo>
                    <a:pt x="1431096" y="1429779"/>
                  </a:lnTo>
                  <a:lnTo>
                    <a:pt x="0" y="142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767046" y="1924820"/>
            <a:ext cx="8037623" cy="1222834"/>
            <a:chOff x="0" y="0"/>
            <a:chExt cx="10716831" cy="163044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6226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4.1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601334" y="514432"/>
              <a:ext cx="861670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การสร้างสไลด์เปล่า (Blank Presentation)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8546670" y="3233060"/>
            <a:ext cx="8864943" cy="4496028"/>
          </a:xfrm>
          <a:custGeom>
            <a:avLst/>
            <a:gdLst/>
            <a:ahLst/>
            <a:cxnLst/>
            <a:rect l="l" t="t" r="r" b="b"/>
            <a:pathLst>
              <a:path w="8864943" h="4496028">
                <a:moveTo>
                  <a:pt x="0" y="0"/>
                </a:moveTo>
                <a:lnTo>
                  <a:pt x="8864943" y="0"/>
                </a:lnTo>
                <a:lnTo>
                  <a:pt x="8864943" y="4496028"/>
                </a:lnTo>
                <a:lnTo>
                  <a:pt x="0" y="4496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814" r="-3239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5" name="Freeform 35"/>
          <p:cNvSpPr/>
          <p:nvPr/>
        </p:nvSpPr>
        <p:spPr>
          <a:xfrm>
            <a:off x="1028700" y="4237397"/>
            <a:ext cx="7517970" cy="1782699"/>
          </a:xfrm>
          <a:custGeom>
            <a:avLst/>
            <a:gdLst/>
            <a:ahLst/>
            <a:cxnLst/>
            <a:rect l="l" t="t" r="r" b="b"/>
            <a:pathLst>
              <a:path w="7517970" h="1782699">
                <a:moveTo>
                  <a:pt x="0" y="0"/>
                </a:moveTo>
                <a:lnTo>
                  <a:pt x="7517970" y="0"/>
                </a:lnTo>
                <a:lnTo>
                  <a:pt x="7517970" y="1782698"/>
                </a:lnTo>
                <a:lnTo>
                  <a:pt x="0" y="1782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89"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106377" y="1660468"/>
            <a:ext cx="8037623" cy="1222834"/>
            <a:chOff x="0" y="0"/>
            <a:chExt cx="10716831" cy="1630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226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4.2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601334" y="514432"/>
              <a:ext cx="861670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การเลือกใช้สไลด์แม่แบบ (Slide Template)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9938598" y="405948"/>
            <a:ext cx="7062793" cy="4628258"/>
          </a:xfrm>
          <a:custGeom>
            <a:avLst/>
            <a:gdLst/>
            <a:ahLst/>
            <a:cxnLst/>
            <a:rect l="l" t="t" r="r" b="b"/>
            <a:pathLst>
              <a:path w="7062793" h="4628258">
                <a:moveTo>
                  <a:pt x="0" y="0"/>
                </a:moveTo>
                <a:lnTo>
                  <a:pt x="7062793" y="0"/>
                </a:lnTo>
                <a:lnTo>
                  <a:pt x="7062793" y="4628258"/>
                </a:lnTo>
                <a:lnTo>
                  <a:pt x="0" y="4628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90" r="-2416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1" name="Freeform 31"/>
          <p:cNvSpPr/>
          <p:nvPr/>
        </p:nvSpPr>
        <p:spPr>
          <a:xfrm>
            <a:off x="1028700" y="4591394"/>
            <a:ext cx="11984634" cy="2756466"/>
          </a:xfrm>
          <a:custGeom>
            <a:avLst/>
            <a:gdLst/>
            <a:ahLst/>
            <a:cxnLst/>
            <a:rect l="l" t="t" r="r" b="b"/>
            <a:pathLst>
              <a:path w="11984634" h="2756466">
                <a:moveTo>
                  <a:pt x="0" y="0"/>
                </a:moveTo>
                <a:lnTo>
                  <a:pt x="11984634" y="0"/>
                </a:lnTo>
                <a:lnTo>
                  <a:pt x="11984634" y="2756466"/>
                </a:lnTo>
                <a:lnTo>
                  <a:pt x="0" y="2756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47625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4" name="Freeform 24"/>
          <p:cNvSpPr/>
          <p:nvPr/>
        </p:nvSpPr>
        <p:spPr>
          <a:xfrm>
            <a:off x="7601115" y="38100"/>
            <a:ext cx="10160862" cy="7341223"/>
          </a:xfrm>
          <a:custGeom>
            <a:avLst/>
            <a:gdLst/>
            <a:ahLst/>
            <a:cxnLst/>
            <a:rect l="l" t="t" r="r" b="b"/>
            <a:pathLst>
              <a:path w="10160862" h="7341223">
                <a:moveTo>
                  <a:pt x="0" y="0"/>
                </a:moveTo>
                <a:lnTo>
                  <a:pt x="10160862" y="0"/>
                </a:lnTo>
                <a:lnTo>
                  <a:pt x="10160862" y="7341223"/>
                </a:lnTo>
                <a:lnTo>
                  <a:pt x="0" y="7341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5" name="Freeform 25"/>
          <p:cNvSpPr/>
          <p:nvPr/>
        </p:nvSpPr>
        <p:spPr>
          <a:xfrm>
            <a:off x="1028700" y="4877667"/>
            <a:ext cx="8396318" cy="1197027"/>
          </a:xfrm>
          <a:custGeom>
            <a:avLst/>
            <a:gdLst/>
            <a:ahLst/>
            <a:cxnLst/>
            <a:rect l="l" t="t" r="r" b="b"/>
            <a:pathLst>
              <a:path w="8396318" h="1197027">
                <a:moveTo>
                  <a:pt x="0" y="0"/>
                </a:moveTo>
                <a:lnTo>
                  <a:pt x="8396318" y="0"/>
                </a:lnTo>
                <a:lnTo>
                  <a:pt x="8396318" y="1197027"/>
                </a:lnTo>
                <a:lnTo>
                  <a:pt x="0" y="11970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59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6" name="Group 26"/>
          <p:cNvGrpSpPr/>
          <p:nvPr/>
        </p:nvGrpSpPr>
        <p:grpSpPr>
          <a:xfrm>
            <a:off x="978243" y="2862584"/>
            <a:ext cx="8037623" cy="1222834"/>
            <a:chOff x="0" y="0"/>
            <a:chExt cx="10716831" cy="16304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6226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4.3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601334" y="514432"/>
              <a:ext cx="861670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การสร้างสไลด์ต้นแบบ (Slide Master)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184690" y="636890"/>
            <a:ext cx="8894873" cy="1222834"/>
            <a:chOff x="0" y="0"/>
            <a:chExt cx="11859831" cy="1630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903582" y="0"/>
              <a:ext cx="4015964" cy="1630445"/>
            </a:xfrm>
            <a:custGeom>
              <a:avLst/>
              <a:gdLst/>
              <a:ahLst/>
              <a:cxnLst/>
              <a:rect l="l" t="t" r="r" b="b"/>
              <a:pathLst>
                <a:path w="4015964" h="1630445">
                  <a:moveTo>
                    <a:pt x="0" y="0"/>
                  </a:moveTo>
                  <a:lnTo>
                    <a:pt x="4015964" y="0"/>
                  </a:lnTo>
                  <a:lnTo>
                    <a:pt x="4015964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6430" r="-774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7369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4.4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53678" y="514432"/>
              <a:ext cx="1040393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การออกแบบและสร้างสไลด์ต้นแบบจากเท็มเพลต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310065" y="2166260"/>
            <a:ext cx="6523870" cy="3740645"/>
          </a:xfrm>
          <a:custGeom>
            <a:avLst/>
            <a:gdLst/>
            <a:ahLst/>
            <a:cxnLst/>
            <a:rect l="l" t="t" r="r" b="b"/>
            <a:pathLst>
              <a:path w="6523870" h="3740645">
                <a:moveTo>
                  <a:pt x="0" y="0"/>
                </a:moveTo>
                <a:lnTo>
                  <a:pt x="6523870" y="0"/>
                </a:lnTo>
                <a:lnTo>
                  <a:pt x="6523870" y="3740645"/>
                </a:lnTo>
                <a:lnTo>
                  <a:pt x="0" y="3740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068" r="-17501" b="-27881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1" name="Freeform 31"/>
          <p:cNvSpPr/>
          <p:nvPr/>
        </p:nvSpPr>
        <p:spPr>
          <a:xfrm>
            <a:off x="4267200" y="4452260"/>
            <a:ext cx="5757676" cy="3509709"/>
          </a:xfrm>
          <a:custGeom>
            <a:avLst/>
            <a:gdLst/>
            <a:ahLst/>
            <a:cxnLst/>
            <a:rect l="l" t="t" r="r" b="b"/>
            <a:pathLst>
              <a:path w="5757676" h="3509709">
                <a:moveTo>
                  <a:pt x="0" y="0"/>
                </a:moveTo>
                <a:lnTo>
                  <a:pt x="5757676" y="0"/>
                </a:lnTo>
                <a:lnTo>
                  <a:pt x="5757676" y="3509709"/>
                </a:lnTo>
                <a:lnTo>
                  <a:pt x="0" y="3509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943" t="-7720" r="-3926" b="-1095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2" name="Freeform 32"/>
          <p:cNvSpPr/>
          <p:nvPr/>
        </p:nvSpPr>
        <p:spPr>
          <a:xfrm>
            <a:off x="10190273" y="442875"/>
            <a:ext cx="7347498" cy="3784997"/>
          </a:xfrm>
          <a:custGeom>
            <a:avLst/>
            <a:gdLst/>
            <a:ahLst/>
            <a:cxnLst/>
            <a:rect l="l" t="t" r="r" b="b"/>
            <a:pathLst>
              <a:path w="7347498" h="3784997">
                <a:moveTo>
                  <a:pt x="0" y="0"/>
                </a:moveTo>
                <a:lnTo>
                  <a:pt x="7347498" y="0"/>
                </a:lnTo>
                <a:lnTo>
                  <a:pt x="7347498" y="3784997"/>
                </a:lnTo>
                <a:lnTo>
                  <a:pt x="0" y="378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759" r="-8162" b="-34314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3" name="Freeform 33"/>
          <p:cNvSpPr/>
          <p:nvPr/>
        </p:nvSpPr>
        <p:spPr>
          <a:xfrm>
            <a:off x="11049000" y="4376060"/>
            <a:ext cx="6324600" cy="3599438"/>
          </a:xfrm>
          <a:custGeom>
            <a:avLst/>
            <a:gdLst/>
            <a:ahLst/>
            <a:cxnLst/>
            <a:rect l="l" t="t" r="r" b="b"/>
            <a:pathLst>
              <a:path w="5746036" h="3270167">
                <a:moveTo>
                  <a:pt x="0" y="0"/>
                </a:moveTo>
                <a:lnTo>
                  <a:pt x="5746036" y="0"/>
                </a:lnTo>
                <a:lnTo>
                  <a:pt x="5746036" y="3270167"/>
                </a:lnTo>
                <a:lnTo>
                  <a:pt x="0" y="32701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41" r="-6630" b="-19021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339579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8020023"/>
            <a:ext cx="19566166" cy="449452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54815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3" name="TextBox 23"/>
          <p:cNvSpPr txBox="1"/>
          <p:nvPr/>
        </p:nvSpPr>
        <p:spPr>
          <a:xfrm>
            <a:off x="9223015" y="-1104900"/>
            <a:ext cx="166834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sz="2000" noProof="1">
                <a:solidFill>
                  <a:srgbClr val="FFFFFF"/>
                </a:solidFill>
                <a:latin typeface="Sarabun Light"/>
                <a:ea typeface="Sarabun Light"/>
                <a:cs typeface="Sarabun Light"/>
                <a:sym typeface="Sarabun Light"/>
              </a:rPr>
              <a:t>   สาระสำคัญ   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79136" y="1057364"/>
            <a:ext cx="5532585" cy="5270142"/>
          </a:xfrm>
          <a:custGeom>
            <a:avLst/>
            <a:gdLst/>
            <a:ahLst/>
            <a:cxnLst/>
            <a:rect l="l" t="t" r="r" b="b"/>
            <a:pathLst>
              <a:path w="5532585" h="5270142">
                <a:moveTo>
                  <a:pt x="0" y="0"/>
                </a:moveTo>
                <a:lnTo>
                  <a:pt x="5532585" y="0"/>
                </a:lnTo>
                <a:lnTo>
                  <a:pt x="5532585" y="5270142"/>
                </a:lnTo>
                <a:lnTo>
                  <a:pt x="0" y="52701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7380E0EE-4E46-316F-F57F-73A6AC139DF1}"/>
              </a:ext>
            </a:extLst>
          </p:cNvPr>
          <p:cNvSpPr/>
          <p:nvPr/>
        </p:nvSpPr>
        <p:spPr>
          <a:xfrm>
            <a:off x="7379906" y="658975"/>
            <a:ext cx="10177150" cy="6691476"/>
          </a:xfrm>
          <a:custGeom>
            <a:avLst/>
            <a:gdLst/>
            <a:ahLst/>
            <a:cxnLst/>
            <a:rect l="l" t="t" r="r" b="b"/>
            <a:pathLst>
              <a:path w="13569534" h="8921968">
                <a:moveTo>
                  <a:pt x="0" y="0"/>
                </a:moveTo>
                <a:lnTo>
                  <a:pt x="13569534" y="0"/>
                </a:lnTo>
                <a:lnTo>
                  <a:pt x="13569534" y="8921968"/>
                </a:lnTo>
                <a:lnTo>
                  <a:pt x="0" y="89219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492A63-CD1B-219F-CD09-C245A94B3984}"/>
              </a:ext>
            </a:extLst>
          </p:cNvPr>
          <p:cNvGrpSpPr/>
          <p:nvPr/>
        </p:nvGrpSpPr>
        <p:grpSpPr>
          <a:xfrm>
            <a:off x="7858305" y="1256935"/>
            <a:ext cx="9220350" cy="5568833"/>
            <a:chOff x="7858305" y="3074460"/>
            <a:chExt cx="9220350" cy="5568833"/>
          </a:xfrm>
        </p:grpSpPr>
        <p:sp>
          <p:nvSpPr>
            <p:cNvPr id="55" name="TextBox 13">
              <a:extLst>
                <a:ext uri="{FF2B5EF4-FFF2-40B4-BE49-F238E27FC236}">
                  <a16:creationId xmlns:a16="http://schemas.microsoft.com/office/drawing/2014/main" id="{D704176D-1B66-35D5-BD36-9E3A544EF133}"/>
                </a:ext>
              </a:extLst>
            </p:cNvPr>
            <p:cNvSpPr txBox="1"/>
            <p:nvPr/>
          </p:nvSpPr>
          <p:spPr>
            <a:xfrm>
              <a:off x="7858305" y="4305695"/>
              <a:ext cx="9220350" cy="4337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th-TH" sz="3497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โปรแกรมนําเสนอข้อมูล (Presentation) </a:t>
              </a:r>
            </a:p>
            <a:p>
              <a:pPr algn="ctr">
                <a:lnSpc>
                  <a:spcPts val="4896"/>
                </a:lnSpc>
              </a:pPr>
              <a:r>
                <a:rPr lang="th-TH" sz="349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 โปรแกรมคอมพิวเตอร์ที่ใช้สำหรับสร้าง แก้ไข และจัดรูปแบบงานนำเสนอ ประกอบไปด้วยภาพนิ่ง (Slide) ที่มีเนื้อหาในรูปแบบต่าง ๆ เช่น ข้อความ รูปภาพ วิดีโอ กราฟิก เสียงดนตรี และแอนิเมชัน ช่วยให้ผู้ใช้สามารถนำเสนอข้อมูล ความคิด หรือเรื่องราวต่าง ๆ ได้อย่างน่าสนใจ น่าติดตาม และเข้าใจง่าย</a:t>
              </a:r>
            </a:p>
          </p:txBody>
        </p:sp>
        <p:grpSp>
          <p:nvGrpSpPr>
            <p:cNvPr id="56" name="Group 14">
              <a:extLst>
                <a:ext uri="{FF2B5EF4-FFF2-40B4-BE49-F238E27FC236}">
                  <a16:creationId xmlns:a16="http://schemas.microsoft.com/office/drawing/2014/main" id="{31B581F0-9DA2-3B18-8B74-75277103B4B9}"/>
                </a:ext>
              </a:extLst>
            </p:cNvPr>
            <p:cNvGrpSpPr/>
            <p:nvPr/>
          </p:nvGrpSpPr>
          <p:grpSpPr>
            <a:xfrm>
              <a:off x="8017988" y="3074460"/>
              <a:ext cx="3464623" cy="994032"/>
              <a:chOff x="0" y="0"/>
              <a:chExt cx="584239" cy="167623"/>
            </a:xfrm>
          </p:grpSpPr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2AEEF0CC-814E-71CE-CBD6-9E32B084A8DF}"/>
                  </a:ext>
                </a:extLst>
              </p:cNvPr>
              <p:cNvSpPr/>
              <p:nvPr/>
            </p:nvSpPr>
            <p:spPr>
              <a:xfrm>
                <a:off x="0" y="0"/>
                <a:ext cx="584239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84239" h="167623">
                    <a:moveTo>
                      <a:pt x="83812" y="0"/>
                    </a:moveTo>
                    <a:lnTo>
                      <a:pt x="500427" y="0"/>
                    </a:lnTo>
                    <a:cubicBezTo>
                      <a:pt x="546715" y="0"/>
                      <a:pt x="584239" y="37524"/>
                      <a:pt x="584239" y="83812"/>
                    </a:cubicBezTo>
                    <a:lnTo>
                      <a:pt x="584239" y="83812"/>
                    </a:lnTo>
                    <a:cubicBezTo>
                      <a:pt x="584239" y="106040"/>
                      <a:pt x="575409" y="127358"/>
                      <a:pt x="559691" y="143076"/>
                    </a:cubicBezTo>
                    <a:cubicBezTo>
                      <a:pt x="543973" y="158793"/>
                      <a:pt x="522655" y="167623"/>
                      <a:pt x="500427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59" name="TextBox 16">
                <a:extLst>
                  <a:ext uri="{FF2B5EF4-FFF2-40B4-BE49-F238E27FC236}">
                    <a16:creationId xmlns:a16="http://schemas.microsoft.com/office/drawing/2014/main" id="{B0B11B7B-F2DA-0C09-FD1D-D2B483B8559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84239" cy="196198"/>
              </a:xfrm>
              <a:prstGeom prst="rect">
                <a:avLst/>
              </a:prstGeom>
            </p:spPr>
            <p:txBody>
              <a:bodyPr lIns="79342" tIns="79342" rIns="79342" bIns="79342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57" name="TextBox 17">
              <a:extLst>
                <a:ext uri="{FF2B5EF4-FFF2-40B4-BE49-F238E27FC236}">
                  <a16:creationId xmlns:a16="http://schemas.microsoft.com/office/drawing/2014/main" id="{F7957A32-6229-4594-7E53-3B4FFE7BE55E}"/>
                </a:ext>
              </a:extLst>
            </p:cNvPr>
            <p:cNvSpPr txBox="1"/>
            <p:nvPr/>
          </p:nvSpPr>
          <p:spPr>
            <a:xfrm>
              <a:off x="8155943" y="3167557"/>
              <a:ext cx="3210941" cy="697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th-TH" sz="41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สาระสำคัญ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8577717" y="2171086"/>
            <a:ext cx="8932620" cy="4131854"/>
            <a:chOff x="0" y="0"/>
            <a:chExt cx="11910160" cy="5509138"/>
          </a:xfrm>
        </p:grpSpPr>
        <p:sp>
          <p:nvSpPr>
            <p:cNvPr id="25" name="Freeform 25"/>
            <p:cNvSpPr/>
            <p:nvPr/>
          </p:nvSpPr>
          <p:spPr>
            <a:xfrm>
              <a:off x="433769" y="2267058"/>
              <a:ext cx="11476391" cy="3242080"/>
            </a:xfrm>
            <a:custGeom>
              <a:avLst/>
              <a:gdLst/>
              <a:ahLst/>
              <a:cxnLst/>
              <a:rect l="l" t="t" r="r" b="b"/>
              <a:pathLst>
                <a:path w="11476391" h="3242080">
                  <a:moveTo>
                    <a:pt x="0" y="0"/>
                  </a:moveTo>
                  <a:lnTo>
                    <a:pt x="11476391" y="0"/>
                  </a:lnTo>
                  <a:lnTo>
                    <a:pt x="11476391" y="3242080"/>
                  </a:lnTo>
                  <a:lnTo>
                    <a:pt x="0" y="3242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5436297" cy="1630445"/>
            </a:xfrm>
            <a:custGeom>
              <a:avLst/>
              <a:gdLst/>
              <a:ahLst/>
              <a:cxnLst/>
              <a:rect l="l" t="t" r="r" b="b"/>
              <a:pathLst>
                <a:path w="5436297" h="1630445">
                  <a:moveTo>
                    <a:pt x="0" y="0"/>
                  </a:moveTo>
                  <a:lnTo>
                    <a:pt x="5436297" y="0"/>
                  </a:lnTo>
                  <a:lnTo>
                    <a:pt x="543629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4" r="-1379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409523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4.6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53678" y="542610"/>
              <a:ext cx="816523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การใส่เอฟเฟกต์ระหว่างเปลี่ยนแผ่นสไลด์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8700" y="1324507"/>
            <a:ext cx="7295291" cy="5090336"/>
            <a:chOff x="0" y="0"/>
            <a:chExt cx="9727054" cy="6787114"/>
          </a:xfrm>
        </p:grpSpPr>
        <p:sp>
          <p:nvSpPr>
            <p:cNvPr id="31" name="Freeform 31"/>
            <p:cNvSpPr/>
            <p:nvPr/>
          </p:nvSpPr>
          <p:spPr>
            <a:xfrm>
              <a:off x="0" y="815223"/>
              <a:ext cx="9727054" cy="5971892"/>
            </a:xfrm>
            <a:custGeom>
              <a:avLst/>
              <a:gdLst/>
              <a:ahLst/>
              <a:cxnLst/>
              <a:rect l="l" t="t" r="r" b="b"/>
              <a:pathLst>
                <a:path w="9727054" h="5971892">
                  <a:moveTo>
                    <a:pt x="0" y="0"/>
                  </a:moveTo>
                  <a:lnTo>
                    <a:pt x="9727054" y="0"/>
                  </a:lnTo>
                  <a:lnTo>
                    <a:pt x="9727054" y="5971891"/>
                  </a:lnTo>
                  <a:lnTo>
                    <a:pt x="0" y="5971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1626" t="-16162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48920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4214753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9229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4.5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842878" y="542610"/>
              <a:ext cx="4509215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การแทรกรูปภาพ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563207"/>
            <a:ext cx="8115300" cy="5202400"/>
            <a:chOff x="0" y="0"/>
            <a:chExt cx="10820400" cy="6936533"/>
          </a:xfrm>
        </p:grpSpPr>
        <p:grpSp>
          <p:nvGrpSpPr>
            <p:cNvPr id="25" name="Group 25"/>
            <p:cNvGrpSpPr/>
            <p:nvPr/>
          </p:nvGrpSpPr>
          <p:grpSpPr>
            <a:xfrm>
              <a:off x="684063" y="808535"/>
              <a:ext cx="10136337" cy="6127998"/>
              <a:chOff x="0" y="0"/>
              <a:chExt cx="1919061" cy="11601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19061" cy="1160183"/>
              </a:xfrm>
              <a:custGeom>
                <a:avLst/>
                <a:gdLst/>
                <a:ahLst/>
                <a:cxnLst/>
                <a:rect l="l" t="t" r="r" b="b"/>
                <a:pathLst>
                  <a:path w="1919061" h="1160183">
                    <a:moveTo>
                      <a:pt x="51937" y="0"/>
                    </a:moveTo>
                    <a:lnTo>
                      <a:pt x="1867124" y="0"/>
                    </a:lnTo>
                    <a:cubicBezTo>
                      <a:pt x="1895808" y="0"/>
                      <a:pt x="1919061" y="23253"/>
                      <a:pt x="1919061" y="51937"/>
                    </a:cubicBezTo>
                    <a:lnTo>
                      <a:pt x="1919061" y="1108246"/>
                    </a:lnTo>
                    <a:cubicBezTo>
                      <a:pt x="1919061" y="1136930"/>
                      <a:pt x="1895808" y="1160183"/>
                      <a:pt x="1867124" y="1160183"/>
                    </a:cubicBezTo>
                    <a:lnTo>
                      <a:pt x="51937" y="1160183"/>
                    </a:lnTo>
                    <a:cubicBezTo>
                      <a:pt x="23253" y="1160183"/>
                      <a:pt x="0" y="1136930"/>
                      <a:pt x="0" y="1108246"/>
                    </a:cubicBezTo>
                    <a:lnTo>
                      <a:pt x="0" y="51937"/>
                    </a:lnTo>
                    <a:cubicBezTo>
                      <a:pt x="0" y="23253"/>
                      <a:pt x="23253" y="0"/>
                      <a:pt x="519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919061" cy="11982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0" y="0"/>
              <a:ext cx="5436297" cy="1630445"/>
            </a:xfrm>
            <a:custGeom>
              <a:avLst/>
              <a:gdLst/>
              <a:ahLst/>
              <a:cxnLst/>
              <a:rect l="l" t="t" r="r" b="b"/>
              <a:pathLst>
                <a:path w="5436297" h="1630445">
                  <a:moveTo>
                    <a:pt x="0" y="0"/>
                  </a:moveTo>
                  <a:lnTo>
                    <a:pt x="5436297" y="0"/>
                  </a:lnTo>
                  <a:lnTo>
                    <a:pt x="543629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4" r="-1379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268263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4.7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353678" y="542610"/>
              <a:ext cx="7099172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การกําหนดขนาดของแผ่นสไลด์</a:t>
              </a:r>
            </a:p>
          </p:txBody>
        </p:sp>
        <p:sp>
          <p:nvSpPr>
            <p:cNvPr id="32" name="Freeform 32"/>
            <p:cNvSpPr/>
            <p:nvPr/>
          </p:nvSpPr>
          <p:spPr>
            <a:xfrm>
              <a:off x="1104292" y="1788239"/>
              <a:ext cx="9295878" cy="4717658"/>
            </a:xfrm>
            <a:custGeom>
              <a:avLst/>
              <a:gdLst/>
              <a:ahLst/>
              <a:cxnLst/>
              <a:rect l="l" t="t" r="r" b="b"/>
              <a:pathLst>
                <a:path w="9295878" h="4717658">
                  <a:moveTo>
                    <a:pt x="0" y="0"/>
                  </a:moveTo>
                  <a:lnTo>
                    <a:pt x="9295878" y="0"/>
                  </a:lnTo>
                  <a:lnTo>
                    <a:pt x="9295878" y="4717658"/>
                  </a:lnTo>
                  <a:lnTo>
                    <a:pt x="0" y="471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810750" y="1183270"/>
            <a:ext cx="7448550" cy="5383540"/>
            <a:chOff x="0" y="0"/>
            <a:chExt cx="9931400" cy="7178054"/>
          </a:xfrm>
        </p:grpSpPr>
        <p:sp>
          <p:nvSpPr>
            <p:cNvPr id="34" name="Freeform 34"/>
            <p:cNvSpPr/>
            <p:nvPr/>
          </p:nvSpPr>
          <p:spPr>
            <a:xfrm>
              <a:off x="0" y="1093510"/>
              <a:ext cx="9931400" cy="6084544"/>
            </a:xfrm>
            <a:custGeom>
              <a:avLst/>
              <a:gdLst/>
              <a:ahLst/>
              <a:cxnLst/>
              <a:rect l="l" t="t" r="r" b="b"/>
              <a:pathLst>
                <a:path w="9931400" h="6084544">
                  <a:moveTo>
                    <a:pt x="0" y="0"/>
                  </a:moveTo>
                  <a:lnTo>
                    <a:pt x="9931400" y="0"/>
                  </a:lnTo>
                  <a:lnTo>
                    <a:pt x="9931400" y="6084544"/>
                  </a:lnTo>
                  <a:lnTo>
                    <a:pt x="0" y="608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7494" r="-11028" b="-1546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527261" y="0"/>
              <a:ext cx="6693071" cy="1630445"/>
            </a:xfrm>
            <a:custGeom>
              <a:avLst/>
              <a:gdLst/>
              <a:ahLst/>
              <a:cxnLst/>
              <a:rect l="l" t="t" r="r" b="b"/>
              <a:pathLst>
                <a:path w="6693071" h="1630445">
                  <a:moveTo>
                    <a:pt x="0" y="0"/>
                  </a:moveTo>
                  <a:lnTo>
                    <a:pt x="6693071" y="0"/>
                  </a:lnTo>
                  <a:lnTo>
                    <a:pt x="6693071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49" b="-4049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078325" y="438232"/>
              <a:ext cx="856224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4.8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4061549" y="542610"/>
              <a:ext cx="3799983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การเพิ่มแผ่นสไลด์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676400" y="623309"/>
            <a:ext cx="6425067" cy="6724551"/>
            <a:chOff x="0" y="0"/>
            <a:chExt cx="8566755" cy="8966068"/>
          </a:xfrm>
        </p:grpSpPr>
        <p:sp>
          <p:nvSpPr>
            <p:cNvPr id="25" name="Freeform 25"/>
            <p:cNvSpPr/>
            <p:nvPr/>
          </p:nvSpPr>
          <p:spPr>
            <a:xfrm>
              <a:off x="2315707" y="1162084"/>
              <a:ext cx="6251049" cy="4781818"/>
            </a:xfrm>
            <a:custGeom>
              <a:avLst/>
              <a:gdLst/>
              <a:ahLst/>
              <a:cxnLst/>
              <a:rect l="l" t="t" r="r" b="b"/>
              <a:pathLst>
                <a:path w="6251049" h="4781818">
                  <a:moveTo>
                    <a:pt x="0" y="0"/>
                  </a:moveTo>
                  <a:lnTo>
                    <a:pt x="6251048" y="0"/>
                  </a:lnTo>
                  <a:lnTo>
                    <a:pt x="6251048" y="4781818"/>
                  </a:lnTo>
                  <a:lnTo>
                    <a:pt x="0" y="478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002" r="-128050" b="-6819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470324" y="4886276"/>
              <a:ext cx="6442815" cy="4079792"/>
            </a:xfrm>
            <a:custGeom>
              <a:avLst/>
              <a:gdLst/>
              <a:ahLst/>
              <a:cxnLst/>
              <a:rect l="l" t="t" r="r" b="b"/>
              <a:pathLst>
                <a:path w="6442815" h="4079792">
                  <a:moveTo>
                    <a:pt x="0" y="0"/>
                  </a:moveTo>
                  <a:lnTo>
                    <a:pt x="6442815" y="0"/>
                  </a:lnTo>
                  <a:lnTo>
                    <a:pt x="6442815" y="4079792"/>
                  </a:lnTo>
                  <a:lnTo>
                    <a:pt x="0" y="4079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6333" t="-17207" r="-7544" b="-7992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6188815" cy="1630445"/>
            </a:xfrm>
            <a:custGeom>
              <a:avLst/>
              <a:gdLst/>
              <a:ahLst/>
              <a:cxnLst/>
              <a:rect l="l" t="t" r="r" b="b"/>
              <a:pathLst>
                <a:path w="6188815" h="1630445">
                  <a:moveTo>
                    <a:pt x="0" y="0"/>
                  </a:moveTo>
                  <a:lnTo>
                    <a:pt x="6188815" y="0"/>
                  </a:lnTo>
                  <a:lnTo>
                    <a:pt x="6188815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" t="-19" b="-19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4.9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53678" y="542610"/>
              <a:ext cx="4552943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การคัดลอกแผ่นสไลด์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015867" y="1081621"/>
            <a:ext cx="7564079" cy="5807926"/>
            <a:chOff x="0" y="0"/>
            <a:chExt cx="10085439" cy="7743902"/>
          </a:xfrm>
        </p:grpSpPr>
        <p:sp>
          <p:nvSpPr>
            <p:cNvPr id="31" name="Freeform 31"/>
            <p:cNvSpPr/>
            <p:nvPr/>
          </p:nvSpPr>
          <p:spPr>
            <a:xfrm>
              <a:off x="3973979" y="0"/>
              <a:ext cx="6111460" cy="4302565"/>
            </a:xfrm>
            <a:custGeom>
              <a:avLst/>
              <a:gdLst/>
              <a:ahLst/>
              <a:cxnLst/>
              <a:rect l="l" t="t" r="r" b="b"/>
              <a:pathLst>
                <a:path w="6111460" h="4302565">
                  <a:moveTo>
                    <a:pt x="0" y="0"/>
                  </a:moveTo>
                  <a:lnTo>
                    <a:pt x="6111460" y="0"/>
                  </a:lnTo>
                  <a:lnTo>
                    <a:pt x="6111460" y="4302565"/>
                  </a:lnTo>
                  <a:lnTo>
                    <a:pt x="0" y="4302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323" t="-1230" r="-132020" b="-111312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3503816"/>
              <a:ext cx="6285686" cy="4240086"/>
            </a:xfrm>
            <a:custGeom>
              <a:avLst/>
              <a:gdLst/>
              <a:ahLst/>
              <a:cxnLst/>
              <a:rect l="l" t="t" r="r" b="b"/>
              <a:pathLst>
                <a:path w="6285686" h="4240086">
                  <a:moveTo>
                    <a:pt x="0" y="0"/>
                  </a:moveTo>
                  <a:lnTo>
                    <a:pt x="6285686" y="0"/>
                  </a:lnTo>
                  <a:lnTo>
                    <a:pt x="6285686" y="4240086"/>
                  </a:lnTo>
                  <a:lnTo>
                    <a:pt x="0" y="4240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2878" r="-11775" b="-115674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96871" y="1481334"/>
              <a:ext cx="6188815" cy="1630445"/>
            </a:xfrm>
            <a:custGeom>
              <a:avLst/>
              <a:gdLst/>
              <a:ahLst/>
              <a:cxnLst/>
              <a:rect l="l" t="t" r="r" b="b"/>
              <a:pathLst>
                <a:path w="6188815" h="1630445">
                  <a:moveTo>
                    <a:pt x="0" y="0"/>
                  </a:moveTo>
                  <a:lnTo>
                    <a:pt x="6188815" y="0"/>
                  </a:lnTo>
                  <a:lnTo>
                    <a:pt x="6188815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" t="-19" b="-19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03640" y="1919566"/>
              <a:ext cx="1108038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4.10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450548" y="2023943"/>
              <a:ext cx="4552943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การคัดลอกแผ่นสไลด์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474763" y="1256686"/>
            <a:ext cx="7250137" cy="4696926"/>
            <a:chOff x="0" y="0"/>
            <a:chExt cx="9666849" cy="6262568"/>
          </a:xfrm>
        </p:grpSpPr>
        <p:sp>
          <p:nvSpPr>
            <p:cNvPr id="25" name="Freeform 25"/>
            <p:cNvSpPr/>
            <p:nvPr/>
          </p:nvSpPr>
          <p:spPr>
            <a:xfrm>
              <a:off x="858179" y="1118368"/>
              <a:ext cx="8808669" cy="5144201"/>
            </a:xfrm>
            <a:custGeom>
              <a:avLst/>
              <a:gdLst/>
              <a:ahLst/>
              <a:cxnLst/>
              <a:rect l="l" t="t" r="r" b="b"/>
              <a:pathLst>
                <a:path w="8808669" h="5144201">
                  <a:moveTo>
                    <a:pt x="0" y="0"/>
                  </a:moveTo>
                  <a:lnTo>
                    <a:pt x="8808670" y="0"/>
                  </a:lnTo>
                  <a:lnTo>
                    <a:pt x="8808670" y="5144200"/>
                  </a:lnTo>
                  <a:lnTo>
                    <a:pt x="0" y="514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798" t="-27331" r="-27105" b="-8902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6188815" cy="1630445"/>
            </a:xfrm>
            <a:custGeom>
              <a:avLst/>
              <a:gdLst/>
              <a:ahLst/>
              <a:cxnLst/>
              <a:rect l="l" t="t" r="r" b="b"/>
              <a:pathLst>
                <a:path w="6188815" h="1630445">
                  <a:moveTo>
                    <a:pt x="0" y="0"/>
                  </a:moveTo>
                  <a:lnTo>
                    <a:pt x="6188815" y="0"/>
                  </a:lnTo>
                  <a:lnTo>
                    <a:pt x="6188815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" t="-19" b="-19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06769" y="438232"/>
              <a:ext cx="1108038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4.11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53678" y="542610"/>
              <a:ext cx="4552943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การลบแผ่นสไลด์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144000" y="1256686"/>
            <a:ext cx="8456565" cy="5480042"/>
            <a:chOff x="0" y="0"/>
            <a:chExt cx="11275420" cy="730672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188815" cy="1630445"/>
            </a:xfrm>
            <a:custGeom>
              <a:avLst/>
              <a:gdLst/>
              <a:ahLst/>
              <a:cxnLst/>
              <a:rect l="l" t="t" r="r" b="b"/>
              <a:pathLst>
                <a:path w="6188815" h="1630445">
                  <a:moveTo>
                    <a:pt x="0" y="0"/>
                  </a:moveTo>
                  <a:lnTo>
                    <a:pt x="6188815" y="0"/>
                  </a:lnTo>
                  <a:lnTo>
                    <a:pt x="6188815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" t="-19" b="-19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5272820" y="0"/>
              <a:ext cx="4223184" cy="1630445"/>
            </a:xfrm>
            <a:custGeom>
              <a:avLst/>
              <a:gdLst/>
              <a:ahLst/>
              <a:cxnLst/>
              <a:rect l="l" t="t" r="r" b="b"/>
              <a:pathLst>
                <a:path w="4223184" h="1630445">
                  <a:moveTo>
                    <a:pt x="0" y="0"/>
                  </a:moveTo>
                  <a:lnTo>
                    <a:pt x="4223184" y="0"/>
                  </a:lnTo>
                  <a:lnTo>
                    <a:pt x="4223184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6665" t="-19" b="-19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06769" y="438232"/>
              <a:ext cx="1108038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4.12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53678" y="542610"/>
              <a:ext cx="790791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การใช้เค้าโครงมาตรฐานของโปรแกรม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306769" y="1630445"/>
              <a:ext cx="10968651" cy="5676277"/>
            </a:xfrm>
            <a:custGeom>
              <a:avLst/>
              <a:gdLst/>
              <a:ahLst/>
              <a:cxnLst/>
              <a:rect l="l" t="t" r="r" b="b"/>
              <a:pathLst>
                <a:path w="10968651" h="5676277">
                  <a:moveTo>
                    <a:pt x="0" y="0"/>
                  </a:moveTo>
                  <a:lnTo>
                    <a:pt x="10968651" y="0"/>
                  </a:lnTo>
                  <a:lnTo>
                    <a:pt x="10968651" y="5676277"/>
                  </a:lnTo>
                  <a:lnTo>
                    <a:pt x="0" y="5676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1143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360443" y="1627244"/>
            <a:ext cx="11471816" cy="7934600"/>
            <a:chOff x="0" y="0"/>
            <a:chExt cx="15295754" cy="10579466"/>
          </a:xfrm>
        </p:grpSpPr>
        <p:sp>
          <p:nvSpPr>
            <p:cNvPr id="25" name="Freeform 25"/>
            <p:cNvSpPr/>
            <p:nvPr/>
          </p:nvSpPr>
          <p:spPr>
            <a:xfrm>
              <a:off x="0" y="604961"/>
              <a:ext cx="15288295" cy="9974505"/>
            </a:xfrm>
            <a:custGeom>
              <a:avLst/>
              <a:gdLst/>
              <a:ahLst/>
              <a:cxnLst/>
              <a:rect l="l" t="t" r="r" b="b"/>
              <a:pathLst>
                <a:path w="15288295" h="9974505">
                  <a:moveTo>
                    <a:pt x="0" y="0"/>
                  </a:moveTo>
                  <a:lnTo>
                    <a:pt x="15288295" y="0"/>
                  </a:lnTo>
                  <a:lnTo>
                    <a:pt x="15288295" y="9974505"/>
                  </a:lnTo>
                  <a:lnTo>
                    <a:pt x="0" y="9974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45565" y="604961"/>
              <a:ext cx="14250189" cy="9974505"/>
            </a:xfrm>
            <a:custGeom>
              <a:avLst/>
              <a:gdLst/>
              <a:ahLst/>
              <a:cxnLst/>
              <a:rect l="l" t="t" r="r" b="b"/>
              <a:pathLst>
                <a:path w="14250189" h="9974505">
                  <a:moveTo>
                    <a:pt x="0" y="0"/>
                  </a:moveTo>
                  <a:lnTo>
                    <a:pt x="14250189" y="0"/>
                  </a:lnTo>
                  <a:lnTo>
                    <a:pt x="14250189" y="9974505"/>
                  </a:lnTo>
                  <a:lnTo>
                    <a:pt x="0" y="9974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478" r="-9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14947" y="1906038"/>
              <a:ext cx="14973348" cy="6108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เรียบง่าย: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เน้นความชัดเจนของเนื้อหา ใช้สีสันและรูปแบบที่ไม่รกตา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คงที่: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ใช้รูปแบบเดียวกันตลอดทั้งชุดสไลด์ เพื่อให้เกิดความสอดคล้อง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สมดุล: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จัดองค์ประกอบต่างๆ ให้มีความสมดุล สร้างความน่าสนใจ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หนึ่งแนวคิดต่อสไลด์: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ไม่ควรใส่เนื้อหาที่มากเกินไปในสไลด์เดียว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กลมกลืน: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เลือกใช้แบบอักษร สี และภาพที่เหมาะสมกับเนื้อหา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แบบอักษร: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ใช้ไม่เกิน 2 แบบ เน้นความแตกต่างด้วยตัวหนาหรือตัวเอียง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เนื้อหาและจุดนำ: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เขียนข้อความสั้นๆ ชัดเจน ใช้จุดนำเพื่อแบ่งย่อยเนื้อหา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กราฟิก: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เลือกใช้กราฟิกที่เหมาะสมและสื่อความหมายได้ชัดเจน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891009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6" y="0"/>
                  </a:lnTo>
                  <a:lnTo>
                    <a:pt x="51095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5894246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57507" y="430965"/>
              <a:ext cx="932868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5.1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หลักการออกแบบการนําเสนอข้อมูล 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60443" y="204130"/>
            <a:ext cx="8014647" cy="1308814"/>
            <a:chOff x="0" y="0"/>
            <a:chExt cx="10686196" cy="1745085"/>
          </a:xfrm>
        </p:grpSpPr>
        <p:sp>
          <p:nvSpPr>
            <p:cNvPr id="32" name="Freeform 32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713624" y="446627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การออกแบบการนําเสนอ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197631" y="134517"/>
              <a:ext cx="1476731" cy="1476051"/>
            </a:xfrm>
            <a:custGeom>
              <a:avLst/>
              <a:gdLst/>
              <a:ahLst/>
              <a:cxnLst/>
              <a:rect l="l" t="t" r="r" b="b"/>
              <a:pathLst>
                <a:path w="1476731" h="1476051">
                  <a:moveTo>
                    <a:pt x="0" y="0"/>
                  </a:moveTo>
                  <a:lnTo>
                    <a:pt x="1476731" y="0"/>
                  </a:lnTo>
                  <a:lnTo>
                    <a:pt x="1476731" y="1476051"/>
                  </a:lnTo>
                  <a:lnTo>
                    <a:pt x="0" y="147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A1AC465F-05D0-B698-1341-C471D1D208E1}"/>
              </a:ext>
            </a:extLst>
          </p:cNvPr>
          <p:cNvGrpSpPr/>
          <p:nvPr/>
        </p:nvGrpSpPr>
        <p:grpSpPr>
          <a:xfrm>
            <a:off x="11055250" y="663893"/>
            <a:ext cx="6368162" cy="8897951"/>
            <a:chOff x="11055250" y="2650533"/>
            <a:chExt cx="6368162" cy="8897951"/>
          </a:xfrm>
        </p:grpSpPr>
        <p:sp>
          <p:nvSpPr>
            <p:cNvPr id="35" name="Freeform 35"/>
            <p:cNvSpPr/>
            <p:nvPr/>
          </p:nvSpPr>
          <p:spPr>
            <a:xfrm>
              <a:off x="11055250" y="2650533"/>
              <a:ext cx="6368162" cy="3662862"/>
            </a:xfrm>
            <a:custGeom>
              <a:avLst/>
              <a:gdLst/>
              <a:ahLst/>
              <a:cxnLst/>
              <a:rect l="l" t="t" r="r" b="b"/>
              <a:pathLst>
                <a:path w="6368162" h="3662862">
                  <a:moveTo>
                    <a:pt x="0" y="0"/>
                  </a:moveTo>
                  <a:lnTo>
                    <a:pt x="6368162" y="0"/>
                  </a:lnTo>
                  <a:lnTo>
                    <a:pt x="6368162" y="3662861"/>
                  </a:lnTo>
                  <a:lnTo>
                    <a:pt x="0" y="366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415" t="-55697" r="-16757" b="-29134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2374903" y="6575702"/>
              <a:ext cx="5048509" cy="4972782"/>
            </a:xfrm>
            <a:custGeom>
              <a:avLst/>
              <a:gdLst/>
              <a:ahLst/>
              <a:cxnLst/>
              <a:rect l="l" t="t" r="r" b="b"/>
              <a:pathLst>
                <a:path w="5048509" h="4972782">
                  <a:moveTo>
                    <a:pt x="0" y="0"/>
                  </a:moveTo>
                  <a:lnTo>
                    <a:pt x="5048509" y="0"/>
                  </a:lnTo>
                  <a:lnTo>
                    <a:pt x="5048509" y="4972782"/>
                  </a:lnTo>
                  <a:lnTo>
                    <a:pt x="0" y="4972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664631"/>
            <a:ext cx="16477676" cy="6683229"/>
            <a:chOff x="0" y="0"/>
            <a:chExt cx="21970234" cy="8910972"/>
          </a:xfrm>
        </p:grpSpPr>
        <p:sp>
          <p:nvSpPr>
            <p:cNvPr id="25" name="Freeform 25"/>
            <p:cNvSpPr/>
            <p:nvPr/>
          </p:nvSpPr>
          <p:spPr>
            <a:xfrm>
              <a:off x="0" y="604961"/>
              <a:ext cx="12730932" cy="8306011"/>
            </a:xfrm>
            <a:custGeom>
              <a:avLst/>
              <a:gdLst/>
              <a:ahLst/>
              <a:cxnLst/>
              <a:rect l="l" t="t" r="r" b="b"/>
              <a:pathLst>
                <a:path w="12730932" h="8306011">
                  <a:moveTo>
                    <a:pt x="0" y="0"/>
                  </a:moveTo>
                  <a:lnTo>
                    <a:pt x="12730932" y="0"/>
                  </a:lnTo>
                  <a:lnTo>
                    <a:pt x="12730932" y="8306011"/>
                  </a:lnTo>
                  <a:lnTo>
                    <a:pt x="0" y="8306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103758" y="604961"/>
              <a:ext cx="11866476" cy="8306011"/>
            </a:xfrm>
            <a:custGeom>
              <a:avLst/>
              <a:gdLst/>
              <a:ahLst/>
              <a:cxnLst/>
              <a:rect l="l" t="t" r="r" b="b"/>
              <a:pathLst>
                <a:path w="11866476" h="8306011">
                  <a:moveTo>
                    <a:pt x="0" y="0"/>
                  </a:moveTo>
                  <a:lnTo>
                    <a:pt x="11866476" y="0"/>
                  </a:lnTo>
                  <a:lnTo>
                    <a:pt x="11866476" y="8306011"/>
                  </a:lnTo>
                  <a:lnTo>
                    <a:pt x="0" y="8306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478" r="-9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07487" y="1906038"/>
              <a:ext cx="21044054" cy="6882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กำหนดหัวข้อ: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กำหนดหัวข้อหลักและเนื้อหาที่จะนำเสนอให้ชัดเจน เพื่อให้ผู้ฟังเข้าใจง่าย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เลือกธีม: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เลือกธีมหรือรูปแบบที่ต้องการจากโปรแกรม PowerPoint เพื่อเพิ่มความสวยงามและความน่าสนใจให้กับงานนำเสนอ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ปรับแต่งสไลด์: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ปรับแต่งสไลด์แต่ละสไลด์ เช่น ใส่ข้อความ รูปภาพ ตาราง กราฟ และตกแต่งด้วยเอฟเฟกต์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เพิ่มลูกเล่น: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เพิ่มลูกเล่น เช่น การเปลี่ยนสไลด์ (Transition) หรือการเคลื่อนไหวของวัตถุ (Animation) เพื่อให้งานนำเสนอดูน่าสนใจมากขึ้น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ทดสอบการนำเสนอ: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ทดลองนำเสนอเพื่อตรวจสอบความเรียบร้อยของงาน และแก้ไขปรับปรุงก่อนนำเสนอ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พิมพ์ (ถ้าจำเป็น):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พิมพ์งานนำเสนอออกมาเป็นเอกสาร เพื่อใช้เป็นสื่อประกอบการนำเสนอหรือแจกให้ผู้ฟัง</a:t>
              </a:r>
            </a:p>
            <a:p>
              <a:pPr algn="l">
                <a:lnSpc>
                  <a:spcPts val="4619"/>
                </a:lnSpc>
              </a:pPr>
              <a:endPara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883549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6" y="0"/>
                  </a:lnTo>
                  <a:lnTo>
                    <a:pt x="51095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5886787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50048" y="430965"/>
              <a:ext cx="932868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5.2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การออกแบบสไลด์เพื่อการนําเสนอ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655727" y="1779644"/>
            <a:ext cx="8430604" cy="5891800"/>
            <a:chOff x="0" y="0"/>
            <a:chExt cx="11240805" cy="7855734"/>
          </a:xfrm>
        </p:grpSpPr>
        <p:sp>
          <p:nvSpPr>
            <p:cNvPr id="25" name="Freeform 25"/>
            <p:cNvSpPr/>
            <p:nvPr/>
          </p:nvSpPr>
          <p:spPr>
            <a:xfrm>
              <a:off x="0" y="521922"/>
              <a:ext cx="11240805" cy="7333812"/>
            </a:xfrm>
            <a:custGeom>
              <a:avLst/>
              <a:gdLst/>
              <a:ahLst/>
              <a:cxnLst/>
              <a:rect l="l" t="t" r="r" b="b"/>
              <a:pathLst>
                <a:path w="11240805" h="7333812">
                  <a:moveTo>
                    <a:pt x="0" y="0"/>
                  </a:moveTo>
                  <a:lnTo>
                    <a:pt x="11240805" y="0"/>
                  </a:lnTo>
                  <a:lnTo>
                    <a:pt x="11240805" y="7333812"/>
                  </a:lnTo>
                  <a:lnTo>
                    <a:pt x="0" y="7333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0555" y="1915663"/>
              <a:ext cx="11062151" cy="5333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ปกติเค้าโครงรูปแบบจะมีกล่องข้อความมาให้อยู่แล้ว 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แต่ถ้าต้องสร้างกล่องข้อความเอง 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ให้ทำการแทรกกล่องข้อความลงในสไลด์ โดยคลิกที่เมนู Insert ในกลุ่มเครื่องมือ Text คลิกปุ่ม Text Box 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จากนั้นคลิกลากลงบนสไลด์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เพื่อสร้างกล่องข้อความ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แล้วพิมพ์ข้อความที่ต้องการแทรกได้ทันที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687964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5" y="0"/>
                  </a:lnTo>
                  <a:lnTo>
                    <a:pt x="5109585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405201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154462" y="430965"/>
              <a:ext cx="641980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6.1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การแทรกกล่องข้อความ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1219" y="249703"/>
            <a:ext cx="8014647" cy="1308814"/>
            <a:chOff x="0" y="0"/>
            <a:chExt cx="10686196" cy="1745085"/>
          </a:xfrm>
        </p:grpSpPr>
        <p:sp>
          <p:nvSpPr>
            <p:cNvPr id="31" name="Freeform 31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715147" y="468228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การใส่เนื้อหาให้กับแผ่นสไลด์</a:t>
              </a:r>
            </a:p>
          </p:txBody>
        </p:sp>
        <p:sp>
          <p:nvSpPr>
            <p:cNvPr id="33" name="Freeform 33"/>
            <p:cNvSpPr/>
            <p:nvPr/>
          </p:nvSpPr>
          <p:spPr>
            <a:xfrm>
              <a:off x="205227" y="127674"/>
              <a:ext cx="1490593" cy="1489738"/>
            </a:xfrm>
            <a:custGeom>
              <a:avLst/>
              <a:gdLst/>
              <a:ahLst/>
              <a:cxnLst/>
              <a:rect l="l" t="t" r="r" b="b"/>
              <a:pathLst>
                <a:path w="1490593" h="1489738">
                  <a:moveTo>
                    <a:pt x="0" y="0"/>
                  </a:moveTo>
                  <a:lnTo>
                    <a:pt x="1490593" y="0"/>
                  </a:lnTo>
                  <a:lnTo>
                    <a:pt x="1490593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34" name="Freeform 34"/>
          <p:cNvSpPr/>
          <p:nvPr/>
        </p:nvSpPr>
        <p:spPr>
          <a:xfrm>
            <a:off x="10409641" y="1910303"/>
            <a:ext cx="7211152" cy="4787536"/>
          </a:xfrm>
          <a:custGeom>
            <a:avLst/>
            <a:gdLst/>
            <a:ahLst/>
            <a:cxnLst/>
            <a:rect l="l" t="t" r="r" b="b"/>
            <a:pathLst>
              <a:path w="7211152" h="4787536">
                <a:moveTo>
                  <a:pt x="0" y="0"/>
                </a:moveTo>
                <a:lnTo>
                  <a:pt x="7211152" y="0"/>
                </a:lnTo>
                <a:lnTo>
                  <a:pt x="7211152" y="4787537"/>
                </a:lnTo>
                <a:lnTo>
                  <a:pt x="0" y="4787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762000" y="566060"/>
            <a:ext cx="7917064" cy="5592383"/>
            <a:chOff x="0" y="0"/>
            <a:chExt cx="10556085" cy="7456511"/>
          </a:xfrm>
        </p:grpSpPr>
        <p:sp>
          <p:nvSpPr>
            <p:cNvPr id="25" name="Freeform 25"/>
            <p:cNvSpPr/>
            <p:nvPr/>
          </p:nvSpPr>
          <p:spPr>
            <a:xfrm>
              <a:off x="0" y="521922"/>
              <a:ext cx="10556085" cy="6934589"/>
            </a:xfrm>
            <a:custGeom>
              <a:avLst/>
              <a:gdLst/>
              <a:ahLst/>
              <a:cxnLst/>
              <a:rect l="l" t="t" r="r" b="b"/>
              <a:pathLst>
                <a:path w="10556085" h="6934589">
                  <a:moveTo>
                    <a:pt x="0" y="0"/>
                  </a:moveTo>
                  <a:lnTo>
                    <a:pt x="10556085" y="0"/>
                  </a:lnTo>
                  <a:lnTo>
                    <a:pt x="10556085" y="6934589"/>
                  </a:lnTo>
                  <a:lnTo>
                    <a:pt x="0" y="6934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27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06964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5" y="0"/>
                  </a:lnTo>
                  <a:lnTo>
                    <a:pt x="5109585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913201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73462" y="430965"/>
              <a:ext cx="7608656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6.2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การปรับแต่งข้อความที่พิมพ์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04014" y="1915663"/>
              <a:ext cx="10025072" cy="4558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เมื่อพิมพ์ข้อความลงในกล่องข้อความ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แล้วเราสามารถปรับแต่งข้อความได้ตามต้องการ 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โดยคลิกเลือกที่บริเวณเส้นกรอบของข้อความ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หรือลากเมาส์คลุม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ข้อความที่ต้องการ จากนั้นวิธีการปรับแต่ง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ก็จะเหมือน ๆ กันกับโปรแกรม Microsoft Word 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763000" y="1632860"/>
            <a:ext cx="8867131" cy="5891800"/>
            <a:chOff x="0" y="0"/>
            <a:chExt cx="11822842" cy="7855734"/>
          </a:xfrm>
        </p:grpSpPr>
        <p:sp>
          <p:nvSpPr>
            <p:cNvPr id="31" name="Freeform 31"/>
            <p:cNvSpPr/>
            <p:nvPr/>
          </p:nvSpPr>
          <p:spPr>
            <a:xfrm>
              <a:off x="582036" y="521922"/>
              <a:ext cx="11240805" cy="7333812"/>
            </a:xfrm>
            <a:custGeom>
              <a:avLst/>
              <a:gdLst/>
              <a:ahLst/>
              <a:cxnLst/>
              <a:rect l="l" t="t" r="r" b="b"/>
              <a:pathLst>
                <a:path w="11240805" h="7333812">
                  <a:moveTo>
                    <a:pt x="0" y="0"/>
                  </a:moveTo>
                  <a:lnTo>
                    <a:pt x="11240806" y="0"/>
                  </a:lnTo>
                  <a:lnTo>
                    <a:pt x="11240806" y="7333812"/>
                  </a:lnTo>
                  <a:lnTo>
                    <a:pt x="0" y="7333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6" y="0"/>
                  </a:lnTo>
                  <a:lnTo>
                    <a:pt x="51095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4876237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28398" y="392865"/>
              <a:ext cx="869632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6.3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การปรับแต่งทิศทางการวางข้อความ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189903" y="1925038"/>
              <a:ext cx="10025072" cy="5333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เราสามารถปรับเปลี่ยนแนวการวางข้อความ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บนสไลด์ให้หมุนไปยังทิศทางใด ๆ ก็ได้ตามต้องการ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โดยคลิกเลือกที่บริเวณเส้นกรอบของข้อความ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จากนั้นคลิกที่เมนู Home ที่กลุ่มเครื่องมือ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Paragraph บนแถบริบบอน คลิกที่ปุ่ม Text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Direction เลือกทิศทาง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หรือแนวการวางข้อความตามต้องการ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613468" y="566060"/>
            <a:ext cx="7917064" cy="5592383"/>
            <a:chOff x="0" y="0"/>
            <a:chExt cx="10556085" cy="7456511"/>
          </a:xfrm>
        </p:grpSpPr>
        <p:sp>
          <p:nvSpPr>
            <p:cNvPr id="25" name="Freeform 25"/>
            <p:cNvSpPr/>
            <p:nvPr/>
          </p:nvSpPr>
          <p:spPr>
            <a:xfrm>
              <a:off x="0" y="521922"/>
              <a:ext cx="10556085" cy="6934589"/>
            </a:xfrm>
            <a:custGeom>
              <a:avLst/>
              <a:gdLst/>
              <a:ahLst/>
              <a:cxnLst/>
              <a:rect l="l" t="t" r="r" b="b"/>
              <a:pathLst>
                <a:path w="10556085" h="6934589">
                  <a:moveTo>
                    <a:pt x="0" y="0"/>
                  </a:moveTo>
                  <a:lnTo>
                    <a:pt x="10556085" y="0"/>
                  </a:lnTo>
                  <a:lnTo>
                    <a:pt x="10556085" y="6934589"/>
                  </a:lnTo>
                  <a:lnTo>
                    <a:pt x="0" y="6934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27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06964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5" y="0"/>
                  </a:lnTo>
                  <a:lnTo>
                    <a:pt x="5109585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643201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35362" y="430965"/>
              <a:ext cx="614156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6.4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การปรับแต่งเส้นกรอบ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04014" y="1915663"/>
              <a:ext cx="10025072" cy="4558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เราสามารถใส่สี ปรับความหนา หรือเลือก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รูปแบบของเส้นกรอบได้ตามต้องการ โดยคลิกเลือก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ที่บริเวณเส้นกรอบของข้อความ จากนั้นคลิกที่เมนู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Home ที่กลุ่มเครื่องมือ Drawing บนแถบริบบอน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คลิกที่ปุ่ม Shape Outline เลือกสี ความหนา 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หรือรูปแบบของเส้นตามต้องการ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839200" y="1518560"/>
            <a:ext cx="8867131" cy="5891800"/>
            <a:chOff x="0" y="0"/>
            <a:chExt cx="11822842" cy="7855734"/>
          </a:xfrm>
        </p:grpSpPr>
        <p:sp>
          <p:nvSpPr>
            <p:cNvPr id="31" name="Freeform 31"/>
            <p:cNvSpPr/>
            <p:nvPr/>
          </p:nvSpPr>
          <p:spPr>
            <a:xfrm>
              <a:off x="582036" y="521922"/>
              <a:ext cx="11240805" cy="7333812"/>
            </a:xfrm>
            <a:custGeom>
              <a:avLst/>
              <a:gdLst/>
              <a:ahLst/>
              <a:cxnLst/>
              <a:rect l="l" t="t" r="r" b="b"/>
              <a:pathLst>
                <a:path w="11240805" h="7333812">
                  <a:moveTo>
                    <a:pt x="0" y="0"/>
                  </a:moveTo>
                  <a:lnTo>
                    <a:pt x="11240806" y="0"/>
                  </a:lnTo>
                  <a:lnTo>
                    <a:pt x="11240806" y="7333812"/>
                  </a:lnTo>
                  <a:lnTo>
                    <a:pt x="0" y="7333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6" y="0"/>
                  </a:lnTo>
                  <a:lnTo>
                    <a:pt x="51095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4876237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28398" y="392865"/>
              <a:ext cx="869632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6.5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การเติมสีหรือลวดลายให้กับพื้นวัตถุ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189903" y="1925038"/>
              <a:ext cx="10025072" cy="5333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เราสามารถเติมสี ใส่ลวดลาย หรือใส่รูปภาพ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ให้กับพื้นวัตถุใด ๆ ได้ตามต้องการ 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โดยคลิกเลือกที่วัตถุหรือบริเวณเส้นกรอบของข้อความ จากนั้นคลิกที่เมนู Home ที่กลุ่มเครื่องมือ Drawing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บนแถบริบบอน คลิกที่ปุ่ม Shape Fill เลือกสี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รูปแบบของลวดลาย การไล่เฉดสี </a:t>
              </a:r>
            </a:p>
            <a:p>
              <a:pPr algn="ctr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และรูปภาพได้ตามต้องการ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438055" y="1163763"/>
            <a:ext cx="7232320" cy="5238917"/>
            <a:chOff x="0" y="0"/>
            <a:chExt cx="9643094" cy="698522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6" y="0"/>
                  </a:lnTo>
                  <a:lnTo>
                    <a:pt x="51095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003237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1901898"/>
              <a:ext cx="9390603" cy="5083325"/>
            </a:xfrm>
            <a:custGeom>
              <a:avLst/>
              <a:gdLst/>
              <a:ahLst/>
              <a:cxnLst/>
              <a:rect l="l" t="t" r="r" b="b"/>
              <a:pathLst>
                <a:path w="9390603" h="5083325">
                  <a:moveTo>
                    <a:pt x="0" y="0"/>
                  </a:moveTo>
                  <a:lnTo>
                    <a:pt x="9390603" y="0"/>
                  </a:lnTo>
                  <a:lnTo>
                    <a:pt x="9390603" y="5083325"/>
                  </a:lnTo>
                  <a:lnTo>
                    <a:pt x="0" y="5083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20" t="-2259" r="-33280" b="-2993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28398" y="430965"/>
              <a:ext cx="8822797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6.6</a:t>
              </a:r>
              <a:r>
                <a:rPr lang="en-US" sz="3000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การเลือกธีม (Themes) ให้กับสไลด์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015867" y="639785"/>
            <a:ext cx="8851570" cy="7176173"/>
            <a:chOff x="0" y="0"/>
            <a:chExt cx="11802094" cy="956823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6" y="0"/>
                  </a:lnTo>
                  <a:lnTo>
                    <a:pt x="51095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4578324" y="0"/>
              <a:ext cx="3364258" cy="1606527"/>
            </a:xfrm>
            <a:custGeom>
              <a:avLst/>
              <a:gdLst/>
              <a:ahLst/>
              <a:cxnLst/>
              <a:rect l="l" t="t" r="r" b="b"/>
              <a:pathLst>
                <a:path w="3364258" h="1606527">
                  <a:moveTo>
                    <a:pt x="0" y="0"/>
                  </a:moveTo>
                  <a:lnTo>
                    <a:pt x="3364258" y="0"/>
                  </a:lnTo>
                  <a:lnTo>
                    <a:pt x="3364258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2028" r="-2931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162237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28398" y="430965"/>
              <a:ext cx="11301668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6.7</a:t>
              </a:r>
              <a:r>
                <a:rPr lang="en-US" sz="3000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การแทรกภาพกราฟิก (SmartArt) ลงบนสไลด์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2554793" y="1957600"/>
              <a:ext cx="8974810" cy="5880942"/>
            </a:xfrm>
            <a:custGeom>
              <a:avLst/>
              <a:gdLst/>
              <a:ahLst/>
              <a:cxnLst/>
              <a:rect l="l" t="t" r="r" b="b"/>
              <a:pathLst>
                <a:path w="8974810" h="5880942">
                  <a:moveTo>
                    <a:pt x="0" y="0"/>
                  </a:moveTo>
                  <a:lnTo>
                    <a:pt x="8974810" y="0"/>
                  </a:lnTo>
                  <a:lnTo>
                    <a:pt x="8974810" y="5880943"/>
                  </a:lnTo>
                  <a:lnTo>
                    <a:pt x="0" y="5880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0557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428398" y="4801581"/>
              <a:ext cx="7162237" cy="4766650"/>
            </a:xfrm>
            <a:custGeom>
              <a:avLst/>
              <a:gdLst/>
              <a:ahLst/>
              <a:cxnLst/>
              <a:rect l="l" t="t" r="r" b="b"/>
              <a:pathLst>
                <a:path w="7162237" h="4766650">
                  <a:moveTo>
                    <a:pt x="0" y="0"/>
                  </a:moveTo>
                  <a:lnTo>
                    <a:pt x="7162238" y="0"/>
                  </a:lnTo>
                  <a:lnTo>
                    <a:pt x="7162238" y="4766650"/>
                  </a:lnTo>
                  <a:lnTo>
                    <a:pt x="0" y="476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9354" t="-269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2112160" y="2069539"/>
            <a:ext cx="6809968" cy="1112087"/>
            <a:chOff x="0" y="0"/>
            <a:chExt cx="9079957" cy="1482782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9079957" cy="1482782"/>
            </a:xfrm>
            <a:custGeom>
              <a:avLst/>
              <a:gdLst/>
              <a:ahLst/>
              <a:cxnLst/>
              <a:rect l="l" t="t" r="r" b="b"/>
              <a:pathLst>
                <a:path w="9079957" h="1482782">
                  <a:moveTo>
                    <a:pt x="9079957" y="0"/>
                  </a:moveTo>
                  <a:lnTo>
                    <a:pt x="0" y="0"/>
                  </a:lnTo>
                  <a:lnTo>
                    <a:pt x="0" y="1482782"/>
                  </a:lnTo>
                  <a:lnTo>
                    <a:pt x="9079957" y="1482782"/>
                  </a:lnTo>
                  <a:lnTo>
                    <a:pt x="907995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16004" y="112117"/>
              <a:ext cx="7429901" cy="118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th-TH" sz="2622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ประโยชน์</a:t>
              </a:r>
            </a:p>
            <a:p>
              <a:pPr algn="ctr">
                <a:lnSpc>
                  <a:spcPts val="3671"/>
                </a:lnSpc>
              </a:pPr>
              <a:r>
                <a:rPr lang="th-TH" sz="2622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ของโปรแกรม  Microsoft PowerPoint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2075" y="139426"/>
              <a:ext cx="1203929" cy="1203929"/>
            </a:xfrm>
            <a:custGeom>
              <a:avLst/>
              <a:gdLst/>
              <a:ahLst/>
              <a:cxnLst/>
              <a:rect l="l" t="t" r="r" b="b"/>
              <a:pathLst>
                <a:path w="1203929" h="1203929">
                  <a:moveTo>
                    <a:pt x="0" y="0"/>
                  </a:moveTo>
                  <a:lnTo>
                    <a:pt x="1203929" y="0"/>
                  </a:lnTo>
                  <a:lnTo>
                    <a:pt x="1203929" y="1203930"/>
                  </a:lnTo>
                  <a:lnTo>
                    <a:pt x="0" y="1203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7001" y="3497265"/>
            <a:ext cx="6809968" cy="1112087"/>
            <a:chOff x="0" y="0"/>
            <a:chExt cx="9079957" cy="1482782"/>
          </a:xfrm>
        </p:grpSpPr>
        <p:sp>
          <p:nvSpPr>
            <p:cNvPr id="29" name="Freeform 29"/>
            <p:cNvSpPr/>
            <p:nvPr/>
          </p:nvSpPr>
          <p:spPr>
            <a:xfrm flipH="1">
              <a:off x="0" y="0"/>
              <a:ext cx="9079957" cy="1482782"/>
            </a:xfrm>
            <a:custGeom>
              <a:avLst/>
              <a:gdLst/>
              <a:ahLst/>
              <a:cxnLst/>
              <a:rect l="l" t="t" r="r" b="b"/>
              <a:pathLst>
                <a:path w="9079957" h="1482782">
                  <a:moveTo>
                    <a:pt x="9079957" y="0"/>
                  </a:moveTo>
                  <a:lnTo>
                    <a:pt x="0" y="0"/>
                  </a:lnTo>
                  <a:lnTo>
                    <a:pt x="0" y="1482782"/>
                  </a:lnTo>
                  <a:lnTo>
                    <a:pt x="9079957" y="1482782"/>
                  </a:lnTo>
                  <a:lnTo>
                    <a:pt x="907995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14752" y="121407"/>
              <a:ext cx="7429901" cy="118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th-TH" sz="2622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ส่วนประกอบ</a:t>
              </a:r>
            </a:p>
            <a:p>
              <a:pPr algn="ctr">
                <a:lnSpc>
                  <a:spcPts val="3671"/>
                </a:lnSpc>
              </a:pPr>
              <a:r>
                <a:rPr lang="th-TH" sz="2622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ของโปรแกรม Microsoft PowerPoint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176562" y="109280"/>
              <a:ext cx="1264222" cy="1264222"/>
            </a:xfrm>
            <a:custGeom>
              <a:avLst/>
              <a:gdLst/>
              <a:ahLst/>
              <a:cxnLst/>
              <a:rect l="l" t="t" r="r" b="b"/>
              <a:pathLst>
                <a:path w="1264222" h="1264222">
                  <a:moveTo>
                    <a:pt x="0" y="0"/>
                  </a:moveTo>
                  <a:lnTo>
                    <a:pt x="1264222" y="0"/>
                  </a:lnTo>
                  <a:lnTo>
                    <a:pt x="1264222" y="1264222"/>
                  </a:lnTo>
                  <a:lnTo>
                    <a:pt x="0" y="126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112160" y="4837951"/>
            <a:ext cx="6809968" cy="1112087"/>
            <a:chOff x="0" y="0"/>
            <a:chExt cx="9079957" cy="1482782"/>
          </a:xfrm>
        </p:grpSpPr>
        <p:sp>
          <p:nvSpPr>
            <p:cNvPr id="33" name="Freeform 33"/>
            <p:cNvSpPr/>
            <p:nvPr/>
          </p:nvSpPr>
          <p:spPr>
            <a:xfrm flipH="1">
              <a:off x="0" y="0"/>
              <a:ext cx="9079957" cy="1482782"/>
            </a:xfrm>
            <a:custGeom>
              <a:avLst/>
              <a:gdLst/>
              <a:ahLst/>
              <a:cxnLst/>
              <a:rect l="l" t="t" r="r" b="b"/>
              <a:pathLst>
                <a:path w="9079957" h="1482782">
                  <a:moveTo>
                    <a:pt x="9079957" y="0"/>
                  </a:moveTo>
                  <a:lnTo>
                    <a:pt x="0" y="0"/>
                  </a:lnTo>
                  <a:lnTo>
                    <a:pt x="0" y="1482782"/>
                  </a:lnTo>
                  <a:lnTo>
                    <a:pt x="9079957" y="1482782"/>
                  </a:lnTo>
                  <a:lnTo>
                    <a:pt x="907995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437586" y="405611"/>
              <a:ext cx="7429901" cy="568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th-TH" sz="2622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การเริ่มต้นใช้งานโปรแกรม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180840" y="108483"/>
              <a:ext cx="1266399" cy="1265816"/>
            </a:xfrm>
            <a:custGeom>
              <a:avLst/>
              <a:gdLst/>
              <a:ahLst/>
              <a:cxnLst/>
              <a:rect l="l" t="t" r="r" b="b"/>
              <a:pathLst>
                <a:path w="1266399" h="1265816">
                  <a:moveTo>
                    <a:pt x="0" y="0"/>
                  </a:moveTo>
                  <a:lnTo>
                    <a:pt x="1266399" y="0"/>
                  </a:lnTo>
                  <a:lnTo>
                    <a:pt x="1266399" y="1265816"/>
                  </a:lnTo>
                  <a:lnTo>
                    <a:pt x="0" y="1265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112160" y="6202934"/>
            <a:ext cx="6809968" cy="1112087"/>
            <a:chOff x="0" y="0"/>
            <a:chExt cx="9079957" cy="1482782"/>
          </a:xfrm>
        </p:grpSpPr>
        <p:sp>
          <p:nvSpPr>
            <p:cNvPr id="37" name="Freeform 37"/>
            <p:cNvSpPr/>
            <p:nvPr/>
          </p:nvSpPr>
          <p:spPr>
            <a:xfrm flipH="1">
              <a:off x="0" y="0"/>
              <a:ext cx="9079957" cy="1482782"/>
            </a:xfrm>
            <a:custGeom>
              <a:avLst/>
              <a:gdLst/>
              <a:ahLst/>
              <a:cxnLst/>
              <a:rect l="l" t="t" r="r" b="b"/>
              <a:pathLst>
                <a:path w="9079957" h="1482782">
                  <a:moveTo>
                    <a:pt x="9079957" y="0"/>
                  </a:moveTo>
                  <a:lnTo>
                    <a:pt x="0" y="0"/>
                  </a:lnTo>
                  <a:lnTo>
                    <a:pt x="0" y="1482782"/>
                  </a:lnTo>
                  <a:lnTo>
                    <a:pt x="9079957" y="1482782"/>
                  </a:lnTo>
                  <a:lnTo>
                    <a:pt x="907995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457344" y="392545"/>
              <a:ext cx="7367843" cy="568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th-TH" sz="2622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การสร้างและการจัดการสไลด์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174379" y="133957"/>
              <a:ext cx="1215989" cy="1214869"/>
            </a:xfrm>
            <a:custGeom>
              <a:avLst/>
              <a:gdLst/>
              <a:ahLst/>
              <a:cxnLst/>
              <a:rect l="l" t="t" r="r" b="b"/>
              <a:pathLst>
                <a:path w="1215989" h="1214869">
                  <a:moveTo>
                    <a:pt x="0" y="0"/>
                  </a:moveTo>
                  <a:lnTo>
                    <a:pt x="1215989" y="0"/>
                  </a:lnTo>
                  <a:lnTo>
                    <a:pt x="1215989" y="1214868"/>
                  </a:lnTo>
                  <a:lnTo>
                    <a:pt x="0" y="121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612763" y="628217"/>
            <a:ext cx="6809968" cy="1112087"/>
            <a:chOff x="0" y="0"/>
            <a:chExt cx="9079957" cy="1482782"/>
          </a:xfrm>
        </p:grpSpPr>
        <p:sp>
          <p:nvSpPr>
            <p:cNvPr id="41" name="Freeform 41"/>
            <p:cNvSpPr/>
            <p:nvPr/>
          </p:nvSpPr>
          <p:spPr>
            <a:xfrm flipH="1">
              <a:off x="0" y="0"/>
              <a:ext cx="9079957" cy="1482782"/>
            </a:xfrm>
            <a:custGeom>
              <a:avLst/>
              <a:gdLst/>
              <a:ahLst/>
              <a:cxnLst/>
              <a:rect l="l" t="t" r="r" b="b"/>
              <a:pathLst>
                <a:path w="9079957" h="1482782">
                  <a:moveTo>
                    <a:pt x="9079957" y="0"/>
                  </a:moveTo>
                  <a:lnTo>
                    <a:pt x="0" y="0"/>
                  </a:lnTo>
                  <a:lnTo>
                    <a:pt x="0" y="1482782"/>
                  </a:lnTo>
                  <a:lnTo>
                    <a:pt x="9079957" y="1482782"/>
                  </a:lnTo>
                  <a:lnTo>
                    <a:pt x="907995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456049" y="398048"/>
              <a:ext cx="7367843" cy="568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th-TH" sz="2622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การออกแบบการนําเสนอ</a:t>
              </a:r>
            </a:p>
          </p:txBody>
        </p:sp>
        <p:sp>
          <p:nvSpPr>
            <p:cNvPr id="43" name="Freeform 43"/>
            <p:cNvSpPr/>
            <p:nvPr/>
          </p:nvSpPr>
          <p:spPr>
            <a:xfrm>
              <a:off x="167925" y="114298"/>
              <a:ext cx="1254764" cy="1254186"/>
            </a:xfrm>
            <a:custGeom>
              <a:avLst/>
              <a:gdLst/>
              <a:ahLst/>
              <a:cxnLst/>
              <a:rect l="l" t="t" r="r" b="b"/>
              <a:pathLst>
                <a:path w="1254764" h="1254186">
                  <a:moveTo>
                    <a:pt x="0" y="0"/>
                  </a:moveTo>
                  <a:lnTo>
                    <a:pt x="1254764" y="0"/>
                  </a:lnTo>
                  <a:lnTo>
                    <a:pt x="1254764" y="1254186"/>
                  </a:lnTo>
                  <a:lnTo>
                    <a:pt x="0" y="1254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920779" y="340865"/>
            <a:ext cx="5192731" cy="1399438"/>
            <a:chOff x="0" y="0"/>
            <a:chExt cx="6923641" cy="186591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923641" cy="1865917"/>
            </a:xfrm>
            <a:custGeom>
              <a:avLst/>
              <a:gdLst/>
              <a:ahLst/>
              <a:cxnLst/>
              <a:rect l="l" t="t" r="r" b="b"/>
              <a:pathLst>
                <a:path w="6923641" h="1865917">
                  <a:moveTo>
                    <a:pt x="0" y="0"/>
                  </a:moveTo>
                  <a:lnTo>
                    <a:pt x="6923641" y="0"/>
                  </a:lnTo>
                  <a:lnTo>
                    <a:pt x="6923641" y="1865917"/>
                  </a:lnTo>
                  <a:lnTo>
                    <a:pt x="0" y="1865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313164" y="355113"/>
              <a:ext cx="5436991" cy="862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7"/>
                </a:lnSpc>
                <a:spcBef>
                  <a:spcPct val="0"/>
                </a:spcBef>
              </a:pPr>
              <a:r>
                <a:rPr lang="th-TH" sz="3962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694474" y="3359917"/>
            <a:ext cx="6646547" cy="1085399"/>
            <a:chOff x="0" y="0"/>
            <a:chExt cx="8862063" cy="1447199"/>
          </a:xfrm>
        </p:grpSpPr>
        <p:sp>
          <p:nvSpPr>
            <p:cNvPr id="48" name="Freeform 48"/>
            <p:cNvSpPr/>
            <p:nvPr/>
          </p:nvSpPr>
          <p:spPr>
            <a:xfrm flipH="1">
              <a:off x="0" y="0"/>
              <a:ext cx="8862063" cy="1447199"/>
            </a:xfrm>
            <a:custGeom>
              <a:avLst/>
              <a:gdLst/>
              <a:ahLst/>
              <a:cxnLst/>
              <a:rect l="l" t="t" r="r" b="b"/>
              <a:pathLst>
                <a:path w="8862063" h="1447199">
                  <a:moveTo>
                    <a:pt x="8862063" y="0"/>
                  </a:moveTo>
                  <a:lnTo>
                    <a:pt x="0" y="0"/>
                  </a:lnTo>
                  <a:lnTo>
                    <a:pt x="0" y="1447199"/>
                  </a:lnTo>
                  <a:lnTo>
                    <a:pt x="8862063" y="1447199"/>
                  </a:lnTo>
                  <a:lnTo>
                    <a:pt x="886206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217517" y="136081"/>
              <a:ext cx="1175038" cy="1175038"/>
            </a:xfrm>
            <a:custGeom>
              <a:avLst/>
              <a:gdLst/>
              <a:ahLst/>
              <a:cxnLst/>
              <a:rect l="l" t="t" r="r" b="b"/>
              <a:pathLst>
                <a:path w="1175038" h="1175038">
                  <a:moveTo>
                    <a:pt x="0" y="0"/>
                  </a:moveTo>
                  <a:lnTo>
                    <a:pt x="1175039" y="0"/>
                  </a:lnTo>
                  <a:lnTo>
                    <a:pt x="1175039" y="1175038"/>
                  </a:lnTo>
                  <a:lnTo>
                    <a:pt x="0" y="1175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382024" y="395970"/>
              <a:ext cx="7251603" cy="565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</a:pPr>
              <a:r>
                <a:rPr lang="th-TH" sz="255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การใส่ทรานสิชัน (Transition)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694474" y="4850290"/>
            <a:ext cx="6646547" cy="1085399"/>
            <a:chOff x="0" y="0"/>
            <a:chExt cx="8862063" cy="1447199"/>
          </a:xfrm>
        </p:grpSpPr>
        <p:sp>
          <p:nvSpPr>
            <p:cNvPr id="52" name="Freeform 52"/>
            <p:cNvSpPr/>
            <p:nvPr/>
          </p:nvSpPr>
          <p:spPr>
            <a:xfrm flipH="1">
              <a:off x="0" y="0"/>
              <a:ext cx="8862063" cy="1447199"/>
            </a:xfrm>
            <a:custGeom>
              <a:avLst/>
              <a:gdLst/>
              <a:ahLst/>
              <a:cxnLst/>
              <a:rect l="l" t="t" r="r" b="b"/>
              <a:pathLst>
                <a:path w="8862063" h="1447199">
                  <a:moveTo>
                    <a:pt x="8862063" y="0"/>
                  </a:moveTo>
                  <a:lnTo>
                    <a:pt x="0" y="0"/>
                  </a:lnTo>
                  <a:lnTo>
                    <a:pt x="0" y="1447199"/>
                  </a:lnTo>
                  <a:lnTo>
                    <a:pt x="8862063" y="1447199"/>
                  </a:lnTo>
                  <a:lnTo>
                    <a:pt x="886206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81815" y="92926"/>
              <a:ext cx="1212780" cy="1212121"/>
            </a:xfrm>
            <a:custGeom>
              <a:avLst/>
              <a:gdLst/>
              <a:ahLst/>
              <a:cxnLst/>
              <a:rect l="l" t="t" r="r" b="b"/>
              <a:pathLst>
                <a:path w="1212780" h="1212121">
                  <a:moveTo>
                    <a:pt x="0" y="0"/>
                  </a:moveTo>
                  <a:lnTo>
                    <a:pt x="1212780" y="0"/>
                  </a:lnTo>
                  <a:lnTo>
                    <a:pt x="1212780" y="1212121"/>
                  </a:lnTo>
                  <a:lnTo>
                    <a:pt x="0" y="121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380802" y="100672"/>
              <a:ext cx="7251603" cy="1170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</a:pPr>
              <a:r>
                <a:rPr lang="th-TH" sz="255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การใส่การเคลื่อนไหว</a:t>
              </a:r>
            </a:p>
            <a:p>
              <a:pPr algn="ctr">
                <a:lnSpc>
                  <a:spcPts val="3583"/>
                </a:lnSpc>
              </a:pPr>
              <a:r>
                <a:rPr lang="th-TH" sz="255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ให้กับวัตถุ (Animations)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9694474" y="6229621"/>
            <a:ext cx="6646547" cy="1085399"/>
            <a:chOff x="0" y="0"/>
            <a:chExt cx="8862063" cy="1447199"/>
          </a:xfrm>
        </p:grpSpPr>
        <p:sp>
          <p:nvSpPr>
            <p:cNvPr id="56" name="Freeform 56"/>
            <p:cNvSpPr/>
            <p:nvPr/>
          </p:nvSpPr>
          <p:spPr>
            <a:xfrm flipH="1">
              <a:off x="0" y="0"/>
              <a:ext cx="8862063" cy="1447199"/>
            </a:xfrm>
            <a:custGeom>
              <a:avLst/>
              <a:gdLst/>
              <a:ahLst/>
              <a:cxnLst/>
              <a:rect l="l" t="t" r="r" b="b"/>
              <a:pathLst>
                <a:path w="8862063" h="1447199">
                  <a:moveTo>
                    <a:pt x="8862063" y="0"/>
                  </a:moveTo>
                  <a:lnTo>
                    <a:pt x="0" y="0"/>
                  </a:lnTo>
                  <a:lnTo>
                    <a:pt x="0" y="1447199"/>
                  </a:lnTo>
                  <a:lnTo>
                    <a:pt x="8862063" y="1447199"/>
                  </a:lnTo>
                  <a:lnTo>
                    <a:pt x="886206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163789" y="114151"/>
              <a:ext cx="1218234" cy="1218897"/>
            </a:xfrm>
            <a:custGeom>
              <a:avLst/>
              <a:gdLst/>
              <a:ahLst/>
              <a:cxnLst/>
              <a:rect l="l" t="t" r="r" b="b"/>
              <a:pathLst>
                <a:path w="1218234" h="1218897">
                  <a:moveTo>
                    <a:pt x="0" y="0"/>
                  </a:moveTo>
                  <a:lnTo>
                    <a:pt x="1218235" y="0"/>
                  </a:lnTo>
                  <a:lnTo>
                    <a:pt x="1218235" y="1218897"/>
                  </a:lnTo>
                  <a:lnTo>
                    <a:pt x="0" y="1218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382024" y="374906"/>
              <a:ext cx="7251603" cy="565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</a:pPr>
              <a:r>
                <a:rPr lang="th-TH" sz="255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การเผยแพร่งานนําเสนอ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694474" y="1980586"/>
            <a:ext cx="6646547" cy="1085399"/>
            <a:chOff x="0" y="0"/>
            <a:chExt cx="8862063" cy="1447199"/>
          </a:xfrm>
        </p:grpSpPr>
        <p:sp>
          <p:nvSpPr>
            <p:cNvPr id="60" name="Freeform 60"/>
            <p:cNvSpPr/>
            <p:nvPr/>
          </p:nvSpPr>
          <p:spPr>
            <a:xfrm flipH="1">
              <a:off x="0" y="0"/>
              <a:ext cx="8862063" cy="1447199"/>
            </a:xfrm>
            <a:custGeom>
              <a:avLst/>
              <a:gdLst/>
              <a:ahLst/>
              <a:cxnLst/>
              <a:rect l="l" t="t" r="r" b="b"/>
              <a:pathLst>
                <a:path w="8862063" h="1447199">
                  <a:moveTo>
                    <a:pt x="8862063" y="0"/>
                  </a:moveTo>
                  <a:lnTo>
                    <a:pt x="0" y="0"/>
                  </a:lnTo>
                  <a:lnTo>
                    <a:pt x="0" y="1447199"/>
                  </a:lnTo>
                  <a:lnTo>
                    <a:pt x="8862063" y="1447199"/>
                  </a:lnTo>
                  <a:lnTo>
                    <a:pt x="886206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422372" y="395970"/>
              <a:ext cx="7191034" cy="565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</a:pPr>
              <a:r>
                <a:rPr lang="th-TH" sz="255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การใส่เนื้อหาให้กับแผ่นสไลด์</a:t>
              </a:r>
            </a:p>
          </p:txBody>
        </p:sp>
        <p:sp>
          <p:nvSpPr>
            <p:cNvPr id="62" name="Freeform 62"/>
            <p:cNvSpPr/>
            <p:nvPr/>
          </p:nvSpPr>
          <p:spPr>
            <a:xfrm>
              <a:off x="170195" y="105880"/>
              <a:ext cx="1236149" cy="1235440"/>
            </a:xfrm>
            <a:custGeom>
              <a:avLst/>
              <a:gdLst/>
              <a:ahLst/>
              <a:cxnLst/>
              <a:rect l="l" t="t" r="r" b="b"/>
              <a:pathLst>
                <a:path w="1236149" h="1235440">
                  <a:moveTo>
                    <a:pt x="0" y="0"/>
                  </a:moveTo>
                  <a:lnTo>
                    <a:pt x="1236148" y="0"/>
                  </a:lnTo>
                  <a:lnTo>
                    <a:pt x="1236148" y="1235439"/>
                  </a:lnTo>
                  <a:lnTo>
                    <a:pt x="0" y="1235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E5B989B5-C36B-7868-AD9B-05B3CDF9D596}"/>
              </a:ext>
            </a:extLst>
          </p:cNvPr>
          <p:cNvGrpSpPr/>
          <p:nvPr/>
        </p:nvGrpSpPr>
        <p:grpSpPr>
          <a:xfrm>
            <a:off x="910447" y="245686"/>
            <a:ext cx="16272495" cy="7327347"/>
            <a:chOff x="910447" y="2156126"/>
            <a:chExt cx="16272495" cy="7327347"/>
          </a:xfrm>
        </p:grpSpPr>
        <p:sp>
          <p:nvSpPr>
            <p:cNvPr id="24" name="Freeform 24"/>
            <p:cNvSpPr/>
            <p:nvPr/>
          </p:nvSpPr>
          <p:spPr>
            <a:xfrm>
              <a:off x="910447" y="2624338"/>
              <a:ext cx="10441226" cy="6859135"/>
            </a:xfrm>
            <a:custGeom>
              <a:avLst/>
              <a:gdLst/>
              <a:ahLst/>
              <a:cxnLst/>
              <a:rect l="l" t="t" r="r" b="b"/>
              <a:pathLst>
                <a:path w="10441226" h="6859135">
                  <a:moveTo>
                    <a:pt x="0" y="0"/>
                  </a:moveTo>
                  <a:lnTo>
                    <a:pt x="10441227" y="0"/>
                  </a:lnTo>
                  <a:lnTo>
                    <a:pt x="10441227" y="6859135"/>
                  </a:lnTo>
                  <a:lnTo>
                    <a:pt x="0" y="6859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27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9126035" y="2624338"/>
              <a:ext cx="8056907" cy="6859135"/>
            </a:xfrm>
            <a:custGeom>
              <a:avLst/>
              <a:gdLst/>
              <a:ahLst/>
              <a:cxnLst/>
              <a:rect l="l" t="t" r="r" b="b"/>
              <a:pathLst>
                <a:path w="8056907" h="6859135">
                  <a:moveTo>
                    <a:pt x="0" y="0"/>
                  </a:moveTo>
                  <a:lnTo>
                    <a:pt x="8056907" y="0"/>
                  </a:lnTo>
                  <a:lnTo>
                    <a:pt x="8056907" y="6859135"/>
                  </a:lnTo>
                  <a:lnTo>
                    <a:pt x="0" y="6859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9826" r="-10" b="-275"/>
              </a:stretch>
            </a:blipFill>
          </p:spPr>
          <p:txBody>
            <a:bodyPr/>
            <a:lstStyle/>
            <a:p>
              <a:endParaRPr lang="th-TH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1586281" y="2156126"/>
              <a:ext cx="7302557" cy="1204895"/>
              <a:chOff x="0" y="0"/>
              <a:chExt cx="9736742" cy="160652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109586" cy="1606527"/>
              </a:xfrm>
              <a:custGeom>
                <a:avLst/>
                <a:gdLst/>
                <a:ahLst/>
                <a:cxnLst/>
                <a:rect l="l" t="t" r="r" b="b"/>
                <a:pathLst>
                  <a:path w="5109586" h="1606527">
                    <a:moveTo>
                      <a:pt x="0" y="0"/>
                    </a:moveTo>
                    <a:lnTo>
                      <a:pt x="5109586" y="0"/>
                    </a:lnTo>
                    <a:lnTo>
                      <a:pt x="5109586" y="1606527"/>
                    </a:lnTo>
                    <a:lnTo>
                      <a:pt x="0" y="16065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5096886" y="0"/>
                <a:ext cx="4639856" cy="1606527"/>
              </a:xfrm>
              <a:custGeom>
                <a:avLst/>
                <a:gdLst/>
                <a:ahLst/>
                <a:cxnLst/>
                <a:rect l="l" t="t" r="r" b="b"/>
                <a:pathLst>
                  <a:path w="4639856" h="1606527">
                    <a:moveTo>
                      <a:pt x="0" y="0"/>
                    </a:moveTo>
                    <a:lnTo>
                      <a:pt x="4639856" y="0"/>
                    </a:lnTo>
                    <a:lnTo>
                      <a:pt x="4639856" y="1606527"/>
                    </a:lnTo>
                    <a:lnTo>
                      <a:pt x="0" y="16065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1959" t="-180" b="-180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390583" y="405574"/>
                <a:ext cx="9346159" cy="6667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200"/>
                  </a:lnSpc>
                  <a:spcBef>
                    <a:spcPct val="0"/>
                  </a:spcBef>
                </a:pPr>
                <a:r>
                  <a:rPr lang="en-US" sz="3000" b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6.8</a:t>
                </a:r>
                <a:r>
                  <a:rPr lang="en-US" sz="3000" b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   การแทรกแผนภูมิ (Chart) ลงบนสไลด์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223020" y="3656296"/>
              <a:ext cx="6029077" cy="5219650"/>
              <a:chOff x="0" y="0"/>
              <a:chExt cx="8038769" cy="695953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989776" cy="4316911"/>
              </a:xfrm>
              <a:custGeom>
                <a:avLst/>
                <a:gdLst/>
                <a:ahLst/>
                <a:cxnLst/>
                <a:rect l="l" t="t" r="r" b="b"/>
                <a:pathLst>
                  <a:path w="6989776" h="4316911">
                    <a:moveTo>
                      <a:pt x="0" y="0"/>
                    </a:moveTo>
                    <a:lnTo>
                      <a:pt x="6989776" y="0"/>
                    </a:lnTo>
                    <a:lnTo>
                      <a:pt x="6989776" y="4316911"/>
                    </a:lnTo>
                    <a:lnTo>
                      <a:pt x="0" y="43169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64030" r="-3372" b="-8759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2466081" y="1882196"/>
                <a:ext cx="5572688" cy="5077338"/>
              </a:xfrm>
              <a:custGeom>
                <a:avLst/>
                <a:gdLst/>
                <a:ahLst/>
                <a:cxnLst/>
                <a:rect l="l" t="t" r="r" b="b"/>
                <a:pathLst>
                  <a:path w="5572688" h="5077338">
                    <a:moveTo>
                      <a:pt x="0" y="0"/>
                    </a:moveTo>
                    <a:lnTo>
                      <a:pt x="5572688" y="0"/>
                    </a:lnTo>
                    <a:lnTo>
                      <a:pt x="5572688" y="5077337"/>
                    </a:lnTo>
                    <a:lnTo>
                      <a:pt x="0" y="50773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8888837" y="3361021"/>
              <a:ext cx="6604169" cy="3884413"/>
            </a:xfrm>
            <a:custGeom>
              <a:avLst/>
              <a:gdLst/>
              <a:ahLst/>
              <a:cxnLst/>
              <a:rect l="l" t="t" r="r" b="b"/>
              <a:pathLst>
                <a:path w="6604169" h="3884413">
                  <a:moveTo>
                    <a:pt x="0" y="0"/>
                  </a:moveTo>
                  <a:lnTo>
                    <a:pt x="6604170" y="0"/>
                  </a:lnTo>
                  <a:lnTo>
                    <a:pt x="6604170" y="3884413"/>
                  </a:lnTo>
                  <a:lnTo>
                    <a:pt x="0" y="3884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47" b="-24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1601450" y="5143500"/>
              <a:ext cx="5151432" cy="3418762"/>
            </a:xfrm>
            <a:custGeom>
              <a:avLst/>
              <a:gdLst/>
              <a:ahLst/>
              <a:cxnLst/>
              <a:rect l="l" t="t" r="r" b="b"/>
              <a:pathLst>
                <a:path w="5151432" h="3418762">
                  <a:moveTo>
                    <a:pt x="0" y="0"/>
                  </a:moveTo>
                  <a:lnTo>
                    <a:pt x="5151432" y="0"/>
                  </a:lnTo>
                  <a:lnTo>
                    <a:pt x="5151432" y="3418762"/>
                  </a:lnTo>
                  <a:lnTo>
                    <a:pt x="0" y="3418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001219" y="950103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622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66494" y="46822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การใส่ทรานสิชัน (Transition)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143000" y="2623460"/>
            <a:ext cx="7855199" cy="4815986"/>
          </a:xfrm>
          <a:custGeom>
            <a:avLst/>
            <a:gdLst/>
            <a:ahLst/>
            <a:cxnLst/>
            <a:rect l="l" t="t" r="r" b="b"/>
            <a:pathLst>
              <a:path w="10473599" h="6421314">
                <a:moveTo>
                  <a:pt x="0" y="0"/>
                </a:moveTo>
                <a:lnTo>
                  <a:pt x="10473599" y="0"/>
                </a:lnTo>
                <a:lnTo>
                  <a:pt x="10473599" y="6421313"/>
                </a:lnTo>
                <a:lnTo>
                  <a:pt x="0" y="6421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0" name="Freeform 30"/>
          <p:cNvSpPr/>
          <p:nvPr/>
        </p:nvSpPr>
        <p:spPr>
          <a:xfrm>
            <a:off x="8915400" y="185060"/>
            <a:ext cx="7106035" cy="4186335"/>
          </a:xfrm>
          <a:custGeom>
            <a:avLst/>
            <a:gdLst/>
            <a:ahLst/>
            <a:cxnLst/>
            <a:rect l="l" t="t" r="r" b="b"/>
            <a:pathLst>
              <a:path w="9474713" h="5581780">
                <a:moveTo>
                  <a:pt x="0" y="0"/>
                </a:moveTo>
                <a:lnTo>
                  <a:pt x="9474713" y="0"/>
                </a:lnTo>
                <a:lnTo>
                  <a:pt x="9474713" y="5581780"/>
                </a:lnTo>
                <a:lnTo>
                  <a:pt x="0" y="55817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1" name="Freeform 31"/>
          <p:cNvSpPr/>
          <p:nvPr/>
        </p:nvSpPr>
        <p:spPr>
          <a:xfrm>
            <a:off x="11049000" y="3461660"/>
            <a:ext cx="6609352" cy="4465835"/>
          </a:xfrm>
          <a:custGeom>
            <a:avLst/>
            <a:gdLst/>
            <a:ahLst/>
            <a:cxnLst/>
            <a:rect l="l" t="t" r="r" b="b"/>
            <a:pathLst>
              <a:path w="8812469" h="5954446">
                <a:moveTo>
                  <a:pt x="0" y="0"/>
                </a:moveTo>
                <a:lnTo>
                  <a:pt x="8812469" y="0"/>
                </a:lnTo>
                <a:lnTo>
                  <a:pt x="8812469" y="5954446"/>
                </a:lnTo>
                <a:lnTo>
                  <a:pt x="0" y="59544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59"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266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311159" y="1118827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19239" y="112053"/>
              <a:ext cx="1462414" cy="1461619"/>
            </a:xfrm>
            <a:custGeom>
              <a:avLst/>
              <a:gdLst/>
              <a:ahLst/>
              <a:cxnLst/>
              <a:rect l="l" t="t" r="r" b="b"/>
              <a:pathLst>
                <a:path w="1462414" h="1461619">
                  <a:moveTo>
                    <a:pt x="0" y="0"/>
                  </a:moveTo>
                  <a:lnTo>
                    <a:pt x="1462414" y="0"/>
                  </a:lnTo>
                  <a:lnTo>
                    <a:pt x="1462414" y="1461620"/>
                  </a:lnTo>
                  <a:lnTo>
                    <a:pt x="0" y="1461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65021" y="112147"/>
              <a:ext cx="8744246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การใส่การเคลื่อนไหว</a:t>
              </a:r>
            </a:p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ให้กับวัตถุ (Animations)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447800" y="2857500"/>
            <a:ext cx="7696200" cy="5029200"/>
          </a:xfrm>
          <a:custGeom>
            <a:avLst/>
            <a:gdLst/>
            <a:ahLst/>
            <a:cxnLst/>
            <a:rect l="l" t="t" r="r" b="b"/>
            <a:pathLst>
              <a:path w="9828226" h="6186610">
                <a:moveTo>
                  <a:pt x="0" y="0"/>
                </a:moveTo>
                <a:lnTo>
                  <a:pt x="9828226" y="0"/>
                </a:lnTo>
                <a:lnTo>
                  <a:pt x="9828226" y="6186610"/>
                </a:lnTo>
                <a:lnTo>
                  <a:pt x="0" y="61866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0" name="Freeform 30"/>
          <p:cNvSpPr/>
          <p:nvPr/>
        </p:nvSpPr>
        <p:spPr>
          <a:xfrm>
            <a:off x="9144000" y="-38100"/>
            <a:ext cx="8334444" cy="5262631"/>
          </a:xfrm>
          <a:custGeom>
            <a:avLst/>
            <a:gdLst/>
            <a:ahLst/>
            <a:cxnLst/>
            <a:rect l="l" t="t" r="r" b="b"/>
            <a:pathLst>
              <a:path w="11112592" h="7016841">
                <a:moveTo>
                  <a:pt x="0" y="0"/>
                </a:moveTo>
                <a:lnTo>
                  <a:pt x="11112592" y="0"/>
                </a:lnTo>
                <a:lnTo>
                  <a:pt x="11112592" y="7016841"/>
                </a:lnTo>
                <a:lnTo>
                  <a:pt x="0" y="7016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13" r="-121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1" name="Freeform 31"/>
          <p:cNvSpPr/>
          <p:nvPr/>
        </p:nvSpPr>
        <p:spPr>
          <a:xfrm>
            <a:off x="11201400" y="3695700"/>
            <a:ext cx="6538056" cy="4240902"/>
          </a:xfrm>
          <a:custGeom>
            <a:avLst/>
            <a:gdLst/>
            <a:ahLst/>
            <a:cxnLst/>
            <a:rect l="l" t="t" r="r" b="b"/>
            <a:pathLst>
              <a:path w="7787610" h="5051423">
                <a:moveTo>
                  <a:pt x="0" y="0"/>
                </a:moveTo>
                <a:lnTo>
                  <a:pt x="7787610" y="0"/>
                </a:lnTo>
                <a:lnTo>
                  <a:pt x="7787610" y="5051423"/>
                </a:lnTo>
                <a:lnTo>
                  <a:pt x="0" y="50514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129353" y="282946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97503" y="137648"/>
              <a:ext cx="1468991" cy="1469790"/>
            </a:xfrm>
            <a:custGeom>
              <a:avLst/>
              <a:gdLst/>
              <a:ahLst/>
              <a:cxnLst/>
              <a:rect l="l" t="t" r="r" b="b"/>
              <a:pathLst>
                <a:path w="1468991" h="1469790">
                  <a:moveTo>
                    <a:pt x="0" y="0"/>
                  </a:moveTo>
                  <a:lnTo>
                    <a:pt x="1468991" y="0"/>
                  </a:lnTo>
                  <a:lnTo>
                    <a:pt x="1468991" y="1469790"/>
                  </a:lnTo>
                  <a:lnTo>
                    <a:pt x="0" y="146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66496" y="442828"/>
              <a:ext cx="8410101" cy="6644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การเผยแพร่งานนําเสนอ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2743200" y="1785260"/>
            <a:ext cx="12877800" cy="6261830"/>
          </a:xfrm>
          <a:custGeom>
            <a:avLst/>
            <a:gdLst/>
            <a:ahLst/>
            <a:cxnLst/>
            <a:rect l="l" t="t" r="r" b="b"/>
            <a:pathLst>
              <a:path w="11301259" h="5495237">
                <a:moveTo>
                  <a:pt x="0" y="0"/>
                </a:moveTo>
                <a:lnTo>
                  <a:pt x="11301259" y="0"/>
                </a:lnTo>
                <a:lnTo>
                  <a:pt x="11301259" y="5495237"/>
                </a:lnTo>
                <a:lnTo>
                  <a:pt x="0" y="54952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9" name="Group 29"/>
          <p:cNvGrpSpPr/>
          <p:nvPr/>
        </p:nvGrpSpPr>
        <p:grpSpPr>
          <a:xfrm>
            <a:off x="9906000" y="313665"/>
            <a:ext cx="7302557" cy="1204895"/>
            <a:chOff x="0" y="0"/>
            <a:chExt cx="9736742" cy="160652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6" y="0"/>
                  </a:lnTo>
                  <a:lnTo>
                    <a:pt x="51095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5096886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90583" y="405574"/>
              <a:ext cx="934615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9.1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บันทึกและส่งออกเป็นไฟล์ PDF (*.pdf)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354215" y="473715"/>
            <a:ext cx="7512107" cy="1204895"/>
            <a:chOff x="0" y="0"/>
            <a:chExt cx="10016142" cy="160652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477886" cy="1606527"/>
            </a:xfrm>
            <a:custGeom>
              <a:avLst/>
              <a:gdLst/>
              <a:ahLst/>
              <a:cxnLst/>
              <a:rect l="l" t="t" r="r" b="b"/>
              <a:pathLst>
                <a:path w="5477886" h="1606527">
                  <a:moveTo>
                    <a:pt x="0" y="0"/>
                  </a:moveTo>
                  <a:lnTo>
                    <a:pt x="5477886" y="0"/>
                  </a:lnTo>
                  <a:lnTo>
                    <a:pt x="54778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2" r="-1127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4715886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15983" y="405574"/>
              <a:ext cx="960015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9.2</a:t>
              </a:r>
              <a:r>
                <a:rPr lang="en-US" sz="3000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บันทึกและส่่งออกเป็นไฟล์ (*.pptx)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258965" y="1909129"/>
            <a:ext cx="11301259" cy="5438731"/>
          </a:xfrm>
          <a:custGeom>
            <a:avLst/>
            <a:gdLst/>
            <a:ahLst/>
            <a:cxnLst/>
            <a:rect l="l" t="t" r="r" b="b"/>
            <a:pathLst>
              <a:path w="11301259" h="5438731">
                <a:moveTo>
                  <a:pt x="0" y="0"/>
                </a:moveTo>
                <a:lnTo>
                  <a:pt x="11301259" y="0"/>
                </a:lnTo>
                <a:lnTo>
                  <a:pt x="11301259" y="5438731"/>
                </a:lnTo>
                <a:lnTo>
                  <a:pt x="0" y="543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9" name="Freeform 29"/>
          <p:cNvSpPr/>
          <p:nvPr/>
        </p:nvSpPr>
        <p:spPr>
          <a:xfrm>
            <a:off x="9985190" y="242718"/>
            <a:ext cx="7274110" cy="4222211"/>
          </a:xfrm>
          <a:custGeom>
            <a:avLst/>
            <a:gdLst/>
            <a:ahLst/>
            <a:cxnLst/>
            <a:rect l="l" t="t" r="r" b="b"/>
            <a:pathLst>
              <a:path w="7274110" h="4222211">
                <a:moveTo>
                  <a:pt x="0" y="0"/>
                </a:moveTo>
                <a:lnTo>
                  <a:pt x="7274110" y="0"/>
                </a:lnTo>
                <a:lnTo>
                  <a:pt x="7274110" y="4222211"/>
                </a:lnTo>
                <a:lnTo>
                  <a:pt x="0" y="422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82" t="-3005" r="-4741" b="-18891"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383657" y="645166"/>
            <a:ext cx="7493057" cy="1204895"/>
            <a:chOff x="0" y="0"/>
            <a:chExt cx="9990742" cy="160652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477886" cy="1606527"/>
            </a:xfrm>
            <a:custGeom>
              <a:avLst/>
              <a:gdLst/>
              <a:ahLst/>
              <a:cxnLst/>
              <a:rect l="l" t="t" r="r" b="b"/>
              <a:pathLst>
                <a:path w="5477886" h="1606527">
                  <a:moveTo>
                    <a:pt x="0" y="0"/>
                  </a:moveTo>
                  <a:lnTo>
                    <a:pt x="5477886" y="0"/>
                  </a:lnTo>
                  <a:lnTo>
                    <a:pt x="54778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2" r="-1127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4715886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90583" y="405574"/>
              <a:ext cx="960015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9.3</a:t>
              </a:r>
              <a:r>
                <a:rPr lang="en-US" sz="3000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บันทึกและส่งออกเป็นไฟล์ (*.ppsx)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028700" y="2545385"/>
            <a:ext cx="9538764" cy="4507066"/>
          </a:xfrm>
          <a:custGeom>
            <a:avLst/>
            <a:gdLst/>
            <a:ahLst/>
            <a:cxnLst/>
            <a:rect l="l" t="t" r="r" b="b"/>
            <a:pathLst>
              <a:path w="9538764" h="4507066">
                <a:moveTo>
                  <a:pt x="0" y="0"/>
                </a:moveTo>
                <a:lnTo>
                  <a:pt x="9538764" y="0"/>
                </a:lnTo>
                <a:lnTo>
                  <a:pt x="9538764" y="4507066"/>
                </a:lnTo>
                <a:lnTo>
                  <a:pt x="0" y="4507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9" name="Freeform 29"/>
          <p:cNvSpPr/>
          <p:nvPr/>
        </p:nvSpPr>
        <p:spPr>
          <a:xfrm>
            <a:off x="9607801" y="340595"/>
            <a:ext cx="7075418" cy="4458324"/>
          </a:xfrm>
          <a:custGeom>
            <a:avLst/>
            <a:gdLst/>
            <a:ahLst/>
            <a:cxnLst/>
            <a:rect l="l" t="t" r="r" b="b"/>
            <a:pathLst>
              <a:path w="7075418" h="4458324">
                <a:moveTo>
                  <a:pt x="0" y="0"/>
                </a:moveTo>
                <a:lnTo>
                  <a:pt x="7075418" y="0"/>
                </a:lnTo>
                <a:lnTo>
                  <a:pt x="7075418" y="4458323"/>
                </a:lnTo>
                <a:lnTo>
                  <a:pt x="0" y="4458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383657" y="645166"/>
            <a:ext cx="7493057" cy="1204895"/>
            <a:chOff x="0" y="0"/>
            <a:chExt cx="9990742" cy="160652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477886" cy="1606527"/>
            </a:xfrm>
            <a:custGeom>
              <a:avLst/>
              <a:gdLst/>
              <a:ahLst/>
              <a:cxnLst/>
              <a:rect l="l" t="t" r="r" b="b"/>
              <a:pathLst>
                <a:path w="5477886" h="1606527">
                  <a:moveTo>
                    <a:pt x="0" y="0"/>
                  </a:moveTo>
                  <a:lnTo>
                    <a:pt x="5477886" y="0"/>
                  </a:lnTo>
                  <a:lnTo>
                    <a:pt x="54778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2" r="-1127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4080886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90583" y="405574"/>
              <a:ext cx="960015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9.4</a:t>
              </a:r>
              <a:r>
                <a:rPr lang="en-US" sz="3000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บันทึกและส่่งออกเป็นไฟล์วิดีโอ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383657" y="2372684"/>
            <a:ext cx="10815599" cy="4975176"/>
          </a:xfrm>
          <a:custGeom>
            <a:avLst/>
            <a:gdLst/>
            <a:ahLst/>
            <a:cxnLst/>
            <a:rect l="l" t="t" r="r" b="b"/>
            <a:pathLst>
              <a:path w="10815599" h="4975176">
                <a:moveTo>
                  <a:pt x="0" y="0"/>
                </a:moveTo>
                <a:lnTo>
                  <a:pt x="10815599" y="0"/>
                </a:lnTo>
                <a:lnTo>
                  <a:pt x="10815599" y="4975176"/>
                </a:lnTo>
                <a:lnTo>
                  <a:pt x="0" y="497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9" name="Freeform 29"/>
          <p:cNvSpPr/>
          <p:nvPr/>
        </p:nvSpPr>
        <p:spPr>
          <a:xfrm>
            <a:off x="11303320" y="1141325"/>
            <a:ext cx="5955126" cy="3844335"/>
          </a:xfrm>
          <a:custGeom>
            <a:avLst/>
            <a:gdLst/>
            <a:ahLst/>
            <a:cxnLst/>
            <a:rect l="l" t="t" r="r" b="b"/>
            <a:pathLst>
              <a:path w="5709088" h="3685505">
                <a:moveTo>
                  <a:pt x="0" y="0"/>
                </a:moveTo>
                <a:lnTo>
                  <a:pt x="5709088" y="0"/>
                </a:lnTo>
                <a:lnTo>
                  <a:pt x="5709088" y="3685505"/>
                </a:lnTo>
                <a:lnTo>
                  <a:pt x="0" y="36855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6E8D44-E95E-0CE8-974F-600A8E5AC83F}"/>
              </a:ext>
            </a:extLst>
          </p:cNvPr>
          <p:cNvGrpSpPr/>
          <p:nvPr/>
        </p:nvGrpSpPr>
        <p:grpSpPr>
          <a:xfrm>
            <a:off x="5953257" y="345608"/>
            <a:ext cx="11612463" cy="7383935"/>
            <a:chOff x="5953257" y="2256048"/>
            <a:chExt cx="11612463" cy="7383935"/>
          </a:xfrm>
        </p:grpSpPr>
        <p:sp>
          <p:nvSpPr>
            <p:cNvPr id="25" name="Freeform 25"/>
            <p:cNvSpPr/>
            <p:nvPr/>
          </p:nvSpPr>
          <p:spPr>
            <a:xfrm flipH="1">
              <a:off x="5953257" y="2324131"/>
              <a:ext cx="11612463" cy="7315852"/>
            </a:xfrm>
            <a:custGeom>
              <a:avLst/>
              <a:gdLst/>
              <a:ahLst/>
              <a:cxnLst/>
              <a:rect l="l" t="t" r="r" b="b"/>
              <a:pathLst>
                <a:path w="15483284" h="9754469">
                  <a:moveTo>
                    <a:pt x="15483284" y="0"/>
                  </a:moveTo>
                  <a:lnTo>
                    <a:pt x="0" y="0"/>
                  </a:lnTo>
                  <a:lnTo>
                    <a:pt x="0" y="9754469"/>
                  </a:lnTo>
                  <a:lnTo>
                    <a:pt x="15483284" y="9754469"/>
                  </a:lnTo>
                  <a:lnTo>
                    <a:pt x="1548328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7346349" y="2256048"/>
              <a:ext cx="2160761" cy="1053665"/>
              <a:chOff x="0" y="0"/>
              <a:chExt cx="343747" cy="1676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43747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343747" h="167623">
                    <a:moveTo>
                      <a:pt x="83812" y="0"/>
                    </a:moveTo>
                    <a:lnTo>
                      <a:pt x="259935" y="0"/>
                    </a:lnTo>
                    <a:cubicBezTo>
                      <a:pt x="282164" y="0"/>
                      <a:pt x="303481" y="8830"/>
                      <a:pt x="319199" y="24548"/>
                    </a:cubicBezTo>
                    <a:cubicBezTo>
                      <a:pt x="334917" y="40266"/>
                      <a:pt x="343747" y="61583"/>
                      <a:pt x="343747" y="83812"/>
                    </a:cubicBezTo>
                    <a:lnTo>
                      <a:pt x="343747" y="83812"/>
                    </a:lnTo>
                    <a:cubicBezTo>
                      <a:pt x="343747" y="130100"/>
                      <a:pt x="306223" y="167623"/>
                      <a:pt x="259935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219B6F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343747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7391400" y="2426301"/>
              <a:ext cx="2002550" cy="735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2"/>
                </a:lnSpc>
              </a:pPr>
              <a:r>
                <a:rPr lang="th-TH" sz="4451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สรุป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992297" y="1392130"/>
            <a:ext cx="10259100" cy="623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8"/>
              </a:lnSpc>
            </a:pP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          Microsoft PowerPoint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เป็นโปรแกรมที่ใช้สร้างงานนำเสนอที่น่าสนใจ โดยสามารถใส่ข้อมูลได้หลากหลายรูปแบบ ไม่ว่าจะเป็นข้อความ รูปภาพ กราฟ หรือแม้แต่เสียงและวิดีโอ ทำให้การนำเสนอข้อมูลเป็นเรื่องง่ายและเข้าใจได้มากขึ้น</a:t>
            </a:r>
          </a:p>
          <a:p>
            <a:pPr algn="l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</a:t>
            </a: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ประโยชน์ของ PowerPoint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มีดังนี้:</a:t>
            </a:r>
          </a:p>
          <a:p>
            <a:pPr marL="648927" lvl="1" indent="-324464" algn="l">
              <a:lnSpc>
                <a:spcPts val="4538"/>
              </a:lnSpc>
              <a:buFont typeface="Arial"/>
              <a:buChar char="•"/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การศึกษา: ใช้ในการสอน ทำให้บทเรียนน่าสนใจมากขึ้น</a:t>
            </a:r>
          </a:p>
          <a:p>
            <a:pPr marL="648927" lvl="1" indent="-324464" algn="l">
              <a:lnSpc>
                <a:spcPts val="4538"/>
              </a:lnSpc>
              <a:buFont typeface="Arial"/>
              <a:buChar char="•"/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ธุรกิจ: ใช้ในการนำเสนองาน แผนงาน หรือรายงาน</a:t>
            </a:r>
          </a:p>
          <a:p>
            <a:pPr marL="648927" lvl="1" indent="-324464" algn="l">
              <a:lnSpc>
                <a:spcPts val="4538"/>
              </a:lnSpc>
              <a:buFont typeface="Arial"/>
              <a:buChar char="•"/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การตลาด: ใช้ในการสร้างสื่อโฆษณา หรือแคมเปญ</a:t>
            </a:r>
          </a:p>
          <a:p>
            <a:pPr algn="l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นอกจากนี้ใช้ในการนำเสนอผลงานวิจัย การฝึกอบรม หรือแม้แต่การจัดงานต่างๆ</a:t>
            </a:r>
          </a:p>
          <a:p>
            <a:pPr algn="l">
              <a:lnSpc>
                <a:spcPts val="4538"/>
              </a:lnSpc>
            </a:pPr>
            <a:endParaRPr lang="th-TH" sz="3005" noProof="1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762000" y="1151932"/>
            <a:ext cx="5140037" cy="5771287"/>
            <a:chOff x="0" y="0"/>
            <a:chExt cx="6853382" cy="7695049"/>
          </a:xfrm>
        </p:grpSpPr>
        <p:sp>
          <p:nvSpPr>
            <p:cNvPr id="32" name="Freeform 32"/>
            <p:cNvSpPr/>
            <p:nvPr/>
          </p:nvSpPr>
          <p:spPr>
            <a:xfrm>
              <a:off x="2601893" y="0"/>
              <a:ext cx="4251490" cy="4049816"/>
            </a:xfrm>
            <a:custGeom>
              <a:avLst/>
              <a:gdLst/>
              <a:ahLst/>
              <a:cxnLst/>
              <a:rect l="l" t="t" r="r" b="b"/>
              <a:pathLst>
                <a:path w="4251490" h="4049816">
                  <a:moveTo>
                    <a:pt x="0" y="0"/>
                  </a:moveTo>
                  <a:lnTo>
                    <a:pt x="4251489" y="0"/>
                  </a:lnTo>
                  <a:lnTo>
                    <a:pt x="4251489" y="4049816"/>
                  </a:lnTo>
                  <a:lnTo>
                    <a:pt x="0" y="4049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2459546"/>
              <a:ext cx="2601893" cy="3237649"/>
            </a:xfrm>
            <a:custGeom>
              <a:avLst/>
              <a:gdLst/>
              <a:ahLst/>
              <a:cxnLst/>
              <a:rect l="l" t="t" r="r" b="b"/>
              <a:pathLst>
                <a:path w="2601893" h="3237649">
                  <a:moveTo>
                    <a:pt x="0" y="0"/>
                  </a:moveTo>
                  <a:lnTo>
                    <a:pt x="2601893" y="0"/>
                  </a:lnTo>
                  <a:lnTo>
                    <a:pt x="2601893" y="3237649"/>
                  </a:lnTo>
                  <a:lnTo>
                    <a:pt x="0" y="3237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275764" y="4134180"/>
              <a:ext cx="3934662" cy="3560869"/>
            </a:xfrm>
            <a:custGeom>
              <a:avLst/>
              <a:gdLst/>
              <a:ahLst/>
              <a:cxnLst/>
              <a:rect l="l" t="t" r="r" b="b"/>
              <a:pathLst>
                <a:path w="3934662" h="3560869">
                  <a:moveTo>
                    <a:pt x="0" y="0"/>
                  </a:moveTo>
                  <a:lnTo>
                    <a:pt x="3934662" y="0"/>
                  </a:lnTo>
                  <a:lnTo>
                    <a:pt x="3934662" y="3560869"/>
                  </a:lnTo>
                  <a:lnTo>
                    <a:pt x="0" y="3560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2341909" y="1953738"/>
            <a:ext cx="8974117" cy="5394122"/>
            <a:chOff x="0" y="0"/>
            <a:chExt cx="11965490" cy="7192162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1416130" cy="7192162"/>
            </a:xfrm>
            <a:custGeom>
              <a:avLst/>
              <a:gdLst/>
              <a:ahLst/>
              <a:cxnLst/>
              <a:rect l="l" t="t" r="r" b="b"/>
              <a:pathLst>
                <a:path w="11416130" h="7192162">
                  <a:moveTo>
                    <a:pt x="11416130" y="0"/>
                  </a:moveTo>
                  <a:lnTo>
                    <a:pt x="0" y="0"/>
                  </a:lnTo>
                  <a:lnTo>
                    <a:pt x="0" y="7192162"/>
                  </a:lnTo>
                  <a:lnTo>
                    <a:pt x="11416130" y="7192162"/>
                  </a:lnTo>
                  <a:lnTo>
                    <a:pt x="1141613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5400" y="604054"/>
              <a:ext cx="11940090" cy="5869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PowerPoint 2021</a:t>
              </a:r>
              <a:r>
                <a:rPr lang="th-TH" sz="3205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เป็นโปรแกรมที่ใช้สร้างงานนำเสนอ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ที่สวยงามและน่าสนใจ สามารถใส่ข้อความ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รูปภาพ วิดีโอ และกราฟิกต่างๆ ได้มากมาย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มีเทมเพลตให้เลือกใช้เยอะ และใช้งานง่าย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เหมาะสำหรับนำเสนอข้อมูล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ในรูปแบบมัลติมีเดีย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33606" y="298650"/>
            <a:ext cx="8014647" cy="1308814"/>
            <a:chOff x="0" y="0"/>
            <a:chExt cx="10686196" cy="1745085"/>
          </a:xfrm>
        </p:grpSpPr>
        <p:sp>
          <p:nvSpPr>
            <p:cNvPr id="28" name="Freeform 28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666495" y="110116"/>
              <a:ext cx="8582297" cy="14201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ประโยชน์ของโปรแกรม </a:t>
              </a:r>
              <a:b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Microsoft PowerPoint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495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961675" y="298650"/>
            <a:ext cx="6004847" cy="6742304"/>
            <a:chOff x="0" y="0"/>
            <a:chExt cx="8006462" cy="8989739"/>
          </a:xfrm>
        </p:grpSpPr>
        <p:sp>
          <p:nvSpPr>
            <p:cNvPr id="32" name="Freeform 32"/>
            <p:cNvSpPr/>
            <p:nvPr/>
          </p:nvSpPr>
          <p:spPr>
            <a:xfrm>
              <a:off x="3039661" y="0"/>
              <a:ext cx="4966802" cy="4731197"/>
            </a:xfrm>
            <a:custGeom>
              <a:avLst/>
              <a:gdLst/>
              <a:ahLst/>
              <a:cxnLst/>
              <a:rect l="l" t="t" r="r" b="b"/>
              <a:pathLst>
                <a:path w="4966802" h="4731197">
                  <a:moveTo>
                    <a:pt x="0" y="0"/>
                  </a:moveTo>
                  <a:lnTo>
                    <a:pt x="4966801" y="0"/>
                  </a:lnTo>
                  <a:lnTo>
                    <a:pt x="4966801" y="4731197"/>
                  </a:lnTo>
                  <a:lnTo>
                    <a:pt x="0" y="473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2873364"/>
              <a:ext cx="3039661" cy="3782383"/>
            </a:xfrm>
            <a:custGeom>
              <a:avLst/>
              <a:gdLst/>
              <a:ahLst/>
              <a:cxnLst/>
              <a:rect l="l" t="t" r="r" b="b"/>
              <a:pathLst>
                <a:path w="3039661" h="3782383">
                  <a:moveTo>
                    <a:pt x="0" y="0"/>
                  </a:moveTo>
                  <a:lnTo>
                    <a:pt x="3039661" y="0"/>
                  </a:lnTo>
                  <a:lnTo>
                    <a:pt x="3039661" y="3782383"/>
                  </a:lnTo>
                  <a:lnTo>
                    <a:pt x="0" y="3782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658661" y="4829755"/>
              <a:ext cx="4596668" cy="4159984"/>
            </a:xfrm>
            <a:custGeom>
              <a:avLst/>
              <a:gdLst/>
              <a:ahLst/>
              <a:cxnLst/>
              <a:rect l="l" t="t" r="r" b="b"/>
              <a:pathLst>
                <a:path w="4596668" h="4159984">
                  <a:moveTo>
                    <a:pt x="0" y="0"/>
                  </a:moveTo>
                  <a:lnTo>
                    <a:pt x="4596668" y="0"/>
                  </a:lnTo>
                  <a:lnTo>
                    <a:pt x="4596668" y="4159984"/>
                  </a:lnTo>
                  <a:lnTo>
                    <a:pt x="0" y="4159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BB4C89-238E-C9B6-D82C-29EB812CAF5E}"/>
              </a:ext>
            </a:extLst>
          </p:cNvPr>
          <p:cNvGrpSpPr/>
          <p:nvPr/>
        </p:nvGrpSpPr>
        <p:grpSpPr>
          <a:xfrm>
            <a:off x="1398570" y="461704"/>
            <a:ext cx="15416737" cy="7066795"/>
            <a:chOff x="1398570" y="2372144"/>
            <a:chExt cx="15416737" cy="7066795"/>
          </a:xfrm>
        </p:grpSpPr>
        <p:sp>
          <p:nvSpPr>
            <p:cNvPr id="25" name="Freeform 25"/>
            <p:cNvSpPr/>
            <p:nvPr/>
          </p:nvSpPr>
          <p:spPr>
            <a:xfrm>
              <a:off x="1398570" y="2458937"/>
              <a:ext cx="10606238" cy="6980002"/>
            </a:xfrm>
            <a:custGeom>
              <a:avLst/>
              <a:gdLst/>
              <a:ahLst/>
              <a:cxnLst/>
              <a:rect l="l" t="t" r="r" b="b"/>
              <a:pathLst>
                <a:path w="14141651" h="9306670">
                  <a:moveTo>
                    <a:pt x="0" y="0"/>
                  </a:moveTo>
                  <a:lnTo>
                    <a:pt x="14141651" y="0"/>
                  </a:lnTo>
                  <a:lnTo>
                    <a:pt x="14141651" y="9306670"/>
                  </a:lnTo>
                  <a:lnTo>
                    <a:pt x="0" y="930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4" t="-156" r="-3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180161" y="2458937"/>
              <a:ext cx="7635146" cy="6980002"/>
            </a:xfrm>
            <a:custGeom>
              <a:avLst/>
              <a:gdLst/>
              <a:ahLst/>
              <a:cxnLst/>
              <a:rect l="l" t="t" r="r" b="b"/>
              <a:pathLst>
                <a:path w="10180195" h="9306670">
                  <a:moveTo>
                    <a:pt x="0" y="0"/>
                  </a:moveTo>
                  <a:lnTo>
                    <a:pt x="10180194" y="0"/>
                  </a:lnTo>
                  <a:lnTo>
                    <a:pt x="10180194" y="9306670"/>
                  </a:lnTo>
                  <a:lnTo>
                    <a:pt x="0" y="930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224" t="-156" r="-3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1907316" y="2372144"/>
              <a:ext cx="12613103" cy="831249"/>
              <a:chOff x="0" y="0"/>
              <a:chExt cx="2543464" cy="1676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543464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2543464" h="167623">
                    <a:moveTo>
                      <a:pt x="31304" y="0"/>
                    </a:moveTo>
                    <a:lnTo>
                      <a:pt x="2512160" y="0"/>
                    </a:lnTo>
                    <a:cubicBezTo>
                      <a:pt x="2529449" y="0"/>
                      <a:pt x="2543464" y="14015"/>
                      <a:pt x="2543464" y="31304"/>
                    </a:cubicBezTo>
                    <a:lnTo>
                      <a:pt x="2543464" y="136320"/>
                    </a:lnTo>
                    <a:cubicBezTo>
                      <a:pt x="2543464" y="153608"/>
                      <a:pt x="2529449" y="167623"/>
                      <a:pt x="2512160" y="167623"/>
                    </a:cubicBezTo>
                    <a:lnTo>
                      <a:pt x="31304" y="167623"/>
                    </a:lnTo>
                    <a:cubicBezTo>
                      <a:pt x="14015" y="167623"/>
                      <a:pt x="0" y="153608"/>
                      <a:pt x="0" y="136320"/>
                    </a:cubicBezTo>
                    <a:lnTo>
                      <a:pt x="0" y="31304"/>
                    </a:lnTo>
                    <a:cubicBezTo>
                      <a:pt x="0" y="14015"/>
                      <a:pt x="14015" y="0"/>
                      <a:pt x="31304" y="0"/>
                    </a:cubicBez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543464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208226" y="2453754"/>
              <a:ext cx="11999852" cy="579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ประโยชน์ของการใช้งานโปรแกรม Microsoft PowerPoint 2021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F93CC1E-F136-EC6A-981D-96CB3F750E03}"/>
              </a:ext>
            </a:extLst>
          </p:cNvPr>
          <p:cNvGrpSpPr/>
          <p:nvPr/>
        </p:nvGrpSpPr>
        <p:grpSpPr>
          <a:xfrm>
            <a:off x="1907316" y="1438209"/>
            <a:ext cx="15465989" cy="5696502"/>
            <a:chOff x="1907316" y="3348649"/>
            <a:chExt cx="15465989" cy="5696502"/>
          </a:xfrm>
        </p:grpSpPr>
        <p:sp>
          <p:nvSpPr>
            <p:cNvPr id="27" name="TextBox 27"/>
            <p:cNvSpPr txBox="1"/>
            <p:nvPr/>
          </p:nvSpPr>
          <p:spPr>
            <a:xfrm>
              <a:off x="1907316" y="3348649"/>
              <a:ext cx="15381379" cy="52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เทมเพลตและธีมหลากหลาย: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มีรูปแบบสำเร็จรูปให้เลือกใช้มากมาย ช่วยให้สร้างงานได้รวดเร็ว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485769" y="4036281"/>
              <a:ext cx="11324718" cy="52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เครื่องมือสร้างภาพ: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มีเครื่องมือช่วยสร้างภาพกราฟิกต่าง ๆ ทำให้งานน่าสนใจ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907316" y="4699221"/>
              <a:ext cx="14926690" cy="52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ฟีเจอร์นำเสนอ: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มีเอฟเฟกต์ต่าง ๆ เช่น การเปลี่ยนสไลด์, แอนิเมชัน, บันทึกเสียง ทำให้งานมีชีวิตชีวา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485769" y="5390736"/>
              <a:ext cx="13802925" cy="52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ทำงานร่วมกัน: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สามารถทำงานร่วมกับผู้อื่นได้แบบเรียลไทม์ ผ่านอุปกรณ์ต่าง ๆ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07316" y="6053676"/>
              <a:ext cx="12175620" cy="52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เข้าถึงได้ง่าย: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ใช้ได้บนคอมพิวเตอร์ แท็บเล็ต สมาร์ทโฟน เข้าถึงงานได้ทุกที่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907316" y="8517942"/>
              <a:ext cx="10663774" cy="52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ออกแบบโดย AI: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มีฟังก์ชันช่วยออกแบบงานให้ออกมาดูมืออาชีพ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485769" y="7912153"/>
              <a:ext cx="13802925" cy="52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ปลอดภัย: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มีระบบรักษาความปลอดภัยป้องกันการเข้าถึงโดยไม่ได้รับอนุญาต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570380" y="6668991"/>
              <a:ext cx="13802925" cy="52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แปลภาษา: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แปลงานนำเสนอเป็นภาษาอื่นได้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991927" y="7325413"/>
              <a:ext cx="12175620" cy="527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ใช้งานง่าย: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มีอินเทอร์เฟซที่เข้าใจง่าย เรียนรู้ได้เร็ว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4" name="Freeform 24"/>
          <p:cNvSpPr/>
          <p:nvPr/>
        </p:nvSpPr>
        <p:spPr>
          <a:xfrm>
            <a:off x="2053530" y="1777441"/>
            <a:ext cx="14180940" cy="2907093"/>
          </a:xfrm>
          <a:custGeom>
            <a:avLst/>
            <a:gdLst/>
            <a:ahLst/>
            <a:cxnLst/>
            <a:rect l="l" t="t" r="r" b="b"/>
            <a:pathLst>
              <a:path w="14180940" h="2907093">
                <a:moveTo>
                  <a:pt x="0" y="0"/>
                </a:moveTo>
                <a:lnTo>
                  <a:pt x="14180940" y="0"/>
                </a:lnTo>
                <a:lnTo>
                  <a:pt x="14180940" y="2907093"/>
                </a:lnTo>
                <a:lnTo>
                  <a:pt x="0" y="2907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5" name="Group 25"/>
          <p:cNvGrpSpPr/>
          <p:nvPr/>
        </p:nvGrpSpPr>
        <p:grpSpPr>
          <a:xfrm>
            <a:off x="816765" y="194582"/>
            <a:ext cx="7373047" cy="1204039"/>
            <a:chOff x="0" y="0"/>
            <a:chExt cx="9830730" cy="1605385"/>
          </a:xfrm>
        </p:grpSpPr>
        <p:sp>
          <p:nvSpPr>
            <p:cNvPr id="26" name="Freeform 26"/>
            <p:cNvSpPr/>
            <p:nvPr/>
          </p:nvSpPr>
          <p:spPr>
            <a:xfrm flipH="1">
              <a:off x="0" y="0"/>
              <a:ext cx="9830730" cy="1605385"/>
            </a:xfrm>
            <a:custGeom>
              <a:avLst/>
              <a:gdLst/>
              <a:ahLst/>
              <a:cxnLst/>
              <a:rect l="l" t="t" r="r" b="b"/>
              <a:pathLst>
                <a:path w="9830730" h="1605385">
                  <a:moveTo>
                    <a:pt x="9830730" y="0"/>
                  </a:moveTo>
                  <a:lnTo>
                    <a:pt x="0" y="0"/>
                  </a:lnTo>
                  <a:lnTo>
                    <a:pt x="0" y="1605385"/>
                  </a:lnTo>
                  <a:lnTo>
                    <a:pt x="9830730" y="1605385"/>
                  </a:lnTo>
                  <a:lnTo>
                    <a:pt x="983073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31731" y="125070"/>
              <a:ext cx="8044239" cy="1292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4"/>
                </a:lnSpc>
              </a:pPr>
              <a:r>
                <a:rPr lang="th-TH" sz="283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ส่วนประกอบ</a:t>
              </a:r>
            </a:p>
            <a:p>
              <a:pPr algn="ctr">
                <a:lnSpc>
                  <a:spcPts val="3974"/>
                </a:lnSpc>
              </a:pPr>
              <a:r>
                <a:rPr lang="th-TH" sz="283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ของโปรแกรม Microsoft Excel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1161" y="118316"/>
              <a:ext cx="1368754" cy="1368754"/>
            </a:xfrm>
            <a:custGeom>
              <a:avLst/>
              <a:gdLst/>
              <a:ahLst/>
              <a:cxnLst/>
              <a:rect l="l" t="t" r="r" b="b"/>
              <a:pathLst>
                <a:path w="1368754" h="1368754">
                  <a:moveTo>
                    <a:pt x="0" y="0"/>
                  </a:moveTo>
                  <a:lnTo>
                    <a:pt x="1368754" y="0"/>
                  </a:lnTo>
                  <a:lnTo>
                    <a:pt x="1368754" y="1368754"/>
                  </a:lnTo>
                  <a:lnTo>
                    <a:pt x="0" y="1368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3950" y="5065534"/>
            <a:ext cx="7697147" cy="833304"/>
            <a:chOff x="0" y="0"/>
            <a:chExt cx="10262863" cy="111107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407484" y="103943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แถบเครื่องมือด่วน (Quick Access Toolbar)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821097" y="5898838"/>
            <a:ext cx="7697147" cy="833304"/>
            <a:chOff x="0" y="0"/>
            <a:chExt cx="10262863" cy="111107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407484" y="103943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 Ribbon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23950" y="5898838"/>
            <a:ext cx="7697147" cy="833304"/>
            <a:chOff x="0" y="0"/>
            <a:chExt cx="10262863" cy="111107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407484" y="105675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แถบชื่อเรื่อง (Title Bar)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23950" y="6779767"/>
            <a:ext cx="8632329" cy="833304"/>
            <a:chOff x="0" y="0"/>
            <a:chExt cx="11509772" cy="111107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407484" y="97866"/>
              <a:ext cx="1010228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ปุ่มควบคุมหน้าต่าง (Window Control Buttons) 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821097" y="5075722"/>
            <a:ext cx="8221670" cy="833304"/>
            <a:chOff x="0" y="0"/>
            <a:chExt cx="10962226" cy="111107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407484" y="90057"/>
              <a:ext cx="9554742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แถบเมนูคำสั่ง (Menu Bar)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4" name="Freeform 24"/>
          <p:cNvSpPr/>
          <p:nvPr/>
        </p:nvSpPr>
        <p:spPr>
          <a:xfrm>
            <a:off x="2539670" y="484303"/>
            <a:ext cx="13208660" cy="5002780"/>
          </a:xfrm>
          <a:custGeom>
            <a:avLst/>
            <a:gdLst/>
            <a:ahLst/>
            <a:cxnLst/>
            <a:rect l="l" t="t" r="r" b="b"/>
            <a:pathLst>
              <a:path w="13208660" h="5002780">
                <a:moveTo>
                  <a:pt x="0" y="0"/>
                </a:moveTo>
                <a:lnTo>
                  <a:pt x="13208660" y="0"/>
                </a:lnTo>
                <a:lnTo>
                  <a:pt x="13208660" y="5002780"/>
                </a:lnTo>
                <a:lnTo>
                  <a:pt x="0" y="500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5" name="Group 25"/>
          <p:cNvGrpSpPr/>
          <p:nvPr/>
        </p:nvGrpSpPr>
        <p:grpSpPr>
          <a:xfrm>
            <a:off x="1749921" y="5803242"/>
            <a:ext cx="7697147" cy="833304"/>
            <a:chOff x="0" y="0"/>
            <a:chExt cx="10262863" cy="11110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407484" y="105675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 Normal View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749921" y="6588922"/>
            <a:ext cx="7697147" cy="833304"/>
            <a:chOff x="0" y="0"/>
            <a:chExt cx="10262863" cy="111107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07484" y="97866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พื้นที่ทำงาน (Worksheet Area)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425755" y="5849033"/>
            <a:ext cx="7673201" cy="833304"/>
            <a:chOff x="0" y="0"/>
            <a:chExt cx="10230935" cy="111107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75556" y="103943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แถบสถานะ (Status Bar)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414905" y="6590756"/>
            <a:ext cx="7684052" cy="833304"/>
            <a:chOff x="0" y="0"/>
            <a:chExt cx="10245402" cy="111107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390024" y="105675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ซูมและมุมมองย่อ/ขยาย (Zoom &amp; View Bar)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948252"/>
            <a:ext cx="10133123" cy="1222834"/>
            <a:chOff x="0" y="0"/>
            <a:chExt cx="13510831" cy="1630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711634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9020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1334" y="514432"/>
              <a:ext cx="11546757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 Ribbon ต่าง ๆ ของแต่ละเมนูคําสั่งหลักบน Menu Bar 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9144000" y="2575744"/>
            <a:ext cx="8115300" cy="4478124"/>
          </a:xfrm>
          <a:custGeom>
            <a:avLst/>
            <a:gdLst/>
            <a:ahLst/>
            <a:cxnLst/>
            <a:rect l="l" t="t" r="r" b="b"/>
            <a:pathLst>
              <a:path w="8115300" h="4478124">
                <a:moveTo>
                  <a:pt x="0" y="0"/>
                </a:moveTo>
                <a:lnTo>
                  <a:pt x="8115300" y="0"/>
                </a:lnTo>
                <a:lnTo>
                  <a:pt x="8115300" y="4478123"/>
                </a:lnTo>
                <a:lnTo>
                  <a:pt x="0" y="4478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2" name="TextBox 32"/>
          <p:cNvSpPr txBox="1"/>
          <p:nvPr/>
        </p:nvSpPr>
        <p:spPr>
          <a:xfrm>
            <a:off x="1499525" y="2956605"/>
            <a:ext cx="7280891" cy="364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1"/>
              </a:lnSpc>
            </a:pPr>
            <a:r>
              <a:rPr lang="th-TH" sz="2799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ไฟล์ (File)</a:t>
            </a:r>
            <a:r>
              <a:rPr lang="th-TH" sz="2799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เป็นแท็บเครื่องมือที่ใช้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ในการจัดการไฟล์ เช่น การสร้าง เปิด บันทึก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พิมพ์ ส่งออก แชร์ และปิดไฟล์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รวมถึงการตั้งค่าบัญชีผู้ใช้ การตั้งค่าโปรแกรม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การแก้ไขข้อมูลส่วนตัว การเข้าถึงข้อมูล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บน OneDrive และแสดงข้อมูล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เกี่ยวกับ PowerPoint เวอร์ชันที่ใช้งานอยู่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567DC5-6032-0879-7879-7C2C6372784E}"/>
              </a:ext>
            </a:extLst>
          </p:cNvPr>
          <p:cNvGrpSpPr/>
          <p:nvPr/>
        </p:nvGrpSpPr>
        <p:grpSpPr>
          <a:xfrm>
            <a:off x="1123950" y="383209"/>
            <a:ext cx="16230600" cy="3434364"/>
            <a:chOff x="1123950" y="2217449"/>
            <a:chExt cx="16230600" cy="3434364"/>
          </a:xfrm>
        </p:grpSpPr>
        <p:sp>
          <p:nvSpPr>
            <p:cNvPr id="24" name="Freeform 24"/>
            <p:cNvSpPr/>
            <p:nvPr/>
          </p:nvSpPr>
          <p:spPr>
            <a:xfrm>
              <a:off x="1123950" y="3419250"/>
              <a:ext cx="16135350" cy="2232563"/>
            </a:xfrm>
            <a:custGeom>
              <a:avLst/>
              <a:gdLst/>
              <a:ahLst/>
              <a:cxnLst/>
              <a:rect l="l" t="t" r="r" b="b"/>
              <a:pathLst>
                <a:path w="16135350" h="2232563">
                  <a:moveTo>
                    <a:pt x="0" y="0"/>
                  </a:moveTo>
                  <a:lnTo>
                    <a:pt x="16135350" y="0"/>
                  </a:lnTo>
                  <a:lnTo>
                    <a:pt x="16135350" y="2232563"/>
                  </a:lnTo>
                  <a:lnTo>
                    <a:pt x="0" y="223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0" t="-7330" b="-40429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950" y="221744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หน้าแรก (Home)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 คัดลอก ตัด วาง เลือก/ปรับแต่งฟอนต์ จัดรูปแบบเนื้อหา/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ข้อความ/ย่อหน้า เพิ่มและจัดระเบียบสไลด์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634377-803E-07EA-3833-6BCCC0B2008D}"/>
              </a:ext>
            </a:extLst>
          </p:cNvPr>
          <p:cNvGrpSpPr/>
          <p:nvPr/>
        </p:nvGrpSpPr>
        <p:grpSpPr>
          <a:xfrm>
            <a:off x="1028700" y="4236278"/>
            <a:ext cx="16325850" cy="3085267"/>
            <a:chOff x="1028700" y="6070518"/>
            <a:chExt cx="16325850" cy="3085267"/>
          </a:xfrm>
        </p:grpSpPr>
        <p:sp>
          <p:nvSpPr>
            <p:cNvPr id="25" name="Freeform 25"/>
            <p:cNvSpPr/>
            <p:nvPr/>
          </p:nvSpPr>
          <p:spPr>
            <a:xfrm>
              <a:off x="1028700" y="6768613"/>
              <a:ext cx="16230600" cy="2387172"/>
            </a:xfrm>
            <a:custGeom>
              <a:avLst/>
              <a:gdLst/>
              <a:ahLst/>
              <a:cxnLst/>
              <a:rect l="l" t="t" r="r" b="b"/>
              <a:pathLst>
                <a:path w="16230600" h="2387172">
                  <a:moveTo>
                    <a:pt x="0" y="0"/>
                  </a:moveTo>
                  <a:lnTo>
                    <a:pt x="16230600" y="0"/>
                  </a:lnTo>
                  <a:lnTo>
                    <a:pt x="16230600" y="2387173"/>
                  </a:lnTo>
                  <a:lnTo>
                    <a:pt x="0" y="238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88754" b="-18973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950" y="6070518"/>
              <a:ext cx="16230600" cy="49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แทรก (Insert)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แท็บเครื่องมือเพื่อแทรก รูปภาพ รูปร่าง แผนภูมิ ลิงก์ กล่องข้อความ วิดีโอ ฯลฯ ให้กับสไลด์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1681</Words>
  <Application>Microsoft Office PowerPoint</Application>
  <PresentationFormat>กำหนดเอง</PresentationFormat>
  <Paragraphs>189</Paragraphs>
  <Slides>37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37</vt:i4>
      </vt:variant>
    </vt:vector>
  </HeadingPairs>
  <TitlesOfParts>
    <vt:vector size="43" baseType="lpstr">
      <vt:lpstr>Sarabun Bold</vt:lpstr>
      <vt:lpstr>Arial</vt:lpstr>
      <vt:lpstr>Sarabun</vt:lpstr>
      <vt:lpstr>Calibri</vt:lpstr>
      <vt:lpstr>Sarabun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การใช้เทคโนโลยี U7</dc:title>
  <dc:creator>KRU KOOKKAI</dc:creator>
  <cp:lastModifiedBy>ครูกุ๊กไก่</cp:lastModifiedBy>
  <cp:revision>14</cp:revision>
  <dcterms:created xsi:type="dcterms:W3CDTF">2006-08-16T00:00:00Z</dcterms:created>
  <dcterms:modified xsi:type="dcterms:W3CDTF">2025-06-13T03:39:10Z</dcterms:modified>
  <dc:identifier>DAGMOEktigU</dc:identifier>
</cp:coreProperties>
</file>