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Sarabun" panose="020B0604020202020204" charset="-34"/>
      <p:regular r:id="rId27"/>
      <p:bold r:id="rId28"/>
      <p:italic r:id="rId29"/>
      <p:boldItalic r:id="rId30"/>
    </p:embeddedFont>
    <p:embeddedFont>
      <p:font typeface="Sarabun Bold" panose="020B0604020202020204" charset="-34"/>
      <p:regular r:id="rId31"/>
      <p:bold r:id="rId32"/>
    </p:embeddedFont>
    <p:embeddedFont>
      <p:font typeface="Sarabun Light" panose="020B0604020202020204" charset="-34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6" d="100"/>
          <a:sy n="26" d="100"/>
        </p:scale>
        <p:origin x="1956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sv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3228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8003308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TextBox 10"/>
          <p:cNvSpPr txBox="1"/>
          <p:nvPr/>
        </p:nvSpPr>
        <p:spPr>
          <a:xfrm>
            <a:off x="646471" y="498291"/>
            <a:ext cx="10057187" cy="4018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09"/>
              </a:lnSpc>
            </a:pPr>
            <a:r>
              <a:rPr lang="th-TH" sz="720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การประยุกต์ใช้</a:t>
            </a:r>
          </a:p>
          <a:p>
            <a:pPr algn="r">
              <a:lnSpc>
                <a:spcPts val="10709"/>
              </a:lnSpc>
            </a:pPr>
            <a:r>
              <a:rPr lang="th-TH" sz="720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เครื่องมือดิจิทัล</a:t>
            </a:r>
          </a:p>
          <a:p>
            <a:pPr algn="r">
              <a:lnSpc>
                <a:spcPts val="10709"/>
              </a:lnSpc>
            </a:pPr>
            <a:r>
              <a:rPr lang="th-TH" sz="7200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และเทคโนโลยี AI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0139" y="4611950"/>
            <a:ext cx="9073519" cy="989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17"/>
              </a:lnSpc>
            </a:pPr>
            <a:r>
              <a:rPr lang="th-TH" sz="6000" noProof="1">
                <a:solidFill>
                  <a:srgbClr val="1F5684"/>
                </a:solidFill>
                <a:latin typeface="Sarabun"/>
                <a:ea typeface="Sarabun"/>
                <a:cs typeface="Sarabun"/>
                <a:sym typeface="Sarabun"/>
              </a:rPr>
              <a:t>เพื่อสนับสนุนการทำงาน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605734" y="790575"/>
            <a:ext cx="5701132" cy="6497017"/>
          </a:xfrm>
          <a:custGeom>
            <a:avLst/>
            <a:gdLst/>
            <a:ahLst/>
            <a:cxnLst/>
            <a:rect l="l" t="t" r="r" b="b"/>
            <a:pathLst>
              <a:path w="5701132" h="6497017">
                <a:moveTo>
                  <a:pt x="0" y="0"/>
                </a:moveTo>
                <a:lnTo>
                  <a:pt x="5701133" y="0"/>
                </a:lnTo>
                <a:lnTo>
                  <a:pt x="5701133" y="6497017"/>
                </a:lnTo>
                <a:lnTo>
                  <a:pt x="0" y="6497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13" name="Group 13"/>
          <p:cNvGrpSpPr/>
          <p:nvPr/>
        </p:nvGrpSpPr>
        <p:grpSpPr>
          <a:xfrm>
            <a:off x="1630139" y="620831"/>
            <a:ext cx="2859117" cy="2627262"/>
            <a:chOff x="0" y="0"/>
            <a:chExt cx="3812156" cy="3503016"/>
          </a:xfrm>
        </p:grpSpPr>
        <p:sp>
          <p:nvSpPr>
            <p:cNvPr id="14" name="Freeform 14"/>
            <p:cNvSpPr/>
            <p:nvPr/>
          </p:nvSpPr>
          <p:spPr>
            <a:xfrm>
              <a:off x="383579" y="0"/>
              <a:ext cx="3428577" cy="3503016"/>
            </a:xfrm>
            <a:custGeom>
              <a:avLst/>
              <a:gdLst/>
              <a:ahLst/>
              <a:cxnLst/>
              <a:rect l="l" t="t" r="r" b="b"/>
              <a:pathLst>
                <a:path w="3428577" h="3503016">
                  <a:moveTo>
                    <a:pt x="0" y="0"/>
                  </a:moveTo>
                  <a:lnTo>
                    <a:pt x="3428577" y="0"/>
                  </a:lnTo>
                  <a:lnTo>
                    <a:pt x="3428577" y="3503016"/>
                  </a:lnTo>
                  <a:lnTo>
                    <a:pt x="0" y="350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595276"/>
              <a:ext cx="2682540" cy="1131822"/>
              <a:chOff x="0" y="0"/>
              <a:chExt cx="529884" cy="22357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529884" cy="223570"/>
              </a:xfrm>
              <a:custGeom>
                <a:avLst/>
                <a:gdLst/>
                <a:ahLst/>
                <a:cxnLst/>
                <a:rect l="l" t="t" r="r" b="b"/>
                <a:pathLst>
                  <a:path w="529884" h="223570">
                    <a:moveTo>
                      <a:pt x="111785" y="0"/>
                    </a:moveTo>
                    <a:lnTo>
                      <a:pt x="418100" y="0"/>
                    </a:lnTo>
                    <a:cubicBezTo>
                      <a:pt x="479837" y="0"/>
                      <a:pt x="529884" y="50048"/>
                      <a:pt x="529884" y="111785"/>
                    </a:cubicBezTo>
                    <a:lnTo>
                      <a:pt x="529884" y="111785"/>
                    </a:lnTo>
                    <a:cubicBezTo>
                      <a:pt x="529884" y="173522"/>
                      <a:pt x="479837" y="223570"/>
                      <a:pt x="418100" y="223570"/>
                    </a:cubicBezTo>
                    <a:lnTo>
                      <a:pt x="111785" y="223570"/>
                    </a:lnTo>
                    <a:cubicBezTo>
                      <a:pt x="50048" y="223570"/>
                      <a:pt x="0" y="173522"/>
                      <a:pt x="0" y="111785"/>
                    </a:cubicBezTo>
                    <a:lnTo>
                      <a:pt x="0" y="111785"/>
                    </a:lnTo>
                    <a:cubicBezTo>
                      <a:pt x="0" y="50048"/>
                      <a:pt x="50048" y="0"/>
                      <a:pt x="111785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529884" cy="271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th-TH" sz="2999" noProof="1">
                    <a:solidFill>
                      <a:srgbClr val="FFFFFF"/>
                    </a:solidFill>
                    <a:latin typeface="Sarabun Light"/>
                    <a:ea typeface="Sarabun Light"/>
                    <a:cs typeface="Sarabun Light"/>
                    <a:sym typeface="Sarabun Light"/>
                  </a:rPr>
                  <a:t>บทเรียนที่</a:t>
                </a: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155223" y="1203559"/>
              <a:ext cx="2618833" cy="229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6"/>
                </a:lnSpc>
              </a:pPr>
              <a:r>
                <a:rPr lang="th-TH" sz="1029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8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870179" y="6116372"/>
            <a:ext cx="6833479" cy="831249"/>
            <a:chOff x="0" y="0"/>
            <a:chExt cx="9111305" cy="1108332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9111305" cy="1108332"/>
              <a:chOff x="0" y="0"/>
              <a:chExt cx="1377988" cy="16762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62797" y="108813"/>
              <a:ext cx="8444170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การใช้เทคโนโลยีดิจิทัลเพื่ออาชีพ </a:t>
              </a:r>
            </a:p>
          </p:txBody>
        </p:sp>
      </p:grp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11618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382602" y="448211"/>
            <a:ext cx="8860549" cy="1415108"/>
            <a:chOff x="0" y="0"/>
            <a:chExt cx="11814065" cy="188681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1814065" cy="1886810"/>
            </a:xfrm>
            <a:custGeom>
              <a:avLst/>
              <a:gdLst/>
              <a:ahLst/>
              <a:cxnLst/>
              <a:rect l="l" t="t" r="r" b="b"/>
              <a:pathLst>
                <a:path w="11814065" h="1886810">
                  <a:moveTo>
                    <a:pt x="11814065" y="0"/>
                  </a:moveTo>
                  <a:lnTo>
                    <a:pt x="0" y="0"/>
                  </a:lnTo>
                  <a:lnTo>
                    <a:pt x="0" y="1886810"/>
                  </a:lnTo>
                  <a:lnTo>
                    <a:pt x="11814065" y="1886810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332095" y="324176"/>
              <a:ext cx="1281507" cy="1280917"/>
            </a:xfrm>
            <a:custGeom>
              <a:avLst/>
              <a:gdLst/>
              <a:ahLst/>
              <a:cxnLst/>
              <a:rect l="l" t="t" r="r" b="b"/>
              <a:pathLst>
                <a:path w="1281507" h="1280917">
                  <a:moveTo>
                    <a:pt x="0" y="0"/>
                  </a:moveTo>
                  <a:lnTo>
                    <a:pt x="1281507" y="0"/>
                  </a:lnTo>
                  <a:lnTo>
                    <a:pt x="1281507" y="1280917"/>
                  </a:lnTo>
                  <a:lnTo>
                    <a:pt x="0" y="1280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34671" y="177127"/>
              <a:ext cx="10088373" cy="1447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ตัวอย่างนำเอาเทคโนโลยี AI ใกล้ตัว</a:t>
              </a:r>
            </a:p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มาช่วยสนับสนุนการทำงาน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28920" y="2168118"/>
            <a:ext cx="11920511" cy="7509922"/>
            <a:chOff x="0" y="0"/>
            <a:chExt cx="15894015" cy="10013230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15894015" cy="10013230"/>
            </a:xfrm>
            <a:custGeom>
              <a:avLst/>
              <a:gdLst/>
              <a:ahLst/>
              <a:cxnLst/>
              <a:rect l="l" t="t" r="r" b="b"/>
              <a:pathLst>
                <a:path w="15894015" h="10013230">
                  <a:moveTo>
                    <a:pt x="15894015" y="0"/>
                  </a:moveTo>
                  <a:lnTo>
                    <a:pt x="0" y="0"/>
                  </a:lnTo>
                  <a:lnTo>
                    <a:pt x="0" y="10013230"/>
                  </a:lnTo>
                  <a:lnTo>
                    <a:pt x="15894015" y="10013230"/>
                  </a:lnTo>
                  <a:lnTo>
                    <a:pt x="15894015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13722" y="596900"/>
              <a:ext cx="14326691" cy="6667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ChatGPT, Gemini, Copilot และ Claude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จัดเป็น Generative AI ประเภท Chatbots ที่มีความซับซ้อนสูง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มีการใช้โมเดลภาษาขนาดใหญ่ (Large Language Model: LLM)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ที่เป็นอัลกอริทึมการเรียนรู้ เชิงลึกหรือดีปเลิร์นนิง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(Deep learning) ที่เป็นอัลกอริทึมการเรียนรู้เชิงลึกหรือ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ดีปเลิร์นนิง (Deep learning) ที่ได้รับการฝึกฝนโดยใช้ชุดข้อมูล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หรือข้อความจำนวนมหาศาลจากแหล่งข้อมูลต่าง ๆ แล้วนำมาวิเคราะห์เพื่อเรียนรู้และประมวลผล โต้ตอบได้เหมือนมนุษย์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2053642">
            <a:off x="11226284" y="1192606"/>
            <a:ext cx="6518549" cy="6078547"/>
          </a:xfrm>
          <a:custGeom>
            <a:avLst/>
            <a:gdLst/>
            <a:ahLst/>
            <a:cxnLst/>
            <a:rect l="l" t="t" r="r" b="b"/>
            <a:pathLst>
              <a:path w="6518549" h="6078547">
                <a:moveTo>
                  <a:pt x="0" y="0"/>
                </a:moveTo>
                <a:lnTo>
                  <a:pt x="6518549" y="0"/>
                </a:lnTo>
                <a:lnTo>
                  <a:pt x="6518549" y="6078548"/>
                </a:lnTo>
                <a:lnTo>
                  <a:pt x="0" y="60785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858282" y="861001"/>
            <a:ext cx="9865946" cy="6486859"/>
            <a:chOff x="1106109" y="712935"/>
            <a:chExt cx="13154594" cy="8649145"/>
          </a:xfrm>
        </p:grpSpPr>
        <p:sp>
          <p:nvSpPr>
            <p:cNvPr id="4" name="Freeform 4"/>
            <p:cNvSpPr/>
            <p:nvPr/>
          </p:nvSpPr>
          <p:spPr>
            <a:xfrm>
              <a:off x="1106109" y="712935"/>
              <a:ext cx="13154594" cy="8649145"/>
            </a:xfrm>
            <a:custGeom>
              <a:avLst/>
              <a:gdLst/>
              <a:ahLst/>
              <a:cxnLst/>
              <a:rect l="l" t="t" r="r" b="b"/>
              <a:pathLst>
                <a:path w="13154594" h="8649145">
                  <a:moveTo>
                    <a:pt x="0" y="0"/>
                  </a:moveTo>
                  <a:lnTo>
                    <a:pt x="13154593" y="0"/>
                  </a:lnTo>
                  <a:lnTo>
                    <a:pt x="13154593" y="8649145"/>
                  </a:lnTo>
                  <a:lnTo>
                    <a:pt x="0" y="8649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10704" y="2035469"/>
              <a:ext cx="11847003" cy="6720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ChatGPT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เป็นแชทบอทปัญญาประดิษฐ์ (AI)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และเป็นโมเดลภาษาขนาดใหญ่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(Large Language Model หรือ LLM) ที่พัฒนา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 OpenAI มีความโดดเด่น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ในเรื่องของความสามารถในการสื่อสารด้วย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ข้อความที่คล้ายมนุษย์ สามารถตอบคำถามเขียนข้อความ แปลภาษา เขียนโค้ด แต่งเพลง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แต่งกลอน และอื่น ๆ  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1271980" y="861001"/>
            <a:ext cx="5806949" cy="8261219"/>
          </a:xfrm>
          <a:custGeom>
            <a:avLst/>
            <a:gdLst/>
            <a:ahLst/>
            <a:cxnLst/>
            <a:rect l="l" t="t" r="r" b="b"/>
            <a:pathLst>
              <a:path w="5806949" h="8261219">
                <a:moveTo>
                  <a:pt x="0" y="0"/>
                </a:moveTo>
                <a:lnTo>
                  <a:pt x="5806949" y="0"/>
                </a:lnTo>
                <a:lnTo>
                  <a:pt x="5806949" y="8261219"/>
                </a:lnTo>
                <a:lnTo>
                  <a:pt x="0" y="8261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4" name="กลุ่ม 33">
            <a:extLst>
              <a:ext uri="{FF2B5EF4-FFF2-40B4-BE49-F238E27FC236}">
                <a16:creationId xmlns:a16="http://schemas.microsoft.com/office/drawing/2014/main" id="{2254DCB1-693D-CCBD-D83F-E545A6555878}"/>
              </a:ext>
            </a:extLst>
          </p:cNvPr>
          <p:cNvGrpSpPr/>
          <p:nvPr/>
        </p:nvGrpSpPr>
        <p:grpSpPr>
          <a:xfrm>
            <a:off x="1028700" y="326300"/>
            <a:ext cx="6386178" cy="1412302"/>
            <a:chOff x="1028700" y="2236740"/>
            <a:chExt cx="6386178" cy="1412302"/>
          </a:xfrm>
        </p:grpSpPr>
        <p:sp>
          <p:nvSpPr>
            <p:cNvPr id="31" name="Freeform 5"/>
            <p:cNvSpPr/>
            <p:nvPr/>
          </p:nvSpPr>
          <p:spPr>
            <a:xfrm>
              <a:off x="1028700" y="2236740"/>
              <a:ext cx="4098777" cy="1412302"/>
            </a:xfrm>
            <a:custGeom>
              <a:avLst/>
              <a:gdLst/>
              <a:ahLst/>
              <a:cxnLst/>
              <a:rect l="l" t="t" r="r" b="b"/>
              <a:pathLst>
                <a:path w="5465036" h="1883069">
                  <a:moveTo>
                    <a:pt x="0" y="0"/>
                  </a:moveTo>
                  <a:lnTo>
                    <a:pt x="5465036" y="0"/>
                  </a:lnTo>
                  <a:lnTo>
                    <a:pt x="5465036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8" r="-3073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6"/>
            <p:cNvSpPr/>
            <p:nvPr/>
          </p:nvSpPr>
          <p:spPr>
            <a:xfrm>
              <a:off x="4606672" y="2236740"/>
              <a:ext cx="2808206" cy="1412302"/>
            </a:xfrm>
            <a:custGeom>
              <a:avLst/>
              <a:gdLst/>
              <a:ahLst/>
              <a:cxnLst/>
              <a:rect l="l" t="t" r="r" b="b"/>
              <a:pathLst>
                <a:path w="3744274" h="1883069">
                  <a:moveTo>
                    <a:pt x="0" y="0"/>
                  </a:moveTo>
                  <a:lnTo>
                    <a:pt x="3744274" y="0"/>
                  </a:lnTo>
                  <a:lnTo>
                    <a:pt x="374427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1670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7"/>
            <p:cNvSpPr txBox="1"/>
            <p:nvPr/>
          </p:nvSpPr>
          <p:spPr>
            <a:xfrm>
              <a:off x="1401652" y="2626794"/>
              <a:ext cx="5639138" cy="563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3.1    </a:t>
              </a:r>
              <a:r>
                <a:rPr lang="th-TH" sz="342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ตัวอย่างการใช้ ChatGPT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382602" y="581025"/>
            <a:ext cx="15734997" cy="9913048"/>
            <a:chOff x="0" y="0"/>
            <a:chExt cx="20979996" cy="1321739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0979996" cy="13217397"/>
            </a:xfrm>
            <a:custGeom>
              <a:avLst/>
              <a:gdLst/>
              <a:ahLst/>
              <a:cxnLst/>
              <a:rect l="l" t="t" r="r" b="b"/>
              <a:pathLst>
                <a:path w="20979996" h="13217397">
                  <a:moveTo>
                    <a:pt x="20979996" y="0"/>
                  </a:moveTo>
                  <a:lnTo>
                    <a:pt x="0" y="0"/>
                  </a:lnTo>
                  <a:lnTo>
                    <a:pt x="0" y="13217397"/>
                  </a:lnTo>
                  <a:lnTo>
                    <a:pt x="20979996" y="13217397"/>
                  </a:lnTo>
                  <a:lnTo>
                    <a:pt x="2097999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1937963" y="7605662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9" y="0"/>
                  </a:lnTo>
                  <a:lnTo>
                    <a:pt x="1853599" y="1853598"/>
                  </a:lnTo>
                  <a:lnTo>
                    <a:pt x="0" y="185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1937963" y="1799469"/>
              <a:ext cx="17570631" cy="5560504"/>
            </a:xfrm>
            <a:custGeom>
              <a:avLst/>
              <a:gdLst/>
              <a:ahLst/>
              <a:cxnLst/>
              <a:rect l="l" t="t" r="r" b="b"/>
              <a:pathLst>
                <a:path w="17570631" h="5560504">
                  <a:moveTo>
                    <a:pt x="0" y="0"/>
                  </a:moveTo>
                  <a:lnTo>
                    <a:pt x="17570631" y="0"/>
                  </a:lnTo>
                  <a:lnTo>
                    <a:pt x="17570631" y="5560504"/>
                  </a:lnTo>
                  <a:lnTo>
                    <a:pt x="0" y="5560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874" b="-992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21940" y="746405"/>
              <a:ext cx="13182901" cy="76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FF8A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 ChatGPT ช่วยในการเขียนโครงร่างสารบัญหนังสือ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181133" y="7717007"/>
              <a:ext cx="15337383" cy="161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ไปที่เว็บไซต์ chat.openai.com แล้วคลิกปุ่ม Sign up เพื่อลงทะเบียนสร้างบัญชีผู้ใช้งาน (Create an Account) ให้เรียบร้อย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382602" y="504825"/>
            <a:ext cx="15734997" cy="9913048"/>
            <a:chOff x="0" y="0"/>
            <a:chExt cx="20979996" cy="1321739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0979996" cy="13217397"/>
            </a:xfrm>
            <a:custGeom>
              <a:avLst/>
              <a:gdLst/>
              <a:ahLst/>
              <a:cxnLst/>
              <a:rect l="l" t="t" r="r" b="b"/>
              <a:pathLst>
                <a:path w="20979996" h="13217397">
                  <a:moveTo>
                    <a:pt x="20979996" y="0"/>
                  </a:moveTo>
                  <a:lnTo>
                    <a:pt x="0" y="0"/>
                  </a:lnTo>
                  <a:lnTo>
                    <a:pt x="0" y="13217397"/>
                  </a:lnTo>
                  <a:lnTo>
                    <a:pt x="20979996" y="13217397"/>
                  </a:lnTo>
                  <a:lnTo>
                    <a:pt x="2097999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1937963" y="7310607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9" y="0"/>
                  </a:lnTo>
                  <a:lnTo>
                    <a:pt x="1853599" y="1853598"/>
                  </a:lnTo>
                  <a:lnTo>
                    <a:pt x="0" y="185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3282029" y="940292"/>
              <a:ext cx="15265552" cy="5963915"/>
            </a:xfrm>
            <a:custGeom>
              <a:avLst/>
              <a:gdLst/>
              <a:ahLst/>
              <a:cxnLst/>
              <a:rect l="l" t="t" r="r" b="b"/>
              <a:pathLst>
                <a:path w="15265552" h="5963915">
                  <a:moveTo>
                    <a:pt x="0" y="0"/>
                  </a:moveTo>
                  <a:lnTo>
                    <a:pt x="15265552" y="0"/>
                  </a:lnTo>
                  <a:lnTo>
                    <a:pt x="15265552" y="5963915"/>
                  </a:lnTo>
                  <a:lnTo>
                    <a:pt x="0" y="5963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81133" y="7413640"/>
              <a:ext cx="15337383" cy="161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ไปที่เว็บไซต์ chat.openai.com แล้วคลิกปุ่ม Sign up เพื่อลงทะเบียนสร้างบัญชีผู้ใช้งาน (Create an Account) ให้เรียบร้อย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1143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382602" y="76200"/>
            <a:ext cx="15734997" cy="9913048"/>
            <a:chOff x="0" y="0"/>
            <a:chExt cx="20979996" cy="1321739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0979996" cy="13217397"/>
            </a:xfrm>
            <a:custGeom>
              <a:avLst/>
              <a:gdLst/>
              <a:ahLst/>
              <a:cxnLst/>
              <a:rect l="l" t="t" r="r" b="b"/>
              <a:pathLst>
                <a:path w="20979996" h="13217397">
                  <a:moveTo>
                    <a:pt x="20979996" y="0"/>
                  </a:moveTo>
                  <a:lnTo>
                    <a:pt x="0" y="0"/>
                  </a:lnTo>
                  <a:lnTo>
                    <a:pt x="0" y="13217397"/>
                  </a:lnTo>
                  <a:lnTo>
                    <a:pt x="20979996" y="13217397"/>
                  </a:lnTo>
                  <a:lnTo>
                    <a:pt x="2097999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1937963" y="7998360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9" y="0"/>
                  </a:lnTo>
                  <a:lnTo>
                    <a:pt x="1853599" y="1853599"/>
                  </a:lnTo>
                  <a:lnTo>
                    <a:pt x="0" y="185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5102149" y="596900"/>
              <a:ext cx="11699303" cy="7337960"/>
            </a:xfrm>
            <a:custGeom>
              <a:avLst/>
              <a:gdLst/>
              <a:ahLst/>
              <a:cxnLst/>
              <a:rect l="l" t="t" r="r" b="b"/>
              <a:pathLst>
                <a:path w="11699303" h="7337960">
                  <a:moveTo>
                    <a:pt x="0" y="0"/>
                  </a:moveTo>
                  <a:lnTo>
                    <a:pt x="11699303" y="0"/>
                  </a:lnTo>
                  <a:lnTo>
                    <a:pt x="11699303" y="7337960"/>
                  </a:lnTo>
                  <a:lnTo>
                    <a:pt x="0" y="7337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598" t="-5434" r="-5084" b="-7354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81133" y="8088694"/>
              <a:ext cx="15686633" cy="161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ChatGPT จะช่วยเขียนโครงร่างสารบัญของหนังสือเล่มนี้ ให้อย่างรวดเร็ว ดังรูป สามารถคัดลอก เพื่อนําไปใช้งานได้ตามต้องการ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2181604" y="1106201"/>
            <a:ext cx="4677692" cy="5413033"/>
            <a:chOff x="0" y="0"/>
            <a:chExt cx="6236923" cy="7217378"/>
          </a:xfrm>
        </p:grpSpPr>
        <p:sp>
          <p:nvSpPr>
            <p:cNvPr id="4" name="Freeform 4"/>
            <p:cNvSpPr/>
            <p:nvPr/>
          </p:nvSpPr>
          <p:spPr>
            <a:xfrm>
              <a:off x="0" y="4511411"/>
              <a:ext cx="6236923" cy="2705967"/>
            </a:xfrm>
            <a:custGeom>
              <a:avLst/>
              <a:gdLst/>
              <a:ahLst/>
              <a:cxnLst/>
              <a:rect l="l" t="t" r="r" b="b"/>
              <a:pathLst>
                <a:path w="6236923" h="2705967">
                  <a:moveTo>
                    <a:pt x="0" y="0"/>
                  </a:moveTo>
                  <a:lnTo>
                    <a:pt x="6236923" y="0"/>
                  </a:lnTo>
                  <a:lnTo>
                    <a:pt x="6236923" y="2705967"/>
                  </a:lnTo>
                  <a:lnTo>
                    <a:pt x="0" y="2705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86956" y="0"/>
              <a:ext cx="6149967" cy="5486400"/>
            </a:xfrm>
            <a:custGeom>
              <a:avLst/>
              <a:gdLst/>
              <a:ahLst/>
              <a:cxnLst/>
              <a:rect l="l" t="t" r="r" b="b"/>
              <a:pathLst>
                <a:path w="6149967" h="5486400">
                  <a:moveTo>
                    <a:pt x="0" y="0"/>
                  </a:moveTo>
                  <a:lnTo>
                    <a:pt x="6149967" y="0"/>
                  </a:lnTo>
                  <a:lnTo>
                    <a:pt x="614996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62485" y="934751"/>
            <a:ext cx="9865945" cy="6486859"/>
            <a:chOff x="0" y="0"/>
            <a:chExt cx="13154594" cy="86491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54594" cy="8649145"/>
            </a:xfrm>
            <a:custGeom>
              <a:avLst/>
              <a:gdLst/>
              <a:ahLst/>
              <a:cxnLst/>
              <a:rect l="l" t="t" r="r" b="b"/>
              <a:pathLst>
                <a:path w="13154594" h="8649145">
                  <a:moveTo>
                    <a:pt x="0" y="0"/>
                  </a:moveTo>
                  <a:lnTo>
                    <a:pt x="13154594" y="0"/>
                  </a:lnTo>
                  <a:lnTo>
                    <a:pt x="13154594" y="8649145"/>
                  </a:lnTo>
                  <a:lnTo>
                    <a:pt x="0" y="8649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04595" y="1284435"/>
              <a:ext cx="11847003" cy="6720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Gimini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เป็นแชทบอทปัญญาประดิษฐ์ (AI)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และเป็นโมเดลภาษาขนาดใหญ่ (LLM) ที่พัฒนา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 Google AI มีความโดดเด่นด้านการตอบคําถาม อย่าง 3.2 ช่วยในการเขียนเนื้อหา แปลบทความ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และถอดข้อความจากรูปภาพ มีข้อมูล เข้าใจ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ภาษาธรรมชาติได้ดี สามารถสร้างสรรค์เนื้อหาต่าง ๆ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ได้หลากหลายรูปแบบ มักถูกนําไปใช้ในการค้นคว้าข้อมูลและตอบคําถามต่าง ๆ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13334" y="400050"/>
            <a:ext cx="6122984" cy="1412302"/>
            <a:chOff x="0" y="0"/>
            <a:chExt cx="8163979" cy="1883069"/>
          </a:xfrm>
        </p:grpSpPr>
        <p:sp>
          <p:nvSpPr>
            <p:cNvPr id="31" name="Freeform 31"/>
            <p:cNvSpPr/>
            <p:nvPr/>
          </p:nvSpPr>
          <p:spPr>
            <a:xfrm>
              <a:off x="127000" y="0"/>
              <a:ext cx="5465036" cy="1883069"/>
            </a:xfrm>
            <a:custGeom>
              <a:avLst/>
              <a:gdLst/>
              <a:ahLst/>
              <a:cxnLst/>
              <a:rect l="l" t="t" r="r" b="b"/>
              <a:pathLst>
                <a:path w="5465036" h="1883069">
                  <a:moveTo>
                    <a:pt x="0" y="0"/>
                  </a:moveTo>
                  <a:lnTo>
                    <a:pt x="5465036" y="0"/>
                  </a:lnTo>
                  <a:lnTo>
                    <a:pt x="5465036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8" r="-30739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4419706" y="0"/>
              <a:ext cx="3744274" cy="1883069"/>
            </a:xfrm>
            <a:custGeom>
              <a:avLst/>
              <a:gdLst/>
              <a:ahLst/>
              <a:cxnLst/>
              <a:rect l="l" t="t" r="r" b="b"/>
              <a:pathLst>
                <a:path w="3744274" h="1883069">
                  <a:moveTo>
                    <a:pt x="0" y="0"/>
                  </a:moveTo>
                  <a:lnTo>
                    <a:pt x="3744273" y="0"/>
                  </a:lnTo>
                  <a:lnTo>
                    <a:pt x="3744273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1670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507372"/>
              <a:ext cx="8044710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3.2    </a:t>
              </a:r>
              <a:r>
                <a:rPr lang="th-TH" sz="342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ตัวอย่างการใช้ Gimini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1"/>
                </a:moveTo>
                <a:lnTo>
                  <a:pt x="18288000" y="4265971"/>
                </a:lnTo>
                <a:lnTo>
                  <a:pt x="18288000" y="0"/>
                </a:lnTo>
                <a:lnTo>
                  <a:pt x="0" y="0"/>
                </a:lnTo>
                <a:lnTo>
                  <a:pt x="0" y="4265971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276502" y="1028700"/>
            <a:ext cx="15734997" cy="9913048"/>
            <a:chOff x="0" y="0"/>
            <a:chExt cx="20979996" cy="1321739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0979996" cy="13217397"/>
            </a:xfrm>
            <a:custGeom>
              <a:avLst/>
              <a:gdLst/>
              <a:ahLst/>
              <a:cxnLst/>
              <a:rect l="l" t="t" r="r" b="b"/>
              <a:pathLst>
                <a:path w="20979996" h="13217397">
                  <a:moveTo>
                    <a:pt x="20979996" y="0"/>
                  </a:moveTo>
                  <a:lnTo>
                    <a:pt x="0" y="0"/>
                  </a:lnTo>
                  <a:lnTo>
                    <a:pt x="0" y="13217397"/>
                  </a:lnTo>
                  <a:lnTo>
                    <a:pt x="20979996" y="13217397"/>
                  </a:lnTo>
                  <a:lnTo>
                    <a:pt x="2097999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5605418" y="4725943"/>
              <a:ext cx="9910312" cy="6511450"/>
            </a:xfrm>
            <a:custGeom>
              <a:avLst/>
              <a:gdLst/>
              <a:ahLst/>
              <a:cxnLst/>
              <a:rect l="l" t="t" r="r" b="b"/>
              <a:pathLst>
                <a:path w="9910312" h="6511450">
                  <a:moveTo>
                    <a:pt x="0" y="0"/>
                  </a:moveTo>
                  <a:lnTo>
                    <a:pt x="9910311" y="0"/>
                  </a:lnTo>
                  <a:lnTo>
                    <a:pt x="9910311" y="6511451"/>
                  </a:lnTo>
                  <a:lnTo>
                    <a:pt x="0" y="6511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38" t="-2972" r="-1196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821940" y="700774"/>
              <a:ext cx="8901338" cy="76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FF8A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 Gemini ช่วยในการเขียนเนื้อหา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1971948" y="1376227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8" y="0"/>
                  </a:lnTo>
                  <a:lnTo>
                    <a:pt x="1853598" y="1853598"/>
                  </a:lnTo>
                  <a:lnTo>
                    <a:pt x="0" y="185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796733" y="1872966"/>
              <a:ext cx="18183263" cy="2466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ไปที่เว็บไซต์ gemini.google.com แล้ว Log in ด้วยบัญชี Google จากนั้น   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ให้เราใส่ข้อความหรือคําสั่ง (Prompt) ที่ต้องการ สมมติว่าต้องการให้ช่วย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เขียนเนื้อหาให้พิมพ์คําสั่งหรือ Prompt ลงไปจากนั้นกดปุ่ม Enter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1"/>
                </a:moveTo>
                <a:lnTo>
                  <a:pt x="18288000" y="4265971"/>
                </a:lnTo>
                <a:lnTo>
                  <a:pt x="18288000" y="0"/>
                </a:lnTo>
                <a:lnTo>
                  <a:pt x="0" y="0"/>
                </a:lnTo>
                <a:lnTo>
                  <a:pt x="0" y="4265971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382602" y="1028700"/>
            <a:ext cx="15734997" cy="9913048"/>
            <a:chOff x="0" y="0"/>
            <a:chExt cx="20979996" cy="1321739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0979996" cy="13217397"/>
            </a:xfrm>
            <a:custGeom>
              <a:avLst/>
              <a:gdLst/>
              <a:ahLst/>
              <a:cxnLst/>
              <a:rect l="l" t="t" r="r" b="b"/>
              <a:pathLst>
                <a:path w="20979996" h="13217397">
                  <a:moveTo>
                    <a:pt x="20979996" y="0"/>
                  </a:moveTo>
                  <a:lnTo>
                    <a:pt x="0" y="0"/>
                  </a:lnTo>
                  <a:lnTo>
                    <a:pt x="0" y="13217397"/>
                  </a:lnTo>
                  <a:lnTo>
                    <a:pt x="20979996" y="13217397"/>
                  </a:lnTo>
                  <a:lnTo>
                    <a:pt x="2097999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1784013" y="335199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9" y="0"/>
                  </a:lnTo>
                  <a:lnTo>
                    <a:pt x="1853599" y="1853599"/>
                  </a:lnTo>
                  <a:lnTo>
                    <a:pt x="0" y="185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4690484" y="3751946"/>
              <a:ext cx="11316094" cy="7220854"/>
            </a:xfrm>
            <a:custGeom>
              <a:avLst/>
              <a:gdLst/>
              <a:ahLst/>
              <a:cxnLst/>
              <a:rect l="l" t="t" r="r" b="b"/>
              <a:pathLst>
                <a:path w="11316094" h="7220854">
                  <a:moveTo>
                    <a:pt x="0" y="0"/>
                  </a:moveTo>
                  <a:lnTo>
                    <a:pt x="11316094" y="0"/>
                  </a:lnTo>
                  <a:lnTo>
                    <a:pt x="11316094" y="7220854"/>
                  </a:lnTo>
                  <a:lnTo>
                    <a:pt x="0" y="722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119" t="-3074" r="-10631" b="-5634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Freeform 7"/>
            <p:cNvSpPr/>
            <p:nvPr/>
          </p:nvSpPr>
          <p:spPr>
            <a:xfrm>
              <a:off x="1784013" y="1898348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9" y="0"/>
                  </a:lnTo>
                  <a:lnTo>
                    <a:pt x="1853599" y="1853598"/>
                  </a:lnTo>
                  <a:lnTo>
                    <a:pt x="0" y="185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908287" y="822672"/>
              <a:ext cx="15337383" cy="76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Gemini จะช่วยเขียนเนื้อหาตามหัวข้อที่เราต้องการ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897422" y="2385820"/>
              <a:ext cx="15970344" cy="76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หากผลลัพธ์ยังไม่เป็นที่น่าพอใจ ให้คลิกที่เมนูตัวเลือก แสดงร่างคําตอบ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1"/>
                </a:moveTo>
                <a:lnTo>
                  <a:pt x="18288000" y="4265971"/>
                </a:lnTo>
                <a:lnTo>
                  <a:pt x="18288000" y="0"/>
                </a:lnTo>
                <a:lnTo>
                  <a:pt x="0" y="0"/>
                </a:lnTo>
                <a:lnTo>
                  <a:pt x="0" y="4265971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382602" y="496757"/>
            <a:ext cx="15734997" cy="9913048"/>
            <a:chOff x="0" y="0"/>
            <a:chExt cx="20979996" cy="1321739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0979996" cy="13217397"/>
            </a:xfrm>
            <a:custGeom>
              <a:avLst/>
              <a:gdLst/>
              <a:ahLst/>
              <a:cxnLst/>
              <a:rect l="l" t="t" r="r" b="b"/>
              <a:pathLst>
                <a:path w="20979996" h="13217397">
                  <a:moveTo>
                    <a:pt x="20979996" y="0"/>
                  </a:moveTo>
                  <a:lnTo>
                    <a:pt x="0" y="0"/>
                  </a:lnTo>
                  <a:lnTo>
                    <a:pt x="0" y="13217397"/>
                  </a:lnTo>
                  <a:lnTo>
                    <a:pt x="20979996" y="13217397"/>
                  </a:lnTo>
                  <a:lnTo>
                    <a:pt x="2097999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1942934" y="760057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8" y="0"/>
                  </a:lnTo>
                  <a:lnTo>
                    <a:pt x="1853598" y="1853598"/>
                  </a:lnTo>
                  <a:lnTo>
                    <a:pt x="0" y="185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680797" y="734657"/>
              <a:ext cx="815922" cy="937357"/>
            </a:xfrm>
            <a:custGeom>
              <a:avLst/>
              <a:gdLst/>
              <a:ahLst/>
              <a:cxnLst/>
              <a:rect l="l" t="t" r="r" b="b"/>
              <a:pathLst>
                <a:path w="815922" h="937357">
                  <a:moveTo>
                    <a:pt x="0" y="0"/>
                  </a:moveTo>
                  <a:lnTo>
                    <a:pt x="815922" y="0"/>
                  </a:lnTo>
                  <a:lnTo>
                    <a:pt x="815922" y="937356"/>
                  </a:lnTo>
                  <a:lnTo>
                    <a:pt x="0" y="937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43" r="-224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86081" y="807237"/>
              <a:ext cx="15628061" cy="161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คลิกที่ร่างคําตอบอื่น ๆ เพื่อเลือกดูผลลัพธ์ที่เราพอใจ หรือคลิกที่ 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เพื่อให้ Gimini สร้างร่าง คําตอบขึ้นมาให้ใหม่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3512651" y="2970446"/>
              <a:ext cx="13671759" cy="8711610"/>
            </a:xfrm>
            <a:custGeom>
              <a:avLst/>
              <a:gdLst/>
              <a:ahLst/>
              <a:cxnLst/>
              <a:rect l="l" t="t" r="r" b="b"/>
              <a:pathLst>
                <a:path w="13671759" h="8711610">
                  <a:moveTo>
                    <a:pt x="0" y="0"/>
                  </a:moveTo>
                  <a:lnTo>
                    <a:pt x="13671760" y="0"/>
                  </a:lnTo>
                  <a:lnTo>
                    <a:pt x="13671760" y="8711611"/>
                  </a:lnTo>
                  <a:lnTo>
                    <a:pt x="0" y="8711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771" r="-3445" b="-40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B76602-F146-E903-126A-08390167FCFF}"/>
              </a:ext>
            </a:extLst>
          </p:cNvPr>
          <p:cNvGrpSpPr/>
          <p:nvPr/>
        </p:nvGrpSpPr>
        <p:grpSpPr>
          <a:xfrm>
            <a:off x="13366841" y="2094886"/>
            <a:ext cx="4156124" cy="4488751"/>
            <a:chOff x="13366841" y="4005326"/>
            <a:chExt cx="4156124" cy="4488751"/>
          </a:xfrm>
        </p:grpSpPr>
        <p:sp>
          <p:nvSpPr>
            <p:cNvPr id="3" name="Freeform 3"/>
            <p:cNvSpPr/>
            <p:nvPr/>
          </p:nvSpPr>
          <p:spPr>
            <a:xfrm>
              <a:off x="13366841" y="4005326"/>
              <a:ext cx="4156124" cy="1592115"/>
            </a:xfrm>
            <a:custGeom>
              <a:avLst/>
              <a:gdLst/>
              <a:ahLst/>
              <a:cxnLst/>
              <a:rect l="l" t="t" r="r" b="b"/>
              <a:pathLst>
                <a:path w="4156124" h="1592115">
                  <a:moveTo>
                    <a:pt x="0" y="0"/>
                  </a:moveTo>
                  <a:lnTo>
                    <a:pt x="4156124" y="0"/>
                  </a:lnTo>
                  <a:lnTo>
                    <a:pt x="4156124" y="1592115"/>
                  </a:lnTo>
                  <a:lnTo>
                    <a:pt x="0" y="1592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041855" y="5454070"/>
              <a:ext cx="2939447" cy="3040007"/>
            </a:xfrm>
            <a:custGeom>
              <a:avLst/>
              <a:gdLst/>
              <a:ahLst/>
              <a:cxnLst/>
              <a:rect l="l" t="t" r="r" b="b"/>
              <a:pathLst>
                <a:path w="2939447" h="3040007">
                  <a:moveTo>
                    <a:pt x="0" y="0"/>
                  </a:moveTo>
                  <a:lnTo>
                    <a:pt x="2939447" y="0"/>
                  </a:lnTo>
                  <a:lnTo>
                    <a:pt x="2939447" y="3040007"/>
                  </a:lnTo>
                  <a:lnTo>
                    <a:pt x="0" y="3040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70361" y="485775"/>
            <a:ext cx="11320686" cy="7443351"/>
            <a:chOff x="0" y="0"/>
            <a:chExt cx="15094248" cy="99244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94248" cy="9924468"/>
            </a:xfrm>
            <a:custGeom>
              <a:avLst/>
              <a:gdLst/>
              <a:ahLst/>
              <a:cxnLst/>
              <a:rect l="l" t="t" r="r" b="b"/>
              <a:pathLst>
                <a:path w="15094248" h="9924468">
                  <a:moveTo>
                    <a:pt x="0" y="0"/>
                  </a:moveTo>
                  <a:lnTo>
                    <a:pt x="15094248" y="0"/>
                  </a:lnTo>
                  <a:lnTo>
                    <a:pt x="15094248" y="9924468"/>
                  </a:lnTo>
                  <a:lnTo>
                    <a:pt x="0" y="9924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13101" y="1781469"/>
              <a:ext cx="14016495" cy="331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Copilot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เป็น Chatbot AI และเป็น LLM ที่พัฒนา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 Microsoft ส่วนใหญ่มักถูกนําไปใช้เป็นผู้ช่วยอัจฉริยะ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ในแอปพลิเคชัน Microsoft 365 เพื่อช่วยให้ผู้ใช้งานผลิตภัณฑ์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ทํางานได้สะดวก รวดเร็ว และมีประสิทธิภาพมากขึ้น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13101" y="5611263"/>
              <a:ext cx="14016495" cy="331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Adobe Firefly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เป็น Creative AI จาก Adobe ถูกออกแบบมา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เพื่อช่วยครีเอเตอร์ และนักออกแบบให้สามารถทํางาน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ได้อย่างมีประสิทธิภาพและรวดเร็วมากขึ้น โดยใช้พลัง ของ AI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ในการสร้างภาพจากคําอธิบาย แก้ไขภาพ และอื่น ๆ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65919" y="257175"/>
            <a:ext cx="9933821" cy="1412302"/>
            <a:chOff x="0" y="0"/>
            <a:chExt cx="13245094" cy="188306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686457" cy="1883069"/>
            </a:xfrm>
            <a:custGeom>
              <a:avLst/>
              <a:gdLst/>
              <a:ahLst/>
              <a:cxnLst/>
              <a:rect l="l" t="t" r="r" b="b"/>
              <a:pathLst>
                <a:path w="5686457" h="1883069">
                  <a:moveTo>
                    <a:pt x="0" y="0"/>
                  </a:moveTo>
                  <a:lnTo>
                    <a:pt x="5686457" y="0"/>
                  </a:lnTo>
                  <a:lnTo>
                    <a:pt x="5686457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4" r="-2564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8157899" y="0"/>
              <a:ext cx="5087196" cy="1883069"/>
            </a:xfrm>
            <a:custGeom>
              <a:avLst/>
              <a:gdLst/>
              <a:ahLst/>
              <a:cxnLst/>
              <a:rect l="l" t="t" r="r" b="b"/>
              <a:pathLst>
                <a:path w="5087196" h="1883069">
                  <a:moveTo>
                    <a:pt x="0" y="0"/>
                  </a:moveTo>
                  <a:lnTo>
                    <a:pt x="5087195" y="0"/>
                  </a:lnTo>
                  <a:lnTo>
                    <a:pt x="5087195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41073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5686457" y="0"/>
              <a:ext cx="2896622" cy="1883069"/>
            </a:xfrm>
            <a:custGeom>
              <a:avLst/>
              <a:gdLst/>
              <a:ahLst/>
              <a:cxnLst/>
              <a:rect l="l" t="t" r="r" b="b"/>
              <a:pathLst>
                <a:path w="2896622" h="1883069">
                  <a:moveTo>
                    <a:pt x="0" y="0"/>
                  </a:moveTo>
                  <a:lnTo>
                    <a:pt x="2896622" y="0"/>
                  </a:lnTo>
                  <a:lnTo>
                    <a:pt x="2896622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2135" t="-180" r="-75625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524737" y="507372"/>
              <a:ext cx="12219705" cy="750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92"/>
                </a:lnSpc>
                <a:spcBef>
                  <a:spcPct val="0"/>
                </a:spcBef>
              </a:pPr>
              <a:r>
                <a:rPr lang="th-TH" sz="3422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3.3    </a:t>
              </a:r>
              <a:r>
                <a:rPr lang="th-TH" sz="342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ตัวอย่างการใช้  Copilot และ Adobe Firefly 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3228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8003308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2" name="Freeform 12"/>
          <p:cNvSpPr/>
          <p:nvPr/>
        </p:nvSpPr>
        <p:spPr>
          <a:xfrm>
            <a:off x="1028700" y="790575"/>
            <a:ext cx="5701132" cy="6497017"/>
          </a:xfrm>
          <a:custGeom>
            <a:avLst/>
            <a:gdLst/>
            <a:ahLst/>
            <a:cxnLst/>
            <a:rect l="l" t="t" r="r" b="b"/>
            <a:pathLst>
              <a:path w="5701132" h="6497017">
                <a:moveTo>
                  <a:pt x="0" y="0"/>
                </a:moveTo>
                <a:lnTo>
                  <a:pt x="5701132" y="0"/>
                </a:lnTo>
                <a:lnTo>
                  <a:pt x="5701132" y="6497017"/>
                </a:lnTo>
                <a:lnTo>
                  <a:pt x="0" y="6497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Freeform 10"/>
          <p:cNvSpPr/>
          <p:nvPr/>
        </p:nvSpPr>
        <p:spPr>
          <a:xfrm>
            <a:off x="7379906" y="631388"/>
            <a:ext cx="10177150" cy="6691476"/>
          </a:xfrm>
          <a:custGeom>
            <a:avLst/>
            <a:gdLst/>
            <a:ahLst/>
            <a:cxnLst/>
            <a:rect l="l" t="t" r="r" b="b"/>
            <a:pathLst>
              <a:path w="10177150" h="6691476">
                <a:moveTo>
                  <a:pt x="0" y="0"/>
                </a:moveTo>
                <a:lnTo>
                  <a:pt x="10177151" y="0"/>
                </a:lnTo>
                <a:lnTo>
                  <a:pt x="10177151" y="6691476"/>
                </a:lnTo>
                <a:lnTo>
                  <a:pt x="0" y="6691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579FE9-13DC-394D-9509-320B7B328BB8}"/>
              </a:ext>
            </a:extLst>
          </p:cNvPr>
          <p:cNvGrpSpPr/>
          <p:nvPr/>
        </p:nvGrpSpPr>
        <p:grpSpPr>
          <a:xfrm>
            <a:off x="7620000" y="1108145"/>
            <a:ext cx="9753600" cy="5759774"/>
            <a:chOff x="7620000" y="2942385"/>
            <a:chExt cx="9753600" cy="5759774"/>
          </a:xfrm>
        </p:grpSpPr>
        <p:sp>
          <p:nvSpPr>
            <p:cNvPr id="11" name="TextBox 11"/>
            <p:cNvSpPr txBox="1"/>
            <p:nvPr/>
          </p:nvSpPr>
          <p:spPr>
            <a:xfrm>
              <a:off x="7620000" y="4152900"/>
              <a:ext cx="9753600" cy="4549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28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ปัจจุบันเครื่องมือดิจิทัลและเทคโนโลยี AI ล้วนมีบทบาทสำคัญ</a:t>
              </a:r>
              <a:br>
                <a:rPr lang="th-TH" sz="28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28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อย่างยิ่งในการสนับสนุนการทำงานของมนุษย์ เครื่องมือเหล่านี้ช่วยเพิ่มประสิทธิภาพ ความแม่นยำ และความรวดเร็วในการปฏิบัติงาน</a:t>
              </a:r>
              <a:br>
                <a:rPr lang="th-TH" sz="28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</a:br>
              <a:r>
                <a:rPr lang="th-TH" sz="28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ลดงานซ้ำซ้อน และช่วยให้สามารถจัดการกับปริมาณข้อมูลจำนวนมหาศาลได้อย่างมีประสิทธิภาพ ยกตัวอย่างการประยุกต์ใช้ ได้แก่ การใช้แชตบอตเพื่อตอบคำถามลูกค้า การวิเคราะห์ข้อมูลเพื่อคาดการณ์แนวโน้มของตลาด การใช้ระบบอัตโนมัติเพื่อจัดการงานเอกสาร และการใช้ระบบประชุมทางไกลเพื่อการติดต่อสื่อสาร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8017988" y="2942385"/>
              <a:ext cx="3464623" cy="994032"/>
              <a:chOff x="0" y="0"/>
              <a:chExt cx="4619497" cy="1325376"/>
            </a:xfrm>
          </p:grpSpPr>
          <p:grpSp>
            <p:nvGrpSpPr>
              <p:cNvPr id="14" name="Group 14"/>
              <p:cNvGrpSpPr/>
              <p:nvPr/>
            </p:nvGrpSpPr>
            <p:grpSpPr>
              <a:xfrm>
                <a:off x="0" y="0"/>
                <a:ext cx="4619497" cy="1325376"/>
                <a:chOff x="0" y="0"/>
                <a:chExt cx="584239" cy="167623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0" y="0"/>
                  <a:ext cx="584239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239" h="167623">
                      <a:moveTo>
                        <a:pt x="83812" y="0"/>
                      </a:moveTo>
                      <a:lnTo>
                        <a:pt x="500427" y="0"/>
                      </a:lnTo>
                      <a:cubicBezTo>
                        <a:pt x="546715" y="0"/>
                        <a:pt x="584239" y="37524"/>
                        <a:pt x="584239" y="83812"/>
                      </a:cubicBezTo>
                      <a:lnTo>
                        <a:pt x="584239" y="83812"/>
                      </a:lnTo>
                      <a:cubicBezTo>
                        <a:pt x="584239" y="106040"/>
                        <a:pt x="575409" y="127358"/>
                        <a:pt x="559691" y="143076"/>
                      </a:cubicBezTo>
                      <a:cubicBezTo>
                        <a:pt x="543973" y="158793"/>
                        <a:pt x="522655" y="167623"/>
                        <a:pt x="500427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E46A96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16" name="TextBox 16"/>
                <p:cNvSpPr txBox="1"/>
                <p:nvPr/>
              </p:nvSpPr>
              <p:spPr>
                <a:xfrm>
                  <a:off x="0" y="-28575"/>
                  <a:ext cx="584239" cy="196198"/>
                </a:xfrm>
                <a:prstGeom prst="rect">
                  <a:avLst/>
                </a:prstGeom>
              </p:spPr>
              <p:txBody>
                <a:bodyPr lIns="79342" tIns="79342" rIns="79342" bIns="79342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183940" y="124129"/>
                <a:ext cx="4281255" cy="9306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879"/>
                  </a:lnSpc>
                </a:pPr>
                <a:r>
                  <a:rPr lang="th-TH" sz="4199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สาระสำคัญ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1"/>
                </a:moveTo>
                <a:lnTo>
                  <a:pt x="18288000" y="4265971"/>
                </a:lnTo>
                <a:lnTo>
                  <a:pt x="18288000" y="0"/>
                </a:lnTo>
                <a:lnTo>
                  <a:pt x="0" y="0"/>
                </a:lnTo>
                <a:lnTo>
                  <a:pt x="0" y="4265971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8E952140-E8FE-F20E-0B8E-CDD6D8A1583E}"/>
              </a:ext>
            </a:extLst>
          </p:cNvPr>
          <p:cNvGrpSpPr/>
          <p:nvPr/>
        </p:nvGrpSpPr>
        <p:grpSpPr>
          <a:xfrm>
            <a:off x="919540" y="720800"/>
            <a:ext cx="16448919" cy="10362819"/>
            <a:chOff x="919540" y="720800"/>
            <a:chExt cx="16448919" cy="10362819"/>
          </a:xfrm>
        </p:grpSpPr>
        <p:sp>
          <p:nvSpPr>
            <p:cNvPr id="3" name="Freeform 3"/>
            <p:cNvSpPr/>
            <p:nvPr/>
          </p:nvSpPr>
          <p:spPr>
            <a:xfrm flipH="1">
              <a:off x="919540" y="720800"/>
              <a:ext cx="16448919" cy="10362819"/>
            </a:xfrm>
            <a:custGeom>
              <a:avLst/>
              <a:gdLst/>
              <a:ahLst/>
              <a:cxnLst/>
              <a:rect l="l" t="t" r="r" b="b"/>
              <a:pathLst>
                <a:path w="16448919" h="10362819">
                  <a:moveTo>
                    <a:pt x="16448920" y="0"/>
                  </a:moveTo>
                  <a:lnTo>
                    <a:pt x="0" y="0"/>
                  </a:lnTo>
                  <a:lnTo>
                    <a:pt x="0" y="10362819"/>
                  </a:lnTo>
                  <a:lnTo>
                    <a:pt x="16448920" y="10362819"/>
                  </a:lnTo>
                  <a:lnTo>
                    <a:pt x="1644892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>
              <a:off x="2246871" y="1716989"/>
              <a:ext cx="1390199" cy="1390199"/>
            </a:xfrm>
            <a:custGeom>
              <a:avLst/>
              <a:gdLst/>
              <a:ahLst/>
              <a:cxnLst/>
              <a:rect l="l" t="t" r="r" b="b"/>
              <a:pathLst>
                <a:path w="1390199" h="1390199">
                  <a:moveTo>
                    <a:pt x="0" y="0"/>
                  </a:moveTo>
                  <a:lnTo>
                    <a:pt x="1390199" y="0"/>
                  </a:lnTo>
                  <a:lnTo>
                    <a:pt x="1390199" y="1390198"/>
                  </a:lnTo>
                  <a:lnTo>
                    <a:pt x="0" y="1390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4757714" y="3791595"/>
              <a:ext cx="9402639" cy="5864904"/>
            </a:xfrm>
            <a:custGeom>
              <a:avLst/>
              <a:gdLst/>
              <a:ahLst/>
              <a:cxnLst/>
              <a:rect l="l" t="t" r="r" b="b"/>
              <a:pathLst>
                <a:path w="9402639" h="5864904">
                  <a:moveTo>
                    <a:pt x="0" y="0"/>
                  </a:moveTo>
                  <a:lnTo>
                    <a:pt x="9402639" y="0"/>
                  </a:lnTo>
                  <a:lnTo>
                    <a:pt x="9402639" y="5864904"/>
                  </a:lnTo>
                  <a:lnTo>
                    <a:pt x="0" y="58649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241200" y="1067523"/>
              <a:ext cx="7515619" cy="601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FF8A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การใช้ Copilot ช่วยสร้างภาพที่ต้องการ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472694" y="1761005"/>
              <a:ext cx="14318244" cy="1878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    ไปที่เว็บไซต์ copilot.microsoft.com แล้ว Sign in ด้วยบัญชี Microsoft จากนั้น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    ให้เราใส่ข้อความหรือคําสั่ง (Prompt) ที่ต้องการ เช่น ต้องการให้ Copilot 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สร้างรูปภาพให้ ให้เราพิมพ์คำสั่ง หรือ อธิบายรายละเอียดของภาพจากนั้นกด Enter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1"/>
                </a:moveTo>
                <a:lnTo>
                  <a:pt x="18288000" y="4265971"/>
                </a:lnTo>
                <a:lnTo>
                  <a:pt x="18288000" y="0"/>
                </a:lnTo>
                <a:lnTo>
                  <a:pt x="0" y="0"/>
                </a:lnTo>
                <a:lnTo>
                  <a:pt x="0" y="4265971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919540" y="517559"/>
            <a:ext cx="16448919" cy="10362819"/>
            <a:chOff x="0" y="0"/>
            <a:chExt cx="21931893" cy="1381709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1931893" cy="13817092"/>
            </a:xfrm>
            <a:custGeom>
              <a:avLst/>
              <a:gdLst/>
              <a:ahLst/>
              <a:cxnLst/>
              <a:rect l="l" t="t" r="r" b="b"/>
              <a:pathLst>
                <a:path w="21931893" h="13817092">
                  <a:moveTo>
                    <a:pt x="21931893" y="0"/>
                  </a:moveTo>
                  <a:lnTo>
                    <a:pt x="0" y="0"/>
                  </a:lnTo>
                  <a:lnTo>
                    <a:pt x="0" y="13817092"/>
                  </a:lnTo>
                  <a:lnTo>
                    <a:pt x="21931893" y="13817092"/>
                  </a:lnTo>
                  <a:lnTo>
                    <a:pt x="2193189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2344114" y="677647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9" y="0"/>
                  </a:lnTo>
                  <a:lnTo>
                    <a:pt x="1853599" y="1853598"/>
                  </a:lnTo>
                  <a:lnTo>
                    <a:pt x="0" y="185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3863877" y="2765433"/>
              <a:ext cx="14726094" cy="9430863"/>
            </a:xfrm>
            <a:custGeom>
              <a:avLst/>
              <a:gdLst/>
              <a:ahLst/>
              <a:cxnLst/>
              <a:rect l="l" t="t" r="r" b="b"/>
              <a:pathLst>
                <a:path w="14726094" h="9430863">
                  <a:moveTo>
                    <a:pt x="0" y="0"/>
                  </a:moveTo>
                  <a:lnTo>
                    <a:pt x="14726094" y="0"/>
                  </a:lnTo>
                  <a:lnTo>
                    <a:pt x="14726094" y="9430863"/>
                  </a:lnTo>
                  <a:lnTo>
                    <a:pt x="0" y="9430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59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468388" y="788992"/>
              <a:ext cx="16136196" cy="1615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Copilot จะช่วยสร้างภาพจากคําบรรยายของเราให้อย่างรวดเร็ว 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ดังรูป คลิกเลือกรูปที่ต้องการ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1"/>
                </a:moveTo>
                <a:lnTo>
                  <a:pt x="18288000" y="4265971"/>
                </a:lnTo>
                <a:lnTo>
                  <a:pt x="18288000" y="0"/>
                </a:lnTo>
                <a:lnTo>
                  <a:pt x="0" y="0"/>
                </a:lnTo>
                <a:lnTo>
                  <a:pt x="0" y="4265971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919540" y="720800"/>
            <a:ext cx="16448919" cy="10362819"/>
            <a:chOff x="0" y="0"/>
            <a:chExt cx="21931893" cy="1381709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1931893" cy="13817092"/>
            </a:xfrm>
            <a:custGeom>
              <a:avLst/>
              <a:gdLst/>
              <a:ahLst/>
              <a:cxnLst/>
              <a:rect l="l" t="t" r="r" b="b"/>
              <a:pathLst>
                <a:path w="21931893" h="13817092">
                  <a:moveTo>
                    <a:pt x="21931893" y="0"/>
                  </a:moveTo>
                  <a:lnTo>
                    <a:pt x="0" y="0"/>
                  </a:lnTo>
                  <a:lnTo>
                    <a:pt x="0" y="13817092"/>
                  </a:lnTo>
                  <a:lnTo>
                    <a:pt x="21931893" y="13817092"/>
                  </a:lnTo>
                  <a:lnTo>
                    <a:pt x="2193189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1873270" y="613733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8" y="0"/>
                  </a:lnTo>
                  <a:lnTo>
                    <a:pt x="1853598" y="1853599"/>
                  </a:lnTo>
                  <a:lnTo>
                    <a:pt x="0" y="185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5130723" y="3941186"/>
              <a:ext cx="12952409" cy="7442147"/>
            </a:xfrm>
            <a:custGeom>
              <a:avLst/>
              <a:gdLst/>
              <a:ahLst/>
              <a:cxnLst/>
              <a:rect l="l" t="t" r="r" b="b"/>
              <a:pathLst>
                <a:path w="12952409" h="7442147">
                  <a:moveTo>
                    <a:pt x="0" y="0"/>
                  </a:moveTo>
                  <a:lnTo>
                    <a:pt x="12952410" y="0"/>
                  </a:lnTo>
                  <a:lnTo>
                    <a:pt x="12952410" y="7442147"/>
                  </a:lnTo>
                  <a:lnTo>
                    <a:pt x="0" y="74421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986679" y="682106"/>
              <a:ext cx="16769157" cy="2466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ภาพที่เราเลือกจะถูกเป็ดด้วยโปรแกรม Designer ซึ่งตรงนี้เราสามารถแชร์ รูปภาพ (Share) ดาวน์โหลดรูปภาพ (Download) หรือตกแต่งแก้ไขภาพ (Customize) ได้ตามต้องการ ดังรูป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1"/>
                </a:moveTo>
                <a:lnTo>
                  <a:pt x="18288000" y="4265971"/>
                </a:lnTo>
                <a:lnTo>
                  <a:pt x="18288000" y="0"/>
                </a:lnTo>
                <a:lnTo>
                  <a:pt x="0" y="0"/>
                </a:lnTo>
                <a:lnTo>
                  <a:pt x="0" y="4265971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919540" y="720800"/>
            <a:ext cx="16448919" cy="10362819"/>
            <a:chOff x="0" y="0"/>
            <a:chExt cx="21931893" cy="1381709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1931893" cy="13817092"/>
            </a:xfrm>
            <a:custGeom>
              <a:avLst/>
              <a:gdLst/>
              <a:ahLst/>
              <a:cxnLst/>
              <a:rect l="l" t="t" r="r" b="b"/>
              <a:pathLst>
                <a:path w="21931893" h="13817092">
                  <a:moveTo>
                    <a:pt x="21931893" y="0"/>
                  </a:moveTo>
                  <a:lnTo>
                    <a:pt x="0" y="0"/>
                  </a:lnTo>
                  <a:lnTo>
                    <a:pt x="0" y="13817092"/>
                  </a:lnTo>
                  <a:lnTo>
                    <a:pt x="21931893" y="13817092"/>
                  </a:lnTo>
                  <a:lnTo>
                    <a:pt x="2193189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1871374" y="1404451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9" y="0"/>
                  </a:lnTo>
                  <a:lnTo>
                    <a:pt x="1853599" y="1853599"/>
                  </a:lnTo>
                  <a:lnTo>
                    <a:pt x="0" y="185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5219164" y="4094394"/>
              <a:ext cx="12536852" cy="7819872"/>
            </a:xfrm>
            <a:custGeom>
              <a:avLst/>
              <a:gdLst/>
              <a:ahLst/>
              <a:cxnLst/>
              <a:rect l="l" t="t" r="r" b="b"/>
              <a:pathLst>
                <a:path w="12536852" h="7819872">
                  <a:moveTo>
                    <a:pt x="0" y="0"/>
                  </a:moveTo>
                  <a:lnTo>
                    <a:pt x="12536853" y="0"/>
                  </a:lnTo>
                  <a:lnTo>
                    <a:pt x="12536853" y="7819872"/>
                  </a:lnTo>
                  <a:lnTo>
                    <a:pt x="0" y="7819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62212" y="500398"/>
              <a:ext cx="13615483" cy="7643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FF8A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ตัวอย่างการใช้ Adobe Firefly ช่วยสร้างภาพที่ต้องการ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276817" y="1501240"/>
              <a:ext cx="19573030" cy="33170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spc="-7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     ไปที่เว็บไซต์ firefly.adobe.com แล้ว Sign in ด้วยบัญชี Adobe จากนั้นใส่ข้อความ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    หรือคําสั่ง (Prompt) ที่ต้องการ สมมติต้องการใหช่วยสร้างรูปภาพให้เราพิมพ์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คําสั่ง (Prompt) หรือบรรยายรายละเอียดที่เราต้องการ จากนั้นกดปุ่ม Enter หรือคลิกปุ่ม Generate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1"/>
                </a:moveTo>
                <a:lnTo>
                  <a:pt x="18288000" y="4265971"/>
                </a:lnTo>
                <a:lnTo>
                  <a:pt x="18288000" y="0"/>
                </a:lnTo>
                <a:lnTo>
                  <a:pt x="0" y="0"/>
                </a:lnTo>
                <a:lnTo>
                  <a:pt x="0" y="4265971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919540" y="596975"/>
            <a:ext cx="16448919" cy="10362819"/>
            <a:chOff x="0" y="0"/>
            <a:chExt cx="21931893" cy="1381709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1931893" cy="13817092"/>
            </a:xfrm>
            <a:custGeom>
              <a:avLst/>
              <a:gdLst/>
              <a:ahLst/>
              <a:cxnLst/>
              <a:rect l="l" t="t" r="r" b="b"/>
              <a:pathLst>
                <a:path w="21931893" h="13817092">
                  <a:moveTo>
                    <a:pt x="21931893" y="0"/>
                  </a:moveTo>
                  <a:lnTo>
                    <a:pt x="0" y="0"/>
                  </a:lnTo>
                  <a:lnTo>
                    <a:pt x="0" y="13817092"/>
                  </a:lnTo>
                  <a:lnTo>
                    <a:pt x="21931893" y="13817092"/>
                  </a:lnTo>
                  <a:lnTo>
                    <a:pt x="2193189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2204414" y="626847"/>
              <a:ext cx="1853598" cy="1853598"/>
            </a:xfrm>
            <a:custGeom>
              <a:avLst/>
              <a:gdLst/>
              <a:ahLst/>
              <a:cxnLst/>
              <a:rect l="l" t="t" r="r" b="b"/>
              <a:pathLst>
                <a:path w="1853598" h="1853598">
                  <a:moveTo>
                    <a:pt x="0" y="0"/>
                  </a:moveTo>
                  <a:lnTo>
                    <a:pt x="1853599" y="0"/>
                  </a:lnTo>
                  <a:lnTo>
                    <a:pt x="1853599" y="1853598"/>
                  </a:lnTo>
                  <a:lnTo>
                    <a:pt x="0" y="1853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7814245" y="3301851"/>
              <a:ext cx="660782" cy="751499"/>
            </a:xfrm>
            <a:custGeom>
              <a:avLst/>
              <a:gdLst/>
              <a:ahLst/>
              <a:cxnLst/>
              <a:rect l="l" t="t" r="r" b="b"/>
              <a:pathLst>
                <a:path w="660782" h="751499">
                  <a:moveTo>
                    <a:pt x="0" y="0"/>
                  </a:moveTo>
                  <a:lnTo>
                    <a:pt x="660782" y="0"/>
                  </a:lnTo>
                  <a:lnTo>
                    <a:pt x="660782" y="751499"/>
                  </a:lnTo>
                  <a:lnTo>
                    <a:pt x="0" y="7514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8000" t="-11913" r="-14452" b="-17472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344114" y="738192"/>
              <a:ext cx="18260470" cy="4167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      Adobe Firefly จะช่วยสร้างภาพให้ เราสามารถเลือกปรับแต่งภาพทั้งหมด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      ได้จากกรอบเครื่องมือด้านขวา โดยจะถูกกําหนดเป็นคําสั่งเพิ่มเติม ลงใน Prompt เพื่อรอการ Generate ภาพให้มีผลในครั้งถัดไป หรือเลื่อนเมาส์ไปชี้ที่รูป</a:t>
              </a:r>
            </a:p>
            <a:p>
              <a:pPr algn="l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ที่ต้องการ จากนั้นคลิกปุ่ม      จะมีเมนูให้เราเลือกดาวน์โหลดภาพ คัดลอกลิงก์ของภาพเพื่อบันทึกภาพ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6003324" y="4891995"/>
              <a:ext cx="11415853" cy="6975171"/>
            </a:xfrm>
            <a:custGeom>
              <a:avLst/>
              <a:gdLst/>
              <a:ahLst/>
              <a:cxnLst/>
              <a:rect l="l" t="t" r="r" b="b"/>
              <a:pathLst>
                <a:path w="11415853" h="6975171">
                  <a:moveTo>
                    <a:pt x="0" y="0"/>
                  </a:moveTo>
                  <a:lnTo>
                    <a:pt x="11415853" y="0"/>
                  </a:lnTo>
                  <a:lnTo>
                    <a:pt x="11415853" y="6975171"/>
                  </a:lnTo>
                  <a:lnTo>
                    <a:pt x="0" y="69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3737806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43DA7C-07EB-C8AB-DF32-498EC2630868}"/>
              </a:ext>
            </a:extLst>
          </p:cNvPr>
          <p:cNvGrpSpPr/>
          <p:nvPr/>
        </p:nvGrpSpPr>
        <p:grpSpPr>
          <a:xfrm>
            <a:off x="2128814" y="374175"/>
            <a:ext cx="14188402" cy="9836625"/>
            <a:chOff x="2128814" y="2284615"/>
            <a:chExt cx="14188402" cy="11226573"/>
          </a:xfrm>
        </p:grpSpPr>
        <p:sp>
          <p:nvSpPr>
            <p:cNvPr id="3" name="Freeform 3"/>
            <p:cNvSpPr/>
            <p:nvPr/>
          </p:nvSpPr>
          <p:spPr>
            <a:xfrm>
              <a:off x="2128814" y="2284615"/>
              <a:ext cx="14188402" cy="11226573"/>
            </a:xfrm>
            <a:custGeom>
              <a:avLst/>
              <a:gdLst/>
              <a:ahLst/>
              <a:cxnLst/>
              <a:rect l="l" t="t" r="r" b="b"/>
              <a:pathLst>
                <a:path w="14188402" h="11226573">
                  <a:moveTo>
                    <a:pt x="0" y="0"/>
                  </a:moveTo>
                  <a:lnTo>
                    <a:pt x="14188402" y="0"/>
                  </a:lnTo>
                  <a:lnTo>
                    <a:pt x="14188402" y="11226573"/>
                  </a:lnTo>
                  <a:lnTo>
                    <a:pt x="0" y="11226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2663448" y="3235935"/>
              <a:ext cx="2160761" cy="1053665"/>
              <a:chOff x="0" y="0"/>
              <a:chExt cx="2881015" cy="1404887"/>
            </a:xfrm>
          </p:grpSpPr>
          <p:grpSp>
            <p:nvGrpSpPr>
              <p:cNvPr id="27" name="Group 27"/>
              <p:cNvGrpSpPr/>
              <p:nvPr/>
            </p:nvGrpSpPr>
            <p:grpSpPr>
              <a:xfrm>
                <a:off x="0" y="0"/>
                <a:ext cx="2881015" cy="1404887"/>
                <a:chOff x="0" y="0"/>
                <a:chExt cx="343747" cy="167623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43747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47" h="167623">
                      <a:moveTo>
                        <a:pt x="83812" y="0"/>
                      </a:moveTo>
                      <a:lnTo>
                        <a:pt x="259935" y="0"/>
                      </a:lnTo>
                      <a:cubicBezTo>
                        <a:pt x="282164" y="0"/>
                        <a:pt x="303481" y="8830"/>
                        <a:pt x="319199" y="24548"/>
                      </a:cubicBezTo>
                      <a:cubicBezTo>
                        <a:pt x="334917" y="40266"/>
                        <a:pt x="343747" y="61583"/>
                        <a:pt x="343747" y="83812"/>
                      </a:cubicBezTo>
                      <a:lnTo>
                        <a:pt x="343747" y="83812"/>
                      </a:lnTo>
                      <a:cubicBezTo>
                        <a:pt x="343747" y="130100"/>
                        <a:pt x="306223" y="167623"/>
                        <a:pt x="259935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219B6F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28575"/>
                  <a:ext cx="343747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30" name="TextBox 30"/>
              <p:cNvSpPr txBox="1"/>
              <p:nvPr/>
            </p:nvSpPr>
            <p:spPr>
              <a:xfrm>
                <a:off x="114717" y="136718"/>
                <a:ext cx="2670066" cy="9813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6232"/>
                  </a:lnSpc>
                </a:pPr>
                <a:r>
                  <a:rPr lang="th-TH" sz="4451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สรุป</a:t>
                </a:r>
              </a:p>
            </p:txBody>
          </p:sp>
        </p:grpSp>
      </p:grpSp>
      <p:sp>
        <p:nvSpPr>
          <p:cNvPr id="4" name="TextBox 4"/>
          <p:cNvSpPr txBox="1"/>
          <p:nvPr/>
        </p:nvSpPr>
        <p:spPr>
          <a:xfrm>
            <a:off x="2852910" y="2707111"/>
            <a:ext cx="12770550" cy="443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2"/>
              </a:lnSpc>
            </a:pPr>
            <a:r>
              <a:rPr lang="th-TH" sz="32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เทคโนโลยีต่าง ๆ เหล่านี้จะช่วยให้มนุษย์ทํางานได้อย่างมีประสิทธิภาพ</a:t>
            </a:r>
          </a:p>
          <a:p>
            <a:pPr algn="ctr">
              <a:lnSpc>
                <a:spcPts val="5032"/>
              </a:lnSpc>
            </a:pPr>
            <a:r>
              <a:rPr lang="th-TH" sz="32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โดยไม่ต้องเสียเวลาไปกับงานที่ยุ่งยากซํ้าซาก อย่างไรก็ตาม เทคโนโลยีเหล่านี้</a:t>
            </a:r>
          </a:p>
          <a:p>
            <a:pPr algn="ctr">
              <a:lnSpc>
                <a:spcPts val="5032"/>
              </a:lnSpc>
            </a:pPr>
            <a:r>
              <a:rPr lang="th-TH" sz="32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ยังอยู่ในช่วงเริ่มต้นของการพัฒนา จําเป็นต้องมีการเรียนรู้ </a:t>
            </a:r>
          </a:p>
          <a:p>
            <a:pPr algn="ctr">
              <a:lnSpc>
                <a:spcPts val="5032"/>
              </a:lnSpc>
            </a:pPr>
            <a:r>
              <a:rPr lang="th-TH" sz="32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และปรับใช้ให้เหมาะสมกับงานแต่ละประเภท มนุษย์เองก็ยังคงมีบทบาทสําคัญในการควบคุมดูแล และกํากับดูแล การใช้งาน AI เพราะฉะนั้นการผสมผสานกันระหว่าง AI และมนุษย์ จะกลายเป็นกุญแจสําคัญที่ทําให้ วัฏจักรการทํางาน</a:t>
            </a:r>
          </a:p>
          <a:p>
            <a:pPr algn="ctr">
              <a:lnSpc>
                <a:spcPts val="5032"/>
              </a:lnSpc>
            </a:pPr>
            <a:r>
              <a:rPr lang="th-TH" sz="32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ทั้งในปัจจุบันและอนาคต ดําเนินไปได้อย่างราบรื่น และมีประสิทธิภาพ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2381700" y="2246097"/>
            <a:ext cx="8860549" cy="1415108"/>
            <a:chOff x="0" y="0"/>
            <a:chExt cx="11814065" cy="188681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1814065" cy="1886810"/>
            </a:xfrm>
            <a:custGeom>
              <a:avLst/>
              <a:gdLst/>
              <a:ahLst/>
              <a:cxnLst/>
              <a:rect l="l" t="t" r="r" b="b"/>
              <a:pathLst>
                <a:path w="11814065" h="1886810">
                  <a:moveTo>
                    <a:pt x="11814065" y="0"/>
                  </a:moveTo>
                  <a:lnTo>
                    <a:pt x="0" y="0"/>
                  </a:lnTo>
                  <a:lnTo>
                    <a:pt x="0" y="1886810"/>
                  </a:lnTo>
                  <a:lnTo>
                    <a:pt x="11814065" y="1886810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48711" y="185527"/>
              <a:ext cx="10088373" cy="1447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th-TH" sz="3201" spc="-9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ความสำคัญของการประยุกต์ใช้เครื่องมือดิจิทัลและเทคโนโลยี Ai เพื่อสนับสนุนการทำงาน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253164" y="318241"/>
              <a:ext cx="1281507" cy="1281507"/>
            </a:xfrm>
            <a:custGeom>
              <a:avLst/>
              <a:gdLst/>
              <a:ahLst/>
              <a:cxnLst/>
              <a:rect l="l" t="t" r="r" b="b"/>
              <a:pathLst>
                <a:path w="1281507" h="1281507">
                  <a:moveTo>
                    <a:pt x="0" y="0"/>
                  </a:moveTo>
                  <a:lnTo>
                    <a:pt x="1281507" y="0"/>
                  </a:lnTo>
                  <a:lnTo>
                    <a:pt x="1281507" y="1281507"/>
                  </a:lnTo>
                  <a:lnTo>
                    <a:pt x="0" y="1281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387998" y="4022213"/>
            <a:ext cx="8860549" cy="1415108"/>
            <a:chOff x="0" y="0"/>
            <a:chExt cx="11814065" cy="1886810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11814065" cy="1886810"/>
            </a:xfrm>
            <a:custGeom>
              <a:avLst/>
              <a:gdLst/>
              <a:ahLst/>
              <a:cxnLst/>
              <a:rect l="l" t="t" r="r" b="b"/>
              <a:pathLst>
                <a:path w="11814065" h="1886810">
                  <a:moveTo>
                    <a:pt x="11814065" y="0"/>
                  </a:moveTo>
                  <a:lnTo>
                    <a:pt x="0" y="0"/>
                  </a:lnTo>
                  <a:lnTo>
                    <a:pt x="0" y="1886810"/>
                  </a:lnTo>
                  <a:lnTo>
                    <a:pt x="11814065" y="1886810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Freeform 9"/>
            <p:cNvSpPr/>
            <p:nvPr/>
          </p:nvSpPr>
          <p:spPr>
            <a:xfrm>
              <a:off x="323697" y="305110"/>
              <a:ext cx="1281507" cy="1281507"/>
            </a:xfrm>
            <a:custGeom>
              <a:avLst/>
              <a:gdLst/>
              <a:ahLst/>
              <a:cxnLst/>
              <a:rect l="l" t="t" r="r" b="b"/>
              <a:pathLst>
                <a:path w="1281507" h="1281507">
                  <a:moveTo>
                    <a:pt x="0" y="0"/>
                  </a:moveTo>
                  <a:lnTo>
                    <a:pt x="1281507" y="0"/>
                  </a:lnTo>
                  <a:lnTo>
                    <a:pt x="1281507" y="1281506"/>
                  </a:lnTo>
                  <a:lnTo>
                    <a:pt x="0" y="1281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40313" y="172395"/>
              <a:ext cx="10088373" cy="1447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เทคโนโลยีปัญญาประดิษฐ์หรือ Ai</a:t>
              </a:r>
            </a:p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ช่วยสนับสนุนการทำงานได้อย่างไร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81700" y="5764440"/>
            <a:ext cx="8860549" cy="1415108"/>
            <a:chOff x="0" y="0"/>
            <a:chExt cx="11814065" cy="18868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11814065" cy="1886810"/>
            </a:xfrm>
            <a:custGeom>
              <a:avLst/>
              <a:gdLst/>
              <a:ahLst/>
              <a:cxnLst/>
              <a:rect l="l" t="t" r="r" b="b"/>
              <a:pathLst>
                <a:path w="11814065" h="1886810">
                  <a:moveTo>
                    <a:pt x="11814065" y="0"/>
                  </a:moveTo>
                  <a:lnTo>
                    <a:pt x="0" y="0"/>
                  </a:lnTo>
                  <a:lnTo>
                    <a:pt x="0" y="1886810"/>
                  </a:lnTo>
                  <a:lnTo>
                    <a:pt x="11814065" y="1886810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2095" y="324176"/>
              <a:ext cx="1281507" cy="1280917"/>
            </a:xfrm>
            <a:custGeom>
              <a:avLst/>
              <a:gdLst/>
              <a:ahLst/>
              <a:cxnLst/>
              <a:rect l="l" t="t" r="r" b="b"/>
              <a:pathLst>
                <a:path w="1281507" h="1280917">
                  <a:moveTo>
                    <a:pt x="0" y="0"/>
                  </a:moveTo>
                  <a:lnTo>
                    <a:pt x="1281507" y="0"/>
                  </a:lnTo>
                  <a:lnTo>
                    <a:pt x="1281507" y="1280917"/>
                  </a:lnTo>
                  <a:lnTo>
                    <a:pt x="0" y="1280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34671" y="177127"/>
              <a:ext cx="10088373" cy="1447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ตัวอย่างนำเอาเทคโนโลยี AI ใกล้ตัว</a:t>
              </a:r>
            </a:p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มาช่วยสนับสนุนการทำงาน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1605734" y="714375"/>
            <a:ext cx="5701132" cy="6497017"/>
          </a:xfrm>
          <a:custGeom>
            <a:avLst/>
            <a:gdLst/>
            <a:ahLst/>
            <a:cxnLst/>
            <a:rect l="l" t="t" r="r" b="b"/>
            <a:pathLst>
              <a:path w="5701132" h="6497017">
                <a:moveTo>
                  <a:pt x="0" y="0"/>
                </a:moveTo>
                <a:lnTo>
                  <a:pt x="5701133" y="0"/>
                </a:lnTo>
                <a:lnTo>
                  <a:pt x="5701133" y="6497017"/>
                </a:lnTo>
                <a:lnTo>
                  <a:pt x="0" y="6497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447888"/>
            <a:ext cx="6111322" cy="1646998"/>
            <a:chOff x="0" y="0"/>
            <a:chExt cx="8148429" cy="219599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th-TH" sz="4663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208368" y="537365"/>
            <a:ext cx="8848819" cy="1414726"/>
            <a:chOff x="0" y="0"/>
            <a:chExt cx="11798426" cy="1886301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1798426" cy="1886301"/>
            </a:xfrm>
            <a:custGeom>
              <a:avLst/>
              <a:gdLst/>
              <a:ahLst/>
              <a:cxnLst/>
              <a:rect l="l" t="t" r="r" b="b"/>
              <a:pathLst>
                <a:path w="11798426" h="1886301">
                  <a:moveTo>
                    <a:pt x="11798426" y="0"/>
                  </a:moveTo>
                  <a:lnTo>
                    <a:pt x="0" y="0"/>
                  </a:lnTo>
                  <a:lnTo>
                    <a:pt x="0" y="1886301"/>
                  </a:lnTo>
                  <a:lnTo>
                    <a:pt x="11798426" y="1886301"/>
                  </a:lnTo>
                  <a:lnTo>
                    <a:pt x="1179842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071" b="-1071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46661" y="185206"/>
              <a:ext cx="10075018" cy="144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5"/>
                </a:lnSpc>
              </a:pPr>
              <a:r>
                <a:rPr lang="th-TH" sz="3197" spc="-95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ความสำคัญของการประยุกต์ใช้เครื่องมือดิจิทัลและเทคโนโลยี Ai เพื่อสนับสนุนการทำงาน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252829" y="317820"/>
              <a:ext cx="1279810" cy="1279810"/>
            </a:xfrm>
            <a:custGeom>
              <a:avLst/>
              <a:gdLst/>
              <a:ahLst/>
              <a:cxnLst/>
              <a:rect l="l" t="t" r="r" b="b"/>
              <a:pathLst>
                <a:path w="1279810" h="1279810">
                  <a:moveTo>
                    <a:pt x="0" y="0"/>
                  </a:moveTo>
                  <a:lnTo>
                    <a:pt x="1279810" y="0"/>
                  </a:lnTo>
                  <a:lnTo>
                    <a:pt x="1279810" y="1279810"/>
                  </a:lnTo>
                  <a:lnTo>
                    <a:pt x="0" y="1279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1C2E6668-44AC-81A9-1BBB-523E072CE7AA}"/>
              </a:ext>
            </a:extLst>
          </p:cNvPr>
          <p:cNvGrpSpPr/>
          <p:nvPr/>
        </p:nvGrpSpPr>
        <p:grpSpPr>
          <a:xfrm>
            <a:off x="743708" y="2335918"/>
            <a:ext cx="11696198" cy="7368605"/>
            <a:chOff x="743708" y="4170158"/>
            <a:chExt cx="11696198" cy="7368605"/>
          </a:xfrm>
        </p:grpSpPr>
        <p:sp>
          <p:nvSpPr>
            <p:cNvPr id="7" name="Freeform 7"/>
            <p:cNvSpPr/>
            <p:nvPr/>
          </p:nvSpPr>
          <p:spPr>
            <a:xfrm flipH="1">
              <a:off x="743708" y="4170158"/>
              <a:ext cx="11696198" cy="7368605"/>
            </a:xfrm>
            <a:custGeom>
              <a:avLst/>
              <a:gdLst/>
              <a:ahLst/>
              <a:cxnLst/>
              <a:rect l="l" t="t" r="r" b="b"/>
              <a:pathLst>
                <a:path w="11696198" h="7368605">
                  <a:moveTo>
                    <a:pt x="11696198" y="0"/>
                  </a:moveTo>
                  <a:lnTo>
                    <a:pt x="0" y="0"/>
                  </a:lnTo>
                  <a:lnTo>
                    <a:pt x="0" y="7368605"/>
                  </a:lnTo>
                  <a:lnTo>
                    <a:pt x="11696198" y="7368605"/>
                  </a:lnTo>
                  <a:lnTo>
                    <a:pt x="11696198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39212" y="5026316"/>
              <a:ext cx="10745019" cy="3762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การประยุกต์ใช้เครื่องมือดิจิทัล เพื่อสนับสนุนการทำงาน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หมายถึง การนำเทคโนโลยีดิจิทัลมาช่วยในการทำงานต่าง ๆ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ให้มีประสิทธิภาพ สะดวกรวดเร็ว และประหยัดเวลามากขึ้น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โดยใช้เครื่องมือดิจิทัลที่ใช้สนับสนุนการทำงาน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มีหลากหลายรูปแบบ เช่น โปรแกรมคอมพิวเตอร์ </a:t>
              </a:r>
            </a:p>
            <a:p>
              <a:pPr algn="ctr">
                <a:lnSpc>
                  <a:spcPts val="5032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แอปพลิเคชั่น เว็บไซต์ ระบบปัญญาประดิษฐ์ (AI)</a:t>
              </a:r>
            </a:p>
          </p:txBody>
        </p:sp>
      </p:grpSp>
      <p:sp>
        <p:nvSpPr>
          <p:cNvPr id="32" name="Freeform 8"/>
          <p:cNvSpPr/>
          <p:nvPr/>
        </p:nvSpPr>
        <p:spPr>
          <a:xfrm>
            <a:off x="12039770" y="2539245"/>
            <a:ext cx="5556187" cy="4884815"/>
          </a:xfrm>
          <a:custGeom>
            <a:avLst/>
            <a:gdLst/>
            <a:ahLst/>
            <a:cxnLst/>
            <a:rect l="l" t="t" r="r" b="b"/>
            <a:pathLst>
              <a:path w="5556187" h="4884815">
                <a:moveTo>
                  <a:pt x="0" y="0"/>
                </a:moveTo>
                <a:lnTo>
                  <a:pt x="5556187" y="0"/>
                </a:lnTo>
                <a:lnTo>
                  <a:pt x="5556187" y="4884815"/>
                </a:lnTo>
                <a:lnTo>
                  <a:pt x="0" y="4884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" name="Group 4"/>
          <p:cNvGrpSpPr/>
          <p:nvPr/>
        </p:nvGrpSpPr>
        <p:grpSpPr>
          <a:xfrm>
            <a:off x="1619456" y="444795"/>
            <a:ext cx="8860549" cy="1415108"/>
            <a:chOff x="0" y="0"/>
            <a:chExt cx="11814065" cy="1886810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11814065" cy="1886810"/>
            </a:xfrm>
            <a:custGeom>
              <a:avLst/>
              <a:gdLst/>
              <a:ahLst/>
              <a:cxnLst/>
              <a:rect l="l" t="t" r="r" b="b"/>
              <a:pathLst>
                <a:path w="11814065" h="1886810">
                  <a:moveTo>
                    <a:pt x="11814065" y="0"/>
                  </a:moveTo>
                  <a:lnTo>
                    <a:pt x="0" y="0"/>
                  </a:lnTo>
                  <a:lnTo>
                    <a:pt x="0" y="1886810"/>
                  </a:lnTo>
                  <a:lnTo>
                    <a:pt x="11814065" y="1886810"/>
                  </a:lnTo>
                  <a:lnTo>
                    <a:pt x="11814065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323697" y="305110"/>
              <a:ext cx="1281507" cy="1281507"/>
            </a:xfrm>
            <a:custGeom>
              <a:avLst/>
              <a:gdLst/>
              <a:ahLst/>
              <a:cxnLst/>
              <a:rect l="l" t="t" r="r" b="b"/>
              <a:pathLst>
                <a:path w="1281507" h="1281507">
                  <a:moveTo>
                    <a:pt x="0" y="0"/>
                  </a:moveTo>
                  <a:lnTo>
                    <a:pt x="1281507" y="0"/>
                  </a:lnTo>
                  <a:lnTo>
                    <a:pt x="1281507" y="1281506"/>
                  </a:lnTo>
                  <a:lnTo>
                    <a:pt x="0" y="12815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40313" y="172395"/>
              <a:ext cx="10088373" cy="1447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เทคโนโลยีปัญญาประดิษฐ์หรือ Ai</a:t>
              </a:r>
            </a:p>
            <a:p>
              <a:pPr algn="ctr">
                <a:lnSpc>
                  <a:spcPts val="4482"/>
                </a:lnSpc>
              </a:pPr>
              <a:r>
                <a:rPr lang="th-TH" sz="3201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ช่วยสนับสนุนการทำงานได้อย่างไร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1729559" y="1492843"/>
            <a:ext cx="5653566" cy="5554628"/>
          </a:xfrm>
          <a:custGeom>
            <a:avLst/>
            <a:gdLst/>
            <a:ahLst/>
            <a:cxnLst/>
            <a:rect l="l" t="t" r="r" b="b"/>
            <a:pathLst>
              <a:path w="5653566" h="5554628">
                <a:moveTo>
                  <a:pt x="0" y="0"/>
                </a:moveTo>
                <a:lnTo>
                  <a:pt x="5653566" y="0"/>
                </a:lnTo>
                <a:lnTo>
                  <a:pt x="5653566" y="5554629"/>
                </a:lnTo>
                <a:lnTo>
                  <a:pt x="0" y="555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DD29EE81-41D4-FA4F-19C3-56B071D61067}"/>
              </a:ext>
            </a:extLst>
          </p:cNvPr>
          <p:cNvGrpSpPr/>
          <p:nvPr/>
        </p:nvGrpSpPr>
        <p:grpSpPr>
          <a:xfrm>
            <a:off x="743708" y="2259718"/>
            <a:ext cx="10985851" cy="6921086"/>
            <a:chOff x="743708" y="4170158"/>
            <a:chExt cx="10985851" cy="6921086"/>
          </a:xfrm>
        </p:grpSpPr>
        <p:sp>
          <p:nvSpPr>
            <p:cNvPr id="3" name="Freeform 3"/>
            <p:cNvSpPr/>
            <p:nvPr/>
          </p:nvSpPr>
          <p:spPr>
            <a:xfrm flipH="1">
              <a:off x="743708" y="4170158"/>
              <a:ext cx="10985851" cy="6921086"/>
            </a:xfrm>
            <a:custGeom>
              <a:avLst/>
              <a:gdLst/>
              <a:ahLst/>
              <a:cxnLst/>
              <a:rect l="l" t="t" r="r" b="b"/>
              <a:pathLst>
                <a:path w="10985851" h="6921086">
                  <a:moveTo>
                    <a:pt x="10985851" y="0"/>
                  </a:moveTo>
                  <a:lnTo>
                    <a:pt x="0" y="0"/>
                  </a:lnTo>
                  <a:lnTo>
                    <a:pt x="0" y="6921086"/>
                  </a:lnTo>
                  <a:lnTo>
                    <a:pt x="10985851" y="6921086"/>
                  </a:lnTo>
                  <a:lnTo>
                    <a:pt x="10985851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39212" y="5007266"/>
              <a:ext cx="10166523" cy="3950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ปัญญาประดิษฐ์ (Artificial Intelligence: AI)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หมายถึง ศาสตร์และเทคโนโลยีที่ใช้ในการสร้างคอมพิวเตอร์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หรือระบบที่สามารถดำเนินการหรือประมวลผลข้อมูล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ให้เกิดการวิเคราะห์ในเชิงลึกคล้ายกับความคิดของมนุษย์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การรู้จำเสียง การตอบสนองต่อภาพ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การเรียนรู้และการวิเคราะห์ข้อมูลที่ซับซ้อน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378B4E5E-0942-F2AE-6F42-B1A4DBFEF497}"/>
              </a:ext>
            </a:extLst>
          </p:cNvPr>
          <p:cNvGrpSpPr/>
          <p:nvPr/>
        </p:nvGrpSpPr>
        <p:grpSpPr>
          <a:xfrm>
            <a:off x="962025" y="410672"/>
            <a:ext cx="11372828" cy="7164882"/>
            <a:chOff x="962025" y="2321112"/>
            <a:chExt cx="11372828" cy="7164882"/>
          </a:xfrm>
        </p:grpSpPr>
        <p:sp>
          <p:nvSpPr>
            <p:cNvPr id="3" name="Freeform 3"/>
            <p:cNvSpPr/>
            <p:nvPr/>
          </p:nvSpPr>
          <p:spPr>
            <a:xfrm flipH="1">
              <a:off x="962025" y="2321112"/>
              <a:ext cx="11372828" cy="7164882"/>
            </a:xfrm>
            <a:custGeom>
              <a:avLst/>
              <a:gdLst/>
              <a:ahLst/>
              <a:cxnLst/>
              <a:rect l="l" t="t" r="r" b="b"/>
              <a:pathLst>
                <a:path w="11372828" h="7164882">
                  <a:moveTo>
                    <a:pt x="11372828" y="0"/>
                  </a:moveTo>
                  <a:lnTo>
                    <a:pt x="0" y="0"/>
                  </a:lnTo>
                  <a:lnTo>
                    <a:pt x="0" y="7164882"/>
                  </a:lnTo>
                  <a:lnTo>
                    <a:pt x="11372828" y="7164882"/>
                  </a:lnTo>
                  <a:lnTo>
                    <a:pt x="11372828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160519" y="2823330"/>
              <a:ext cx="9520087" cy="5950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การเรียนรู้ของเครื่อง (Machine Learning)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เป็นส่วนที่เปรียบเสมือนสองของ AI โดยกลไกการทำงาน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ของ AI จะต้องอาศัย Machine Learning ที่ประกอบด้วย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อัลกอริทึม (Algorithm) หรือ ชุดคําสั่งหรือ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เงื่อนไขแบบทีละขั้นตอน ที่จะทําให้คอมพิวเตอร์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หุ่นยนต์ เครื่องจักร หรืออุปกรณ์อิเล็กทรอนิกส์ต่าง ๆ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ทําการ เรียนรู้ด้วยตนเอง โดยการใช้ข้อมูลขนาดใหญ่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(Big Data) ที่มีอยู่แล้วประมวลผลออกมา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เป็นชุดข้อมูลต่าง ๆ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1605734" y="1510702"/>
            <a:ext cx="5653566" cy="5052874"/>
          </a:xfrm>
          <a:custGeom>
            <a:avLst/>
            <a:gdLst/>
            <a:ahLst/>
            <a:cxnLst/>
            <a:rect l="l" t="t" r="r" b="b"/>
            <a:pathLst>
              <a:path w="5653566" h="5052874">
                <a:moveTo>
                  <a:pt x="0" y="0"/>
                </a:moveTo>
                <a:lnTo>
                  <a:pt x="5653566" y="0"/>
                </a:lnTo>
                <a:lnTo>
                  <a:pt x="5653566" y="5052875"/>
                </a:lnTo>
                <a:lnTo>
                  <a:pt x="0" y="505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BE2D91A4-9226-3362-EA05-01634586D574}"/>
              </a:ext>
            </a:extLst>
          </p:cNvPr>
          <p:cNvGrpSpPr/>
          <p:nvPr/>
        </p:nvGrpSpPr>
        <p:grpSpPr>
          <a:xfrm>
            <a:off x="1516299" y="410672"/>
            <a:ext cx="11372828" cy="7164882"/>
            <a:chOff x="1516299" y="2321112"/>
            <a:chExt cx="11372828" cy="7164882"/>
          </a:xfrm>
        </p:grpSpPr>
        <p:sp>
          <p:nvSpPr>
            <p:cNvPr id="3" name="Freeform 3"/>
            <p:cNvSpPr/>
            <p:nvPr/>
          </p:nvSpPr>
          <p:spPr>
            <a:xfrm flipH="1">
              <a:off x="1516299" y="2321112"/>
              <a:ext cx="11372828" cy="7164882"/>
            </a:xfrm>
            <a:custGeom>
              <a:avLst/>
              <a:gdLst/>
              <a:ahLst/>
              <a:cxnLst/>
              <a:rect l="l" t="t" r="r" b="b"/>
              <a:pathLst>
                <a:path w="11372828" h="7164882">
                  <a:moveTo>
                    <a:pt x="11372828" y="0"/>
                  </a:moveTo>
                  <a:lnTo>
                    <a:pt x="0" y="0"/>
                  </a:lnTo>
                  <a:lnTo>
                    <a:pt x="0" y="7164882"/>
                  </a:lnTo>
                  <a:lnTo>
                    <a:pt x="11372828" y="7164882"/>
                  </a:lnTo>
                  <a:lnTo>
                    <a:pt x="11372828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639922" y="3528180"/>
              <a:ext cx="9520087" cy="46173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ข้อมูลขนาดใหญ่ (Big Data) </a:t>
              </a: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หมายถึง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ชุดข้อมูลที่มีขนาดใหญ่ (Volume) และเป็นข้อมูลที่เพิ่มขึ้น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และเปลี่ยนแปลงอยู่ตลอดเวลาอย่างต่อเนื่อง 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รวมถึงเป็นข้อมูลที่มีรูปแบบหลากหลายและซับซ้อน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โดยอาจเป็นข้อมูลที่มีโครงสร้าง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ไม่มีโครงสร้าง หรือกึ่งมีกึ่งไม่มีโครงสร้าง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ข้อความ ตัวเลข อีเมล รูปภาพ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12266130" y="714375"/>
            <a:ext cx="4543671" cy="6388290"/>
          </a:xfrm>
          <a:custGeom>
            <a:avLst/>
            <a:gdLst/>
            <a:ahLst/>
            <a:cxnLst/>
            <a:rect l="l" t="t" r="r" b="b"/>
            <a:pathLst>
              <a:path w="4543671" h="6388290">
                <a:moveTo>
                  <a:pt x="0" y="0"/>
                </a:moveTo>
                <a:lnTo>
                  <a:pt x="4543671" y="0"/>
                </a:lnTo>
                <a:lnTo>
                  <a:pt x="4543671" y="6388290"/>
                </a:lnTo>
                <a:lnTo>
                  <a:pt x="0" y="63882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63325CC6-8F7E-69B1-667A-4741633A7E78}"/>
              </a:ext>
            </a:extLst>
          </p:cNvPr>
          <p:cNvGrpSpPr/>
          <p:nvPr/>
        </p:nvGrpSpPr>
        <p:grpSpPr>
          <a:xfrm>
            <a:off x="819150" y="1357372"/>
            <a:ext cx="5246370" cy="8229600"/>
            <a:chOff x="819150" y="3267812"/>
            <a:chExt cx="5246370" cy="8229600"/>
          </a:xfrm>
        </p:grpSpPr>
        <p:sp>
          <p:nvSpPr>
            <p:cNvPr id="3" name="Freeform 3"/>
            <p:cNvSpPr/>
            <p:nvPr/>
          </p:nvSpPr>
          <p:spPr>
            <a:xfrm>
              <a:off x="819150" y="3267812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45237" y="5572247"/>
              <a:ext cx="4546610" cy="3950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AI สามารถวิเคราะห์ข้อมูลจำนวนมากได้รวดเร็ว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และแม่นยำ เพื่อให้ผู้ทำงานสามารถตัดสินใจ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ได้อย่างรวดเร็ว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และมีประสิทธิภาพ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5237" y="4098716"/>
              <a:ext cx="3423044" cy="1283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การวิเคราะห์ข้อมูล</a:t>
              </a:r>
            </a:p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และคาดการณ์</a:t>
              </a:r>
            </a:p>
          </p:txBody>
        </p: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2EAE44F9-06DB-F1C5-FF9E-8C4C6BF12E44}"/>
              </a:ext>
            </a:extLst>
          </p:cNvPr>
          <p:cNvGrpSpPr/>
          <p:nvPr/>
        </p:nvGrpSpPr>
        <p:grpSpPr>
          <a:xfrm>
            <a:off x="6425565" y="1385947"/>
            <a:ext cx="5246370" cy="8229600"/>
            <a:chOff x="6425565" y="3296387"/>
            <a:chExt cx="5246370" cy="8229600"/>
          </a:xfrm>
        </p:grpSpPr>
        <p:sp>
          <p:nvSpPr>
            <p:cNvPr id="6" name="Freeform 6"/>
            <p:cNvSpPr/>
            <p:nvPr/>
          </p:nvSpPr>
          <p:spPr>
            <a:xfrm>
              <a:off x="6425565" y="3296387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811721" y="5620487"/>
              <a:ext cx="4546610" cy="328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บริษัทผู้ให้บริการ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เครือข่ายโทรศัพท์มือถือ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 AI อย่าง Chatbot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ช่วยในการตอบคําถาม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ลูกค้าและให้บริการลูกค้า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951652" y="4127291"/>
              <a:ext cx="3423044" cy="1283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การทำงานอัตโนมัติ</a:t>
              </a:r>
            </a:p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และบริการลูกค้า</a:t>
              </a:r>
            </a:p>
          </p:txBody>
        </p: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67429F9-ED07-4F45-CADD-411B5C685793}"/>
              </a:ext>
            </a:extLst>
          </p:cNvPr>
          <p:cNvGrpSpPr/>
          <p:nvPr/>
        </p:nvGrpSpPr>
        <p:grpSpPr>
          <a:xfrm>
            <a:off x="12012930" y="1385947"/>
            <a:ext cx="5246370" cy="8229600"/>
            <a:chOff x="12012930" y="3296387"/>
            <a:chExt cx="5246370" cy="8229600"/>
          </a:xfrm>
        </p:grpSpPr>
        <p:sp>
          <p:nvSpPr>
            <p:cNvPr id="9" name="Freeform 9"/>
            <p:cNvSpPr/>
            <p:nvPr/>
          </p:nvSpPr>
          <p:spPr>
            <a:xfrm>
              <a:off x="12012930" y="3296387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430381" y="4982312"/>
              <a:ext cx="4546610" cy="328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AI สามารถสร้างเนื้อหา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และเรียบเรียงข้อมูล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บทความ อีเมล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โฆษณา ที่ช่วยให้ผู้ทำงาน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ประหยัดเวลาและทรัพยากร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539017" y="4127291"/>
              <a:ext cx="3423044" cy="616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การสร้างเนื้อหา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941613" y="191900"/>
            <a:ext cx="8404774" cy="925948"/>
            <a:chOff x="0" y="0"/>
            <a:chExt cx="11206365" cy="1234597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1206365" cy="1234597"/>
              <a:chOff x="0" y="0"/>
              <a:chExt cx="1521508" cy="16762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52150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521508" h="167623">
                    <a:moveTo>
                      <a:pt x="63388" y="0"/>
                    </a:moveTo>
                    <a:lnTo>
                      <a:pt x="1458120" y="0"/>
                    </a:lnTo>
                    <a:cubicBezTo>
                      <a:pt x="1493128" y="0"/>
                      <a:pt x="1521508" y="28380"/>
                      <a:pt x="1521508" y="63388"/>
                    </a:cubicBezTo>
                    <a:lnTo>
                      <a:pt x="1521508" y="104235"/>
                    </a:lnTo>
                    <a:cubicBezTo>
                      <a:pt x="1521508" y="139243"/>
                      <a:pt x="1493128" y="167623"/>
                      <a:pt x="1458120" y="167623"/>
                    </a:cubicBezTo>
                    <a:lnTo>
                      <a:pt x="63388" y="167623"/>
                    </a:lnTo>
                    <a:cubicBezTo>
                      <a:pt x="46577" y="167623"/>
                      <a:pt x="30454" y="160945"/>
                      <a:pt x="18566" y="149057"/>
                    </a:cubicBezTo>
                    <a:cubicBezTo>
                      <a:pt x="6678" y="137170"/>
                      <a:pt x="0" y="121047"/>
                      <a:pt x="0" y="104235"/>
                    </a:cubicBezTo>
                    <a:lnTo>
                      <a:pt x="0" y="63388"/>
                    </a:lnTo>
                    <a:cubicBezTo>
                      <a:pt x="0" y="28380"/>
                      <a:pt x="28380" y="0"/>
                      <a:pt x="63388" y="0"/>
                    </a:cubicBezTo>
                    <a:close/>
                  </a:path>
                </a:pathLst>
              </a:custGeom>
              <a:solidFill>
                <a:srgbClr val="F29F11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1521508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446218" y="128806"/>
              <a:ext cx="10385829" cy="853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7"/>
                </a:lnSpc>
              </a:pPr>
              <a:r>
                <a:rPr lang="th-TH" sz="39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ตัวอย่างการนำเอา AI มาประยุกต์ใช้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8" name="กลุ่ม 37">
            <a:extLst>
              <a:ext uri="{FF2B5EF4-FFF2-40B4-BE49-F238E27FC236}">
                <a16:creationId xmlns:a16="http://schemas.microsoft.com/office/drawing/2014/main" id="{16C8E0E7-B198-7225-08FC-3D43B2A21EB6}"/>
              </a:ext>
            </a:extLst>
          </p:cNvPr>
          <p:cNvGrpSpPr/>
          <p:nvPr/>
        </p:nvGrpSpPr>
        <p:grpSpPr>
          <a:xfrm>
            <a:off x="819150" y="1433572"/>
            <a:ext cx="5246370" cy="8229600"/>
            <a:chOff x="819150" y="3344012"/>
            <a:chExt cx="5246370" cy="8229600"/>
          </a:xfrm>
        </p:grpSpPr>
        <p:sp>
          <p:nvSpPr>
            <p:cNvPr id="3" name="Freeform 3"/>
            <p:cNvSpPr/>
            <p:nvPr/>
          </p:nvSpPr>
          <p:spPr>
            <a:xfrm>
              <a:off x="819150" y="3344012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93155" y="5648447"/>
              <a:ext cx="4546610" cy="328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นักพัฒนาซอฟต์แวร์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 AI ช่วยเขียนโค้ด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และทดสอบซอฟต์แวร์,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นักออกแบบใช้ AI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ช่วยสร้างผลิตภัณฑ์ใหม่ ๆ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5237" y="4174916"/>
              <a:ext cx="3714856" cy="1283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การพัฒนา</a:t>
              </a:r>
            </a:p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ผลิตภัณฑ์และบริการ</a:t>
              </a:r>
            </a:p>
          </p:txBody>
        </p:sp>
      </p:grp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ECF5388D-AF52-5156-129C-FE230C63768B}"/>
              </a:ext>
            </a:extLst>
          </p:cNvPr>
          <p:cNvGrpSpPr/>
          <p:nvPr/>
        </p:nvGrpSpPr>
        <p:grpSpPr>
          <a:xfrm>
            <a:off x="6425565" y="1462147"/>
            <a:ext cx="5246370" cy="8229600"/>
            <a:chOff x="6425565" y="3372587"/>
            <a:chExt cx="5246370" cy="8229600"/>
          </a:xfrm>
        </p:grpSpPr>
        <p:sp>
          <p:nvSpPr>
            <p:cNvPr id="6" name="Freeform 6"/>
            <p:cNvSpPr/>
            <p:nvPr/>
          </p:nvSpPr>
          <p:spPr>
            <a:xfrm>
              <a:off x="6425565" y="3372587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811721" y="5696687"/>
              <a:ext cx="4546610" cy="328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ศูนย์วิจัยผู้พิการ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ทางสายตาใช้เทคโนโลยี AI ในการรู้จําเสียง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เพื่อช่วยให้คนตาบอด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อ่านหนังสือ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951652" y="4203491"/>
              <a:ext cx="4406679" cy="1283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การเพิ่มขีด</a:t>
              </a:r>
            </a:p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ความสามารถของมนุษย์</a:t>
              </a:r>
            </a:p>
          </p:txBody>
        </p: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51F24C5B-A3D6-098E-0C5F-8EABB7721F5E}"/>
              </a:ext>
            </a:extLst>
          </p:cNvPr>
          <p:cNvGrpSpPr/>
          <p:nvPr/>
        </p:nvGrpSpPr>
        <p:grpSpPr>
          <a:xfrm>
            <a:off x="12012930" y="1462147"/>
            <a:ext cx="5246370" cy="8229600"/>
            <a:chOff x="12012930" y="3372587"/>
            <a:chExt cx="5246370" cy="8229600"/>
          </a:xfrm>
        </p:grpSpPr>
        <p:sp>
          <p:nvSpPr>
            <p:cNvPr id="9" name="Freeform 9"/>
            <p:cNvSpPr/>
            <p:nvPr/>
          </p:nvSpPr>
          <p:spPr>
            <a:xfrm>
              <a:off x="12012930" y="3372587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502741" y="4174916"/>
              <a:ext cx="4406679" cy="1283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การรักษา</a:t>
              </a:r>
            </a:p>
            <a:p>
              <a:pPr algn="l">
                <a:lnSpc>
                  <a:spcPts val="5289"/>
                </a:lnSpc>
              </a:pPr>
              <a:r>
                <a:rPr lang="th-TH" sz="3205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ความปลอดภัย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405360" y="5648447"/>
              <a:ext cx="4546610" cy="328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ธนาคารใช้ AI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ตรวจจับธุรกรรมที่ผิดปกติ,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บริษัทต่าง ๆ ใช้ AI 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ในระบบจดจําใบหน้า</a:t>
              </a:r>
            </a:p>
            <a:p>
              <a:pPr algn="ctr">
                <a:lnSpc>
                  <a:spcPts val="5289"/>
                </a:lnSpc>
              </a:pPr>
              <a:r>
                <a:rPr lang="th-TH" sz="320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เพื่อควบคุมการเข้าออก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370142" y="183774"/>
            <a:ext cx="9547716" cy="925948"/>
            <a:chOff x="0" y="0"/>
            <a:chExt cx="12730289" cy="1234597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12730289" cy="1234597"/>
              <a:chOff x="0" y="0"/>
              <a:chExt cx="1728414" cy="16762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728414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728414" h="167623">
                    <a:moveTo>
                      <a:pt x="55800" y="0"/>
                    </a:moveTo>
                    <a:lnTo>
                      <a:pt x="1672614" y="0"/>
                    </a:lnTo>
                    <a:cubicBezTo>
                      <a:pt x="1703431" y="0"/>
                      <a:pt x="1728414" y="24983"/>
                      <a:pt x="1728414" y="55800"/>
                    </a:cubicBezTo>
                    <a:lnTo>
                      <a:pt x="1728414" y="111823"/>
                    </a:lnTo>
                    <a:cubicBezTo>
                      <a:pt x="1728414" y="142641"/>
                      <a:pt x="1703431" y="167623"/>
                      <a:pt x="1672614" y="167623"/>
                    </a:cubicBezTo>
                    <a:lnTo>
                      <a:pt x="55800" y="167623"/>
                    </a:lnTo>
                    <a:cubicBezTo>
                      <a:pt x="24983" y="167623"/>
                      <a:pt x="0" y="142641"/>
                      <a:pt x="0" y="111823"/>
                    </a:cubicBezTo>
                    <a:lnTo>
                      <a:pt x="0" y="55800"/>
                    </a:lnTo>
                    <a:cubicBezTo>
                      <a:pt x="0" y="24983"/>
                      <a:pt x="24983" y="0"/>
                      <a:pt x="55800" y="0"/>
                    </a:cubicBezTo>
                    <a:close/>
                  </a:path>
                </a:pathLst>
              </a:custGeom>
              <a:solidFill>
                <a:srgbClr val="F29F11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1728414" cy="196198"/>
              </a:xfrm>
              <a:prstGeom prst="rect">
                <a:avLst/>
              </a:prstGeom>
            </p:spPr>
            <p:txBody>
              <a:bodyPr lIns="54774" tIns="54774" rIns="54774" bIns="54774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506898" y="128806"/>
              <a:ext cx="11798169" cy="853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77"/>
                </a:lnSpc>
              </a:pPr>
              <a:r>
                <a:rPr lang="th-TH" sz="39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ตัวอย่างการนำเอา AI มาประยุกต์ใช้  (ต่อ)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1440</Words>
  <Application>Microsoft Office PowerPoint</Application>
  <PresentationFormat>กำหนดเอง</PresentationFormat>
  <Paragraphs>151</Paragraphs>
  <Slides>25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31" baseType="lpstr">
      <vt:lpstr>Arial</vt:lpstr>
      <vt:lpstr>Sarabun Bold</vt:lpstr>
      <vt:lpstr>Sarabun</vt:lpstr>
      <vt:lpstr>Calibri</vt:lpstr>
      <vt:lpstr>Sarabun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การใช้เทคโนโลยี U8</dc:title>
  <dc:creator>KRU KOOKKAI</dc:creator>
  <cp:lastModifiedBy>ครูกุ๊กไก่</cp:lastModifiedBy>
  <cp:revision>9</cp:revision>
  <dcterms:created xsi:type="dcterms:W3CDTF">2006-08-16T00:00:00Z</dcterms:created>
  <dcterms:modified xsi:type="dcterms:W3CDTF">2025-06-13T07:04:55Z</dcterms:modified>
  <dc:identifier>DAGMMyugkHU</dc:identifier>
</cp:coreProperties>
</file>